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258" r:id="rId3"/>
    <p:sldId id="296" r:id="rId4"/>
    <p:sldId id="297" r:id="rId5"/>
    <p:sldId id="298" r:id="rId6"/>
    <p:sldId id="299" r:id="rId7"/>
    <p:sldId id="280" r:id="rId8"/>
    <p:sldId id="290" r:id="rId9"/>
    <p:sldId id="304" r:id="rId10"/>
    <p:sldId id="328" r:id="rId11"/>
    <p:sldId id="324" r:id="rId12"/>
    <p:sldId id="331" r:id="rId13"/>
    <p:sldId id="329" r:id="rId14"/>
    <p:sldId id="325" r:id="rId15"/>
    <p:sldId id="326" r:id="rId16"/>
    <p:sldId id="332" r:id="rId17"/>
    <p:sldId id="327"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199C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447" autoAdjust="0"/>
  </p:normalViewPr>
  <p:slideViewPr>
    <p:cSldViewPr snapToGrid="0">
      <p:cViewPr varScale="1">
        <p:scale>
          <a:sx n="78" d="100"/>
          <a:sy n="78" d="100"/>
        </p:scale>
        <p:origin x="883"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02E26-C7B4-4561-AFC1-FC16B3FEE5A0}" type="slidenum">
              <a:rPr lang="en-US" smtClean="0"/>
              <a:t>9</a:t>
            </a:fld>
            <a:endParaRPr lang="en-US"/>
          </a:p>
        </p:txBody>
      </p:sp>
    </p:spTree>
    <p:extLst>
      <p:ext uri="{BB962C8B-B14F-4D97-AF65-F5344CB8AC3E}">
        <p14:creationId xmlns:p14="http://schemas.microsoft.com/office/powerpoint/2010/main" val="186872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402E26-C7B4-4561-AFC1-FC16B3FEE5A0}" type="slidenum">
              <a:rPr lang="en-US" smtClean="0"/>
              <a:t>10</a:t>
            </a:fld>
            <a:endParaRPr lang="en-US"/>
          </a:p>
        </p:txBody>
      </p:sp>
    </p:spTree>
    <p:extLst>
      <p:ext uri="{BB962C8B-B14F-4D97-AF65-F5344CB8AC3E}">
        <p14:creationId xmlns:p14="http://schemas.microsoft.com/office/powerpoint/2010/main" val="349351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YC HS điền kích thước trên hình vẽ rồi giải</a:t>
            </a:r>
          </a:p>
          <a:p>
            <a:r>
              <a:rPr lang="en-US" sz="1200" kern="1200">
                <a:solidFill>
                  <a:schemeClr val="tx1"/>
                </a:solidFill>
                <a:effectLst/>
                <a:latin typeface="+mn-lt"/>
                <a:ea typeface="+mn-ea"/>
                <a:cs typeface="+mn-cs"/>
              </a:rPr>
              <a:t>GV sử dụng máy chiếu hắt chữa bài. </a:t>
            </a:r>
          </a:p>
          <a:p>
            <a:r>
              <a:rPr lang="en-US" sz="1200" kern="1200">
                <a:solidFill>
                  <a:schemeClr val="tx1"/>
                </a:solidFill>
                <a:effectLst/>
                <a:latin typeface="+mn-lt"/>
                <a:ea typeface="+mn-ea"/>
                <a:cs typeface="+mn-cs"/>
              </a:rPr>
              <a:t>HS TB và trao đổi</a:t>
            </a:r>
          </a:p>
          <a:p>
            <a:r>
              <a:rPr lang="en-US" sz="1200" kern="1200">
                <a:solidFill>
                  <a:schemeClr val="tx1"/>
                </a:solidFill>
                <a:effectLst/>
                <a:latin typeface="+mn-lt"/>
                <a:ea typeface="+mn-ea"/>
                <a:cs typeface="+mn-cs"/>
              </a:rPr>
              <a:t>-Giải thích tại sao CD: 6cm, CR: 3cm, CC: 3 cm?</a:t>
            </a:r>
          </a:p>
          <a:p>
            <a:endParaRPr lang="en-US"/>
          </a:p>
        </p:txBody>
      </p:sp>
      <p:sp>
        <p:nvSpPr>
          <p:cNvPr id="4" name="Slide Number Placeholder 3"/>
          <p:cNvSpPr>
            <a:spLocks noGrp="1"/>
          </p:cNvSpPr>
          <p:nvPr>
            <p:ph type="sldNum" sz="quarter" idx="5"/>
          </p:nvPr>
        </p:nvSpPr>
        <p:spPr/>
        <p:txBody>
          <a:bodyPr/>
          <a:lstStyle/>
          <a:p>
            <a:fld id="{41402E26-C7B4-4561-AFC1-FC16B3FEE5A0}" type="slidenum">
              <a:rPr lang="en-US" smtClean="0"/>
              <a:t>14</a:t>
            </a:fld>
            <a:endParaRPr lang="en-US"/>
          </a:p>
        </p:txBody>
      </p:sp>
    </p:spTree>
    <p:extLst>
      <p:ext uri="{BB962C8B-B14F-4D97-AF65-F5344CB8AC3E}">
        <p14:creationId xmlns:p14="http://schemas.microsoft.com/office/powerpoint/2010/main" val="145483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
        <p:nvSpPr>
          <p:cNvPr id="5" name="Round Same Side Corner Rectangle 12">
            <a:extLst>
              <a:ext uri="{FF2B5EF4-FFF2-40B4-BE49-F238E27FC236}">
                <a16:creationId xmlns:a16="http://schemas.microsoft.com/office/drawing/2014/main" id="{D8FA6533-624B-4DA7-9DFC-C3B6D987AABE}"/>
              </a:ext>
            </a:extLst>
          </p:cNvPr>
          <p:cNvSpPr/>
          <p:nvPr userDrawn="1"/>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42206C9-6FE8-4AEC-AC28-3F8E812D39F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gif"/><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slide" Target="slide18.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1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3"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4"/>
          <a:stretch>
            <a:fillRect/>
          </a:stretch>
        </p:blipFill>
        <p:spPr>
          <a:xfrm>
            <a:off x="12990656" y="1168667"/>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rotWithShape="1">
          <a:blip r:embed="rId5"/>
          <a:srcRect t="20576"/>
          <a:stretch/>
        </p:blipFill>
        <p:spPr>
          <a:xfrm>
            <a:off x="472122" y="3429000"/>
            <a:ext cx="11112862" cy="2311399"/>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1266078" y="5161279"/>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ABEB3CB-DAFC-4EDF-B53D-A952C0B6B031}"/>
              </a:ext>
            </a:extLst>
          </p:cNvPr>
          <p:cNvGrpSpPr/>
          <p:nvPr/>
        </p:nvGrpSpPr>
        <p:grpSpPr>
          <a:xfrm>
            <a:off x="8325318" y="656334"/>
            <a:ext cx="2911536" cy="2094395"/>
            <a:chOff x="8325318" y="656334"/>
            <a:chExt cx="2911536" cy="2094395"/>
          </a:xfrm>
        </p:grpSpPr>
        <p:sp>
          <p:nvSpPr>
            <p:cNvPr id="11" name="Rectangle 10">
              <a:extLst>
                <a:ext uri="{FF2B5EF4-FFF2-40B4-BE49-F238E27FC236}">
                  <a16:creationId xmlns:a16="http://schemas.microsoft.com/office/drawing/2014/main" id="{75625229-00E8-4B3B-BABA-07694C9BD09B}"/>
                </a:ext>
              </a:extLst>
            </p:cNvPr>
            <p:cNvSpPr/>
            <p:nvPr/>
          </p:nvSpPr>
          <p:spPr>
            <a:xfrm>
              <a:off x="9053202" y="656334"/>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3A844D-29E1-4A49-B665-0FAFC4890298}"/>
                </a:ext>
              </a:extLst>
            </p:cNvPr>
            <p:cNvSpPr/>
            <p:nvPr/>
          </p:nvSpPr>
          <p:spPr>
            <a:xfrm>
              <a:off x="8325318" y="1358411"/>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BE1A85-F30E-49D8-9056-7E3A5350B564}"/>
                </a:ext>
              </a:extLst>
            </p:cNvPr>
            <p:cNvSpPr/>
            <p:nvPr/>
          </p:nvSpPr>
          <p:spPr>
            <a:xfrm>
              <a:off x="9053202" y="1354744"/>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8C1890-5451-4C54-9A86-369BBCAA81E3}"/>
                </a:ext>
              </a:extLst>
            </p:cNvPr>
            <p:cNvSpPr/>
            <p:nvPr/>
          </p:nvSpPr>
          <p:spPr>
            <a:xfrm>
              <a:off x="9781086" y="1351077"/>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016707-55F3-4DB6-9129-A6BEB3C345C3}"/>
                </a:ext>
              </a:extLst>
            </p:cNvPr>
            <p:cNvSpPr/>
            <p:nvPr/>
          </p:nvSpPr>
          <p:spPr>
            <a:xfrm>
              <a:off x="10508970" y="1347410"/>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04DD96-0FF9-442F-8F6E-49D53D9A1DCB}"/>
                </a:ext>
              </a:extLst>
            </p:cNvPr>
            <p:cNvSpPr/>
            <p:nvPr/>
          </p:nvSpPr>
          <p:spPr>
            <a:xfrm>
              <a:off x="9781086" y="2050903"/>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7567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EB508F-528C-3237-B6B8-385F2B84AFA6}"/>
              </a:ext>
            </a:extLst>
          </p:cNvPr>
          <p:cNvGrpSpPr/>
          <p:nvPr/>
        </p:nvGrpSpPr>
        <p:grpSpPr>
          <a:xfrm>
            <a:off x="792055" y="795019"/>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1726104909"/>
              </p:ext>
            </p:extLst>
          </p:nvPr>
        </p:nvGraphicFramePr>
        <p:xfrm>
          <a:off x="505968" y="1901952"/>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Tree>
    <p:extLst>
      <p:ext uri="{BB962C8B-B14F-4D97-AF65-F5344CB8AC3E}">
        <p14:creationId xmlns:p14="http://schemas.microsoft.com/office/powerpoint/2010/main" val="193262784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EB508F-528C-3237-B6B8-385F2B84AFA6}"/>
              </a:ext>
            </a:extLst>
          </p:cNvPr>
          <p:cNvGrpSpPr/>
          <p:nvPr/>
        </p:nvGrpSpPr>
        <p:grpSpPr>
          <a:xfrm>
            <a:off x="767671" y="514603"/>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240462504"/>
              </p:ext>
            </p:extLst>
          </p:nvPr>
        </p:nvGraphicFramePr>
        <p:xfrm>
          <a:off x="481584" y="1621536"/>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graphicFrame>
        <p:nvGraphicFramePr>
          <p:cNvPr id="12" name="Table 11">
            <a:extLst>
              <a:ext uri="{FF2B5EF4-FFF2-40B4-BE49-F238E27FC236}">
                <a16:creationId xmlns:a16="http://schemas.microsoft.com/office/drawing/2014/main" id="{D94B2914-2964-4597-AE5F-D54133D163C8}"/>
              </a:ext>
            </a:extLst>
          </p:cNvPr>
          <p:cNvGraphicFramePr>
            <a:graphicFrameLocks noGrp="1"/>
          </p:cNvGraphicFramePr>
          <p:nvPr>
            <p:extLst>
              <p:ext uri="{D42A27DB-BD31-4B8C-83A1-F6EECF244321}">
                <p14:modId xmlns:p14="http://schemas.microsoft.com/office/powerpoint/2010/main" val="685670952"/>
              </p:ext>
            </p:extLst>
          </p:nvPr>
        </p:nvGraphicFramePr>
        <p:xfrm>
          <a:off x="481584" y="5202936"/>
          <a:ext cx="11003280" cy="8382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en-US" sz="3200" b="1">
                          <a:solidFill>
                            <a:srgbClr val="006600"/>
                          </a:solidFill>
                          <a:effectLst/>
                          <a:latin typeface="Cambria" panose="02040503050406030204" pitchFamily="18" charset="0"/>
                          <a:ea typeface="Cambria" panose="02040503050406030204" pitchFamily="18" charset="0"/>
                        </a:rPr>
                        <a:t>Thể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3200">
                          <a:solidFill>
                            <a:srgbClr val="0066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66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7" name="Rectangle 16">
            <a:extLst>
              <a:ext uri="{FF2B5EF4-FFF2-40B4-BE49-F238E27FC236}">
                <a16:creationId xmlns:a16="http://schemas.microsoft.com/office/drawing/2014/main" id="{A28931B1-6E10-4B3B-A305-F59C53A543D2}"/>
              </a:ext>
            </a:extLst>
          </p:cNvPr>
          <p:cNvSpPr/>
          <p:nvPr/>
        </p:nvSpPr>
        <p:spPr>
          <a:xfrm>
            <a:off x="5100320" y="34798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0988CF0D-602A-4C75-9763-523390CD1984}"/>
              </a:ext>
            </a:extLst>
          </p:cNvPr>
          <p:cNvSpPr/>
          <p:nvPr/>
        </p:nvSpPr>
        <p:spPr>
          <a:xfrm>
            <a:off x="5090160" y="44145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FE8CC139-7340-4F18-8B6E-12147B52CAD2}"/>
              </a:ext>
            </a:extLst>
          </p:cNvPr>
          <p:cNvSpPr/>
          <p:nvPr/>
        </p:nvSpPr>
        <p:spPr>
          <a:xfrm>
            <a:off x="8544560" y="343916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C189E6DD-3810-4706-85D1-251AA9E09757}"/>
              </a:ext>
            </a:extLst>
          </p:cNvPr>
          <p:cNvSpPr/>
          <p:nvPr/>
        </p:nvSpPr>
        <p:spPr>
          <a:xfrm>
            <a:off x="8615680" y="44246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9122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329219747"/>
              </p:ext>
            </p:extLst>
          </p:nvPr>
        </p:nvGraphicFramePr>
        <p:xfrm>
          <a:off x="518160" y="1524000"/>
          <a:ext cx="11003280" cy="44196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endParaRPr lang="en-US" sz="320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833064"/>
                  </a:ext>
                </a:extLst>
              </a:tr>
              <a:tr h="838200">
                <a:tc>
                  <a:txBody>
                    <a:bodyPr/>
                    <a:lstStyle/>
                    <a:p>
                      <a:pPr algn="ctr"/>
                      <a:r>
                        <a:rPr lang="en-US" sz="3200" b="1">
                          <a:solidFill>
                            <a:srgbClr val="006600"/>
                          </a:solidFill>
                          <a:effectLst/>
                          <a:latin typeface="Cambria" panose="02040503050406030204" pitchFamily="18" charset="0"/>
                          <a:ea typeface="Cambria" panose="02040503050406030204" pitchFamily="18" charset="0"/>
                        </a:rPr>
                        <a:t>Thể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E51C7E63-8918-4A88-85A1-F803BA11318A}"/>
              </a:ext>
            </a:extLst>
          </p:cNvPr>
          <p:cNvSpPr/>
          <p:nvPr/>
        </p:nvSpPr>
        <p:spPr>
          <a:xfrm>
            <a:off x="5100320" y="51308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a:solidFill>
                  <a:srgbClr val="006600"/>
                </a:solidFill>
                <a:effectLst/>
                <a:latin typeface="Cambria" panose="02040503050406030204" pitchFamily="18" charset="0"/>
                <a:ea typeface="Cambria" panose="02040503050406030204" pitchFamily="18" charset="0"/>
              </a:rPr>
              <a:t>512 dm</a:t>
            </a:r>
            <a:r>
              <a:rPr lang="en-US" sz="3200" b="1" baseline="30000" dirty="0">
                <a:solidFill>
                  <a:srgbClr val="006600"/>
                </a:solidFill>
                <a:latin typeface="Cambria" panose="02040503050406030204" pitchFamily="18" charset="0"/>
                <a:ea typeface="Cambria" panose="02040503050406030204" pitchFamily="18" charset="0"/>
              </a:rPr>
              <a:t>3</a:t>
            </a:r>
            <a:endParaRPr lang="en-US" sz="3200" b="1" dirty="0">
              <a:solidFill>
                <a:srgbClr val="006600"/>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617C84C7-1E6C-4946-944B-E23F5B8E97DE}"/>
              </a:ext>
            </a:extLst>
          </p:cNvPr>
          <p:cNvSpPr/>
          <p:nvPr/>
        </p:nvSpPr>
        <p:spPr>
          <a:xfrm>
            <a:off x="8625840" y="514096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a:solidFill>
                  <a:srgbClr val="006600"/>
                </a:solidFill>
                <a:effectLst/>
                <a:latin typeface="Cambria" panose="02040503050406030204" pitchFamily="18" charset="0"/>
                <a:ea typeface="Cambria" panose="02040503050406030204" pitchFamily="18" charset="0"/>
              </a:rPr>
              <a:t>0,125 m</a:t>
            </a:r>
            <a:r>
              <a:rPr lang="en-US" sz="3200" b="1" baseline="30000" dirty="0">
                <a:solidFill>
                  <a:srgbClr val="006600"/>
                </a:solidFill>
                <a:latin typeface="Cambria" panose="02040503050406030204" pitchFamily="18" charset="0"/>
                <a:ea typeface="Cambria" panose="02040503050406030204" pitchFamily="18" charset="0"/>
              </a:rPr>
              <a:t>3</a:t>
            </a:r>
            <a:endParaRPr lang="en-US" sz="3200" b="1" dirty="0">
              <a:solidFill>
                <a:srgbClr val="0066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721800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3"/>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
        <p:nvSpPr>
          <p:cNvPr id="2" name="TextBox 1">
            <a:extLst>
              <a:ext uri="{FF2B5EF4-FFF2-40B4-BE49-F238E27FC236}">
                <a16:creationId xmlns:a16="http://schemas.microsoft.com/office/drawing/2014/main" id="{87B51FAE-2672-4DF2-A37A-1789FAB1E1B6}"/>
              </a:ext>
            </a:extLst>
          </p:cNvPr>
          <p:cNvSpPr txBox="1"/>
          <p:nvPr/>
        </p:nvSpPr>
        <p:spPr>
          <a:xfrm>
            <a:off x="8602979" y="4358640"/>
            <a:ext cx="1318261" cy="461665"/>
          </a:xfrm>
          <a:prstGeom prst="rect">
            <a:avLst/>
          </a:prstGeom>
          <a:noFill/>
        </p:spPr>
        <p:txBody>
          <a:bodyPr wrap="square" rtlCol="0">
            <a:spAutoFit/>
          </a:bodyPr>
          <a:lstStyle/>
          <a:p>
            <a:r>
              <a:rPr lang="en-US" sz="2400"/>
              <a:t>.... cm</a:t>
            </a:r>
          </a:p>
        </p:txBody>
      </p:sp>
      <p:sp>
        <p:nvSpPr>
          <p:cNvPr id="9" name="TextBox 8">
            <a:extLst>
              <a:ext uri="{FF2B5EF4-FFF2-40B4-BE49-F238E27FC236}">
                <a16:creationId xmlns:a16="http://schemas.microsoft.com/office/drawing/2014/main" id="{4DDF2815-AC52-47AE-94BB-0F6F44B4B7A3}"/>
              </a:ext>
            </a:extLst>
          </p:cNvPr>
          <p:cNvSpPr txBox="1"/>
          <p:nvPr/>
        </p:nvSpPr>
        <p:spPr>
          <a:xfrm>
            <a:off x="10315575" y="3862079"/>
            <a:ext cx="1318261" cy="461665"/>
          </a:xfrm>
          <a:prstGeom prst="rect">
            <a:avLst/>
          </a:prstGeom>
          <a:noFill/>
        </p:spPr>
        <p:txBody>
          <a:bodyPr wrap="square" rtlCol="0">
            <a:spAutoFit/>
          </a:bodyPr>
          <a:lstStyle/>
          <a:p>
            <a:r>
              <a:rPr lang="en-US" sz="2400"/>
              <a:t>.... cm</a:t>
            </a:r>
          </a:p>
        </p:txBody>
      </p:sp>
      <p:sp>
        <p:nvSpPr>
          <p:cNvPr id="10" name="TextBox 9">
            <a:extLst>
              <a:ext uri="{FF2B5EF4-FFF2-40B4-BE49-F238E27FC236}">
                <a16:creationId xmlns:a16="http://schemas.microsoft.com/office/drawing/2014/main" id="{8F0B3EC1-50EE-4338-9912-6C0DC6289360}"/>
              </a:ext>
            </a:extLst>
          </p:cNvPr>
          <p:cNvSpPr txBox="1"/>
          <p:nvPr/>
        </p:nvSpPr>
        <p:spPr>
          <a:xfrm>
            <a:off x="10651963" y="2931231"/>
            <a:ext cx="1318261" cy="461665"/>
          </a:xfrm>
          <a:prstGeom prst="rect">
            <a:avLst/>
          </a:prstGeom>
          <a:noFill/>
        </p:spPr>
        <p:txBody>
          <a:bodyPr wrap="square" rtlCol="0">
            <a:spAutoFit/>
          </a:bodyPr>
          <a:lstStyle/>
          <a:p>
            <a:r>
              <a:rPr lang="en-US" sz="2400"/>
              <a:t>.... cm</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4401205"/>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Bài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giải</a:t>
            </a:r>
            <a:endParaRPr lang="en-US" sz="4000" b="0" i="0" dirty="0">
              <a:solidFill>
                <a:srgbClr val="FF0000"/>
              </a:solidFill>
              <a:effectLst/>
              <a:latin typeface="Cambria" panose="02040503050406030204" pitchFamily="18" charset="0"/>
              <a:ea typeface="Cambria" panose="02040503050406030204" pitchFamily="18" charset="0"/>
            </a:endParaRPr>
          </a:p>
          <a:p>
            <a:pPr algn="just">
              <a:lnSpc>
                <a:spcPct val="150000"/>
              </a:lnSpc>
            </a:pPr>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lnSpc>
                <a:spcPct val="150000"/>
              </a:lnSpc>
            </a:pP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lnSpc>
                <a:spcPct val="150000"/>
              </a:lnSpc>
            </a:pP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521F00AE-8432-4ECD-8C94-49237E470C1C}"/>
              </a:ext>
            </a:extLst>
          </p:cNvPr>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 name="Freeform 4">
            <a:extLst>
              <a:ext uri="{FF2B5EF4-FFF2-40B4-BE49-F238E27FC236}">
                <a16:creationId xmlns:a16="http://schemas.microsoft.com/office/drawing/2014/main" id="{69F23171-D16B-4EE2-B367-5ED12D1B4B4C}"/>
              </a:ext>
            </a:extLst>
          </p:cNvPr>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7">
            <a:extLst>
              <a:ext uri="{FF2B5EF4-FFF2-40B4-BE49-F238E27FC236}">
                <a16:creationId xmlns:a16="http://schemas.microsoft.com/office/drawing/2014/main" id="{CE67C5C2-886D-4473-910F-6412F212759F}"/>
              </a:ext>
            </a:extLst>
          </p:cNvPr>
          <p:cNvSpPr/>
          <p:nvPr/>
        </p:nvSpPr>
        <p:spPr>
          <a:xfrm>
            <a:off x="773287"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a:extLst>
              <a:ext uri="{FF2B5EF4-FFF2-40B4-BE49-F238E27FC236}">
                <a16:creationId xmlns:a16="http://schemas.microsoft.com/office/drawing/2014/main" id="{27376E43-53C7-4082-9F8B-23566C2E7467}"/>
              </a:ext>
            </a:extLst>
          </p:cNvPr>
          <p:cNvSpPr/>
          <p:nvPr/>
        </p:nvSpPr>
        <p:spPr>
          <a:xfrm>
            <a:off x="9944684" y="3566937"/>
            <a:ext cx="1575005" cy="2605263"/>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TextBox 5">
            <a:extLst>
              <a:ext uri="{FF2B5EF4-FFF2-40B4-BE49-F238E27FC236}">
                <a16:creationId xmlns:a16="http://schemas.microsoft.com/office/drawing/2014/main" id="{0F4B745A-DDE8-40A8-ABA9-789E34B5A9CF}"/>
              </a:ext>
            </a:extLst>
          </p:cNvPr>
          <p:cNvSpPr txBox="1"/>
          <p:nvPr/>
        </p:nvSpPr>
        <p:spPr>
          <a:xfrm>
            <a:off x="2838450" y="2105561"/>
            <a:ext cx="6309360" cy="1323439"/>
          </a:xfrm>
          <a:prstGeom prst="rect">
            <a:avLst/>
          </a:prstGeom>
          <a:noFill/>
        </p:spPr>
        <p:txBody>
          <a:bodyPr wrap="square" rtlCol="0">
            <a:spAutoFit/>
          </a:bodyPr>
          <a:lstStyle/>
          <a:p>
            <a:pPr algn="ctr"/>
            <a:r>
              <a:rPr lang="en-US" sz="8000">
                <a:latin typeface="#9Slide04 Rokkitt ExtraBold" panose="00000900000000000000" pitchFamily="2" charset="0"/>
              </a:rPr>
              <a:t>VẬN DỤNG</a:t>
            </a:r>
          </a:p>
        </p:txBody>
      </p:sp>
    </p:spTree>
    <p:extLst>
      <p:ext uri="{BB962C8B-B14F-4D97-AF65-F5344CB8AC3E}">
        <p14:creationId xmlns:p14="http://schemas.microsoft.com/office/powerpoint/2010/main" val="204723238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EB508F-528C-3237-B6B8-385F2B84AFA6}"/>
              </a:ext>
            </a:extLst>
          </p:cNvPr>
          <p:cNvGrpSpPr/>
          <p:nvPr/>
        </p:nvGrpSpPr>
        <p:grpSpPr>
          <a:xfrm>
            <a:off x="754472" y="650423"/>
            <a:ext cx="10547018" cy="2246769"/>
            <a:chOff x="1051262" y="1474464"/>
            <a:chExt cx="10547018" cy="2246769"/>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151278" y="2796062"/>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976133" y="3166615"/>
            <a:ext cx="5790565"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r>
              <a:rPr lang="vi-VN" sz="32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en-US" sz="3200" b="0" i="0">
                <a:solidFill>
                  <a:srgbClr val="FF0000"/>
                </a:solidFill>
                <a:effectLst/>
                <a:latin typeface="Cambria" panose="02040503050406030204" pitchFamily="18" charset="0"/>
                <a:ea typeface="Cambria" panose="02040503050406030204" pitchFamily="18" charset="0"/>
              </a:rPr>
              <a:t>    </a:t>
            </a:r>
            <a:r>
              <a:rPr lang="vi-VN" sz="3200" b="0" i="0">
                <a:solidFill>
                  <a:srgbClr val="FF0000"/>
                </a:solidFill>
                <a:effectLst/>
                <a:latin typeface="Cambria" panose="02040503050406030204" pitchFamily="18" charset="0"/>
                <a:ea typeface="Cambria" panose="02040503050406030204" pitchFamily="18" charset="0"/>
              </a:rPr>
              <a:t>(</a:t>
            </a:r>
            <a:r>
              <a:rPr lang="vi-VN" sz="3200" b="0" i="0" dirty="0">
                <a:solidFill>
                  <a:srgbClr val="FF0000"/>
                </a:solidFill>
                <a:effectLst/>
                <a:latin typeface="Cambria" panose="02040503050406030204" pitchFamily="18" charset="0"/>
                <a:ea typeface="Cambria" panose="02040503050406030204" pitchFamily="18" charset="0"/>
              </a:rPr>
              <a:t>25 + 20) × 2 × 10 = 900 (cm</a:t>
            </a:r>
            <a:r>
              <a:rPr lang="vi-VN" sz="3200" b="0" i="0" baseline="30000" dirty="0">
                <a:solidFill>
                  <a:srgbClr val="FF0000"/>
                </a:solidFill>
                <a:effectLst/>
                <a:latin typeface="Cambria" panose="02040503050406030204" pitchFamily="18" charset="0"/>
                <a:ea typeface="Cambria" panose="02040503050406030204" pitchFamily="18" charset="0"/>
              </a:rPr>
              <a:t>2</a:t>
            </a:r>
            <a:r>
              <a:rPr lang="vi-VN" sz="3200" b="0" i="0" dirty="0">
                <a:solidFill>
                  <a:srgbClr val="FF0000"/>
                </a:solidFill>
                <a:effectLst/>
                <a:latin typeface="Cambria" panose="02040503050406030204" pitchFamily="18" charset="0"/>
                <a:ea typeface="Cambria" panose="02040503050406030204" pitchFamily="18" charset="0"/>
              </a:rPr>
              <a:t>)</a:t>
            </a:r>
          </a:p>
          <a:p>
            <a:pPr algn="r"/>
            <a:r>
              <a:rPr lang="vi-VN" sz="3200" b="0" i="0" dirty="0">
                <a:solidFill>
                  <a:srgbClr val="FF0000"/>
                </a:solidFill>
                <a:effectLst/>
                <a:latin typeface="Cambria" panose="02040503050406030204" pitchFamily="18" charset="0"/>
                <a:ea typeface="Cambria" panose="02040503050406030204" pitchFamily="18" charset="0"/>
              </a:rPr>
              <a:t>Đáp số: 900 cm</a:t>
            </a:r>
            <a:r>
              <a:rPr lang="vi-VN" sz="3200" b="0" i="0" baseline="30000" dirty="0">
                <a:solidFill>
                  <a:srgbClr val="FF0000"/>
                </a:solidFill>
                <a:effectLst/>
                <a:latin typeface="Cambria" panose="02040503050406030204" pitchFamily="18" charset="0"/>
                <a:ea typeface="Cambria" panose="02040503050406030204" pitchFamily="18" charset="0"/>
              </a:rPr>
              <a:t>2</a:t>
            </a:r>
            <a:r>
              <a:rPr lang="vi-VN"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58631" y="131777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27467" y="216301"/>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8504903" y="2397027"/>
            <a:ext cx="3364848" cy="4460973"/>
          </a:xfrm>
          <a:prstGeom prst="rect">
            <a:avLst/>
          </a:prstGeom>
        </p:spPr>
      </p:pic>
      <p:sp>
        <p:nvSpPr>
          <p:cNvPr id="5" name="Cube 4">
            <a:extLst>
              <a:ext uri="{FF2B5EF4-FFF2-40B4-BE49-F238E27FC236}">
                <a16:creationId xmlns:a16="http://schemas.microsoft.com/office/drawing/2014/main" id="{6CBE7FDB-69C6-4D0F-8449-6B3D95417979}"/>
              </a:ext>
            </a:extLst>
          </p:cNvPr>
          <p:cNvSpPr/>
          <p:nvPr/>
        </p:nvSpPr>
        <p:spPr>
          <a:xfrm>
            <a:off x="1976283" y="2951974"/>
            <a:ext cx="4473678" cy="28808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3BDD13-52BA-4F82-AAC3-52058FBD47D4}"/>
              </a:ext>
            </a:extLst>
          </p:cNvPr>
          <p:cNvSpPr/>
          <p:nvPr/>
        </p:nvSpPr>
        <p:spPr>
          <a:xfrm>
            <a:off x="1966451" y="3667432"/>
            <a:ext cx="3775587" cy="21630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9742A28-2D5B-452F-BED0-306CE4C5A73F}"/>
              </a:ext>
            </a:extLst>
          </p:cNvPr>
          <p:cNvSpPr/>
          <p:nvPr/>
        </p:nvSpPr>
        <p:spPr>
          <a:xfrm>
            <a:off x="5732206" y="2949677"/>
            <a:ext cx="727588" cy="2880852"/>
          </a:xfrm>
          <a:custGeom>
            <a:avLst/>
            <a:gdLst>
              <a:gd name="connsiteX0" fmla="*/ 0 w 727588"/>
              <a:gd name="connsiteY0" fmla="*/ 717755 h 2880852"/>
              <a:gd name="connsiteX1" fmla="*/ 727588 w 727588"/>
              <a:gd name="connsiteY1" fmla="*/ 0 h 2880852"/>
              <a:gd name="connsiteX2" fmla="*/ 727588 w 727588"/>
              <a:gd name="connsiteY2" fmla="*/ 2202426 h 2880852"/>
              <a:gd name="connsiteX3" fmla="*/ 9833 w 727588"/>
              <a:gd name="connsiteY3" fmla="*/ 2880852 h 2880852"/>
              <a:gd name="connsiteX4" fmla="*/ 0 w 727588"/>
              <a:gd name="connsiteY4" fmla="*/ 717755 h 288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588" h="2880852">
                <a:moveTo>
                  <a:pt x="0" y="717755"/>
                </a:moveTo>
                <a:lnTo>
                  <a:pt x="727588" y="0"/>
                </a:lnTo>
                <a:lnTo>
                  <a:pt x="727588" y="2202426"/>
                </a:lnTo>
                <a:lnTo>
                  <a:pt x="9833" y="2880852"/>
                </a:lnTo>
                <a:cubicBezTo>
                  <a:pt x="6555" y="2159820"/>
                  <a:pt x="3278" y="1438787"/>
                  <a:pt x="0" y="717755"/>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4"/>
          <a:stretch>
            <a:fillRect/>
          </a:stretch>
        </p:blipFill>
        <p:spPr>
          <a:xfrm>
            <a:off x="342442" y="55602"/>
            <a:ext cx="2418289" cy="2954784"/>
          </a:xfrm>
          <a:prstGeom prst="rect">
            <a:avLst/>
          </a:prstGeom>
        </p:spPr>
      </p:pic>
      <p:pic>
        <p:nvPicPr>
          <p:cNvPr id="45" name="Picture 44">
            <a:hlinkClick r:id="rId5" action="ppaction://hlinksldjump"/>
          </p:cNvPr>
          <p:cNvPicPr>
            <a:picLocks noChangeAspect="1"/>
          </p:cNvPicPr>
          <p:nvPr/>
        </p:nvPicPr>
        <p:blipFill rotWithShape="1">
          <a:blip r:embed="rId6"/>
          <a:srcRect l="16282" t="20389" r="20364" b="12634"/>
          <a:stretch/>
        </p:blipFill>
        <p:spPr>
          <a:xfrm>
            <a:off x="1104900" y="2590703"/>
            <a:ext cx="3332310" cy="3808354"/>
          </a:xfrm>
          <a:prstGeom prst="rect">
            <a:avLst/>
          </a:prstGeom>
        </p:spPr>
      </p:pic>
      <p:sp>
        <p:nvSpPr>
          <p:cNvPr id="12" name="Cube 11">
            <a:extLst>
              <a:ext uri="{FF2B5EF4-FFF2-40B4-BE49-F238E27FC236}">
                <a16:creationId xmlns:a16="http://schemas.microsoft.com/office/drawing/2014/main" id="{DAEA84AA-0941-4C94-A702-015DCE76AC41}"/>
              </a:ext>
            </a:extLst>
          </p:cNvPr>
          <p:cNvSpPr/>
          <p:nvPr/>
        </p:nvSpPr>
        <p:spPr>
          <a:xfrm>
            <a:off x="5771535" y="3012683"/>
            <a:ext cx="4473678" cy="28808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CE5763-5D3A-4C14-9360-61225454EF24}"/>
              </a:ext>
            </a:extLst>
          </p:cNvPr>
          <p:cNvSpPr/>
          <p:nvPr/>
        </p:nvSpPr>
        <p:spPr>
          <a:xfrm>
            <a:off x="5761703" y="3728141"/>
            <a:ext cx="3775587" cy="21630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6206328-B3FA-4D39-AA80-86B145D7BAF0}"/>
              </a:ext>
            </a:extLst>
          </p:cNvPr>
          <p:cNvSpPr/>
          <p:nvPr/>
        </p:nvSpPr>
        <p:spPr>
          <a:xfrm>
            <a:off x="9527458" y="3010386"/>
            <a:ext cx="727588" cy="2880852"/>
          </a:xfrm>
          <a:custGeom>
            <a:avLst/>
            <a:gdLst>
              <a:gd name="connsiteX0" fmla="*/ 0 w 727588"/>
              <a:gd name="connsiteY0" fmla="*/ 717755 h 2880852"/>
              <a:gd name="connsiteX1" fmla="*/ 727588 w 727588"/>
              <a:gd name="connsiteY1" fmla="*/ 0 h 2880852"/>
              <a:gd name="connsiteX2" fmla="*/ 727588 w 727588"/>
              <a:gd name="connsiteY2" fmla="*/ 2202426 h 2880852"/>
              <a:gd name="connsiteX3" fmla="*/ 9833 w 727588"/>
              <a:gd name="connsiteY3" fmla="*/ 2880852 h 2880852"/>
              <a:gd name="connsiteX4" fmla="*/ 0 w 727588"/>
              <a:gd name="connsiteY4" fmla="*/ 717755 h 288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588" h="2880852">
                <a:moveTo>
                  <a:pt x="0" y="717755"/>
                </a:moveTo>
                <a:lnTo>
                  <a:pt x="727588" y="0"/>
                </a:lnTo>
                <a:lnTo>
                  <a:pt x="727588" y="2202426"/>
                </a:lnTo>
                <a:lnTo>
                  <a:pt x="9833" y="2880852"/>
                </a:lnTo>
                <a:cubicBezTo>
                  <a:pt x="6555" y="2159820"/>
                  <a:pt x="3278" y="1438787"/>
                  <a:pt x="0" y="717755"/>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4" action="ppaction://hlinksldjump"/>
          </p:cNvPr>
          <p:cNvPicPr>
            <a:picLocks noChangeAspect="1"/>
          </p:cNvPicPr>
          <p:nvPr/>
        </p:nvPicPr>
        <p:blipFill rotWithShape="1">
          <a:blip r:embed="rId5"/>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6"/>
          <a:stretch>
            <a:fillRect/>
          </a:stretch>
        </p:blipFill>
        <p:spPr>
          <a:xfrm>
            <a:off x="419735" y="130230"/>
            <a:ext cx="2316681" cy="2954784"/>
          </a:xfrm>
          <a:prstGeom prst="rect">
            <a:avLst/>
          </a:prstGeom>
        </p:spPr>
      </p:pic>
      <p:sp>
        <p:nvSpPr>
          <p:cNvPr id="12" name="Cube 11">
            <a:extLst>
              <a:ext uri="{FF2B5EF4-FFF2-40B4-BE49-F238E27FC236}">
                <a16:creationId xmlns:a16="http://schemas.microsoft.com/office/drawing/2014/main" id="{0215A5D3-8F68-4072-8497-05F47F5C1B6E}"/>
              </a:ext>
            </a:extLst>
          </p:cNvPr>
          <p:cNvSpPr/>
          <p:nvPr/>
        </p:nvSpPr>
        <p:spPr>
          <a:xfrm>
            <a:off x="1612489" y="3147748"/>
            <a:ext cx="4473678" cy="28808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168CCF-97C1-4463-9902-AB7E131C0DE7}"/>
              </a:ext>
            </a:extLst>
          </p:cNvPr>
          <p:cNvSpPr/>
          <p:nvPr/>
        </p:nvSpPr>
        <p:spPr>
          <a:xfrm>
            <a:off x="1602657" y="3863206"/>
            <a:ext cx="3775587" cy="21630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5AA9AB-8B88-4EBA-BFA2-7557B284BF31}"/>
              </a:ext>
            </a:extLst>
          </p:cNvPr>
          <p:cNvSpPr/>
          <p:nvPr/>
        </p:nvSpPr>
        <p:spPr>
          <a:xfrm>
            <a:off x="5368412" y="3145451"/>
            <a:ext cx="727588" cy="2880852"/>
          </a:xfrm>
          <a:custGeom>
            <a:avLst/>
            <a:gdLst>
              <a:gd name="connsiteX0" fmla="*/ 0 w 727588"/>
              <a:gd name="connsiteY0" fmla="*/ 717755 h 2880852"/>
              <a:gd name="connsiteX1" fmla="*/ 727588 w 727588"/>
              <a:gd name="connsiteY1" fmla="*/ 0 h 2880852"/>
              <a:gd name="connsiteX2" fmla="*/ 727588 w 727588"/>
              <a:gd name="connsiteY2" fmla="*/ 2202426 h 2880852"/>
              <a:gd name="connsiteX3" fmla="*/ 9833 w 727588"/>
              <a:gd name="connsiteY3" fmla="*/ 2880852 h 2880852"/>
              <a:gd name="connsiteX4" fmla="*/ 0 w 727588"/>
              <a:gd name="connsiteY4" fmla="*/ 717755 h 288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588" h="2880852">
                <a:moveTo>
                  <a:pt x="0" y="717755"/>
                </a:moveTo>
                <a:lnTo>
                  <a:pt x="727588" y="0"/>
                </a:lnTo>
                <a:lnTo>
                  <a:pt x="727588" y="2202426"/>
                </a:lnTo>
                <a:lnTo>
                  <a:pt x="9833" y="2880852"/>
                </a:lnTo>
                <a:cubicBezTo>
                  <a:pt x="6555" y="2159820"/>
                  <a:pt x="3278" y="1438787"/>
                  <a:pt x="0" y="717755"/>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
        <p:nvSpPr>
          <p:cNvPr id="6" name="TextBox 5">
            <a:extLst>
              <a:ext uri="{FF2B5EF4-FFF2-40B4-BE49-F238E27FC236}">
                <a16:creationId xmlns:a16="http://schemas.microsoft.com/office/drawing/2014/main" id="{4B1BA320-9ADC-4D26-89B5-1F9BD5AB32BF}"/>
              </a:ext>
            </a:extLst>
          </p:cNvPr>
          <p:cNvSpPr txBox="1"/>
          <p:nvPr/>
        </p:nvSpPr>
        <p:spPr>
          <a:xfrm>
            <a:off x="4434348" y="3864925"/>
            <a:ext cx="3323303" cy="707886"/>
          </a:xfrm>
          <a:prstGeom prst="rect">
            <a:avLst/>
          </a:prstGeom>
          <a:noFill/>
        </p:spPr>
        <p:txBody>
          <a:bodyPr wrap="square" rtlCol="0">
            <a:spAutoFit/>
          </a:bodyPr>
          <a:lstStyle/>
          <a:p>
            <a:pPr algn="ctr"/>
            <a:r>
              <a:rPr lang="en-US" sz="4000" i="1"/>
              <a:t>(Trang 60)</a:t>
            </a:r>
          </a:p>
        </p:txBody>
      </p:sp>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3"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4"/>
          <a:stretch>
            <a:fillRect/>
          </a:stretch>
        </p:blipFill>
        <p:spPr>
          <a:xfrm>
            <a:off x="8235645" y="619128"/>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5"/>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499467C-A1CC-4091-9B6D-4908CD260C60}"/>
              </a:ext>
            </a:extLst>
          </p:cNvPr>
          <p:cNvGrpSpPr/>
          <p:nvPr/>
        </p:nvGrpSpPr>
        <p:grpSpPr>
          <a:xfrm>
            <a:off x="8235645" y="-2820285"/>
            <a:ext cx="2911536" cy="2094395"/>
            <a:chOff x="8325318" y="656334"/>
            <a:chExt cx="2911536" cy="2094395"/>
          </a:xfrm>
        </p:grpSpPr>
        <p:sp>
          <p:nvSpPr>
            <p:cNvPr id="18" name="Rectangle 17">
              <a:extLst>
                <a:ext uri="{FF2B5EF4-FFF2-40B4-BE49-F238E27FC236}">
                  <a16:creationId xmlns:a16="http://schemas.microsoft.com/office/drawing/2014/main" id="{67A14115-9261-4DFD-98C6-3B3059AA5AED}"/>
                </a:ext>
              </a:extLst>
            </p:cNvPr>
            <p:cNvSpPr/>
            <p:nvPr/>
          </p:nvSpPr>
          <p:spPr>
            <a:xfrm>
              <a:off x="9053202" y="656334"/>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38943B-E948-4ABF-B181-B7E3C0872B3C}"/>
                </a:ext>
              </a:extLst>
            </p:cNvPr>
            <p:cNvSpPr/>
            <p:nvPr/>
          </p:nvSpPr>
          <p:spPr>
            <a:xfrm>
              <a:off x="8325318" y="1358411"/>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70F061-F6A1-4331-B58D-27C18CA86289}"/>
                </a:ext>
              </a:extLst>
            </p:cNvPr>
            <p:cNvSpPr/>
            <p:nvPr/>
          </p:nvSpPr>
          <p:spPr>
            <a:xfrm>
              <a:off x="9053202" y="1354744"/>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70D4D0-55D5-47B0-9A62-E19DBD719393}"/>
                </a:ext>
              </a:extLst>
            </p:cNvPr>
            <p:cNvSpPr/>
            <p:nvPr/>
          </p:nvSpPr>
          <p:spPr>
            <a:xfrm>
              <a:off x="9781086" y="1351077"/>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79B37C-DAAA-4F9B-8DB3-928848242D9A}"/>
                </a:ext>
              </a:extLst>
            </p:cNvPr>
            <p:cNvSpPr/>
            <p:nvPr/>
          </p:nvSpPr>
          <p:spPr>
            <a:xfrm>
              <a:off x="10508970" y="1347410"/>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35E653-5B1A-4EED-80E0-1D6C522B95E1}"/>
                </a:ext>
              </a:extLst>
            </p:cNvPr>
            <p:cNvSpPr/>
            <p:nvPr/>
          </p:nvSpPr>
          <p:spPr>
            <a:xfrm>
              <a:off x="9781086" y="2050903"/>
              <a:ext cx="727884" cy="699826"/>
            </a:xfrm>
            <a:prstGeom prst="rect">
              <a:avLst/>
            </a:prstGeom>
            <a:solidFill>
              <a:srgbClr val="B19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174</TotalTime>
  <Words>476</Words>
  <Application>Microsoft Office PowerPoint</Application>
  <PresentationFormat>Widescreen</PresentationFormat>
  <Paragraphs>111</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#9Slide04 Rokkitt ExtraBold</vt: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dc:description>9Slide.vn</dc:description>
  <cp:lastModifiedBy>9Slide</cp:lastModifiedBy>
  <cp:revision>27</cp:revision>
  <dcterms:created xsi:type="dcterms:W3CDTF">2024-05-17T09:13:47Z</dcterms:created>
  <dcterms:modified xsi:type="dcterms:W3CDTF">2025-03-16T07:22:46Z</dcterms:modified>
  <cp:category>9Slide.vn</cp:category>
</cp:coreProperties>
</file>