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8" r:id="rId4"/>
    <p:sldId id="295" r:id="rId5"/>
    <p:sldId id="291" r:id="rId6"/>
    <p:sldId id="292" r:id="rId7"/>
    <p:sldId id="296" r:id="rId8"/>
    <p:sldId id="294" r:id="rId9"/>
    <p:sldId id="298" r:id="rId10"/>
    <p:sldId id="361" r:id="rId11"/>
    <p:sldId id="271" r:id="rId12"/>
    <p:sldId id="363" r:id="rId13"/>
    <p:sldId id="369" r:id="rId14"/>
    <p:sldId id="275" r:id="rId15"/>
    <p:sldId id="381" r:id="rId16"/>
    <p:sldId id="373" r:id="rId17"/>
    <p:sldId id="374" r:id="rId18"/>
    <p:sldId id="280" r:id="rId19"/>
    <p:sldId id="375" r:id="rId20"/>
    <p:sldId id="277" r:id="rId21"/>
    <p:sldId id="370" r:id="rId22"/>
    <p:sldId id="376" r:id="rId23"/>
    <p:sldId id="377" r:id="rId24"/>
    <p:sldId id="276" r:id="rId25"/>
    <p:sldId id="380" r:id="rId26"/>
    <p:sldId id="378" r:id="rId27"/>
    <p:sldId id="379" r:id="rId28"/>
    <p:sldId id="261"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75" d="100"/>
          <a:sy n="75" d="100"/>
        </p:scale>
        <p:origin x="955"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t>12</a:t>
            </a:fld>
            <a:endParaRPr lang="en-US"/>
          </a:p>
        </p:txBody>
      </p:sp>
    </p:spTree>
    <p:extLst>
      <p:ext uri="{BB962C8B-B14F-4D97-AF65-F5344CB8AC3E}">
        <p14:creationId xmlns:p14="http://schemas.microsoft.com/office/powerpoint/2010/main" val="7952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5" name="Footer Placeholder 4">
            <a:extLst>
              <a:ext uri="{FF2B5EF4-FFF2-40B4-BE49-F238E27FC236}">
                <a16:creationId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5" name="Footer Placeholder 4">
            <a:extLst>
              <a:ext uri="{FF2B5EF4-FFF2-40B4-BE49-F238E27FC236}">
                <a16:creationId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5" name="Footer Placeholder 4">
            <a:extLst>
              <a:ext uri="{FF2B5EF4-FFF2-40B4-BE49-F238E27FC236}">
                <a16:creationId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6" name="Footer Placeholder 5">
            <a:extLst>
              <a:ext uri="{FF2B5EF4-FFF2-40B4-BE49-F238E27FC236}">
                <a16:creationId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8" name="Footer Placeholder 7">
            <a:extLst>
              <a:ext uri="{FF2B5EF4-FFF2-40B4-BE49-F238E27FC236}">
                <a16:creationId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4" name="Footer Placeholder 3">
            <a:extLst>
              <a:ext uri="{FF2B5EF4-FFF2-40B4-BE49-F238E27FC236}">
                <a16:creationId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3" name="Footer Placeholder 2">
            <a:extLst>
              <a:ext uri="{FF2B5EF4-FFF2-40B4-BE49-F238E27FC236}">
                <a16:creationId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6" name="Footer Placeholder 5">
            <a:extLst>
              <a:ext uri="{FF2B5EF4-FFF2-40B4-BE49-F238E27FC236}">
                <a16:creationId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6" name="Footer Placeholder 5">
            <a:extLst>
              <a:ext uri="{FF2B5EF4-FFF2-40B4-BE49-F238E27FC236}">
                <a16:creationId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5" name="Footer Placeholder 4">
            <a:extLst>
              <a:ext uri="{FF2B5EF4-FFF2-40B4-BE49-F238E27FC236}">
                <a16:creationId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3/13/2025</a:t>
            </a:fld>
            <a:endParaRPr lang="en-US"/>
          </a:p>
        </p:txBody>
      </p:sp>
      <p:sp>
        <p:nvSpPr>
          <p:cNvPr id="5" name="Footer Placeholder 4">
            <a:extLst>
              <a:ext uri="{FF2B5EF4-FFF2-40B4-BE49-F238E27FC236}">
                <a16:creationId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3/13/2025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5BEE9A-FBBE-23AA-FFD4-8F3B03CA50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573791F-1C82-B05B-11EC-E19A73A805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6C2610F-0208-4274-978D-85ECF1D911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3.mp3"/><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1.gif"/><Relationship Id="rId4" Type="http://schemas.openxmlformats.org/officeDocument/2006/relationships/notesSlide" Target="../notesSlides/notesSlide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gif"/><Relationship Id="rId3" Type="http://schemas.openxmlformats.org/officeDocument/2006/relationships/slideLayout" Target="../slideLayouts/slideLayout29.xml"/><Relationship Id="rId7" Type="http://schemas.openxmlformats.org/officeDocument/2006/relationships/image" Target="../media/image10.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760020" y="1176647"/>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04958" y="1034143"/>
            <a:ext cx="5830528" cy="5426033"/>
            <a:chOff x="442452" y="1258528"/>
            <a:chExt cx="2989006" cy="1715689"/>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id="{4FB60936-61A8-D29B-AA67-B4ED7322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06506-CF7D-2E0E-4EFF-90DC770643A8}"/>
              </a:ext>
            </a:extLst>
          </p:cNvPr>
          <p:cNvPicPr>
            <a:picLocks noChangeAspect="1"/>
          </p:cNvPicPr>
          <p:nvPr/>
        </p:nvPicPr>
        <p:blipFill>
          <a:blip r:embed="rId2"/>
          <a:stretch>
            <a:fillRect/>
          </a:stretch>
        </p:blipFill>
        <p:spPr>
          <a:xfrm>
            <a:off x="6974005" y="776196"/>
            <a:ext cx="4685955" cy="5146932"/>
          </a:xfrm>
          <a:prstGeom prst="rect">
            <a:avLst/>
          </a:prstGeom>
        </p:spPr>
      </p:pic>
      <p:sp>
        <p:nvSpPr>
          <p:cNvPr id="4" name="Rectangle 1"/>
          <p:cNvSpPr>
            <a:spLocks noChangeArrowheads="1"/>
          </p:cNvSpPr>
          <p:nvPr/>
        </p:nvSpPr>
        <p:spPr bwMode="auto">
          <a:xfrm>
            <a:off x="518613" y="776195"/>
            <a:ext cx="6455391"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panose="020B0604020202020204" pitchFamily="34" charset="0"/>
              </a:rPr>
              <a:t>Chùa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Xiêng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Thông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một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trong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những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ngôi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chùa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quan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trọng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đẹp</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tại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1.Vị </a:t>
            </a:r>
            <a:r>
              <a:rPr kumimoji="0" lang="en-US" altLang="en-US" sz="2400" b="1" i="0" u="none" strike="noStrike" cap="none" normalizeH="0" baseline="0" dirty="0" err="1">
                <a:ln>
                  <a:noFill/>
                </a:ln>
                <a:solidFill>
                  <a:schemeClr val="tx1"/>
                </a:solidFill>
                <a:effectLst/>
                <a:latin typeface="Arial" panose="020B0604020202020204" pitchFamily="34" charset="0"/>
              </a:rPr>
              <a:t>trí</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và</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lịch</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sử</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Chùa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Xiêng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Thông</a:t>
            </a:r>
            <a:r>
              <a:rPr kumimoji="0" lang="en-US" altLang="en-US" sz="2400" b="0" i="0" u="none" strike="noStrike" cap="none" normalizeH="0" baseline="0" dirty="0">
                <a:ln>
                  <a:noFill/>
                </a:ln>
                <a:solidFill>
                  <a:schemeClr val="tx1"/>
                </a:solidFill>
                <a:effectLst/>
                <a:latin typeface="Arial" panose="020B0604020202020204" pitchFamily="34" charset="0"/>
              </a:rPr>
              <a:t> (Wat </a:t>
            </a:r>
            <a:r>
              <a:rPr kumimoji="0" lang="en-US" altLang="en-US" sz="2400" b="0" i="0" u="none" strike="noStrike" cap="none" normalizeH="0" baseline="0" dirty="0" err="1">
                <a:ln>
                  <a:noFill/>
                </a:ln>
                <a:solidFill>
                  <a:schemeClr val="tx1"/>
                </a:solidFill>
                <a:effectLst/>
                <a:latin typeface="Arial" panose="020B0604020202020204" pitchFamily="34" charset="0"/>
              </a:rPr>
              <a:t>Xieng</a:t>
            </a:r>
            <a:r>
              <a:rPr kumimoji="0" lang="en-US" altLang="en-US" sz="2400" b="0" i="0" u="none" strike="noStrike" cap="none" normalizeH="0" baseline="0" dirty="0">
                <a:ln>
                  <a:noFill/>
                </a:ln>
                <a:solidFill>
                  <a:schemeClr val="tx1"/>
                </a:solidFill>
                <a:effectLst/>
                <a:latin typeface="Arial" panose="020B0604020202020204" pitchFamily="34" charset="0"/>
              </a:rPr>
              <a:t> Thong) </a:t>
            </a:r>
            <a:r>
              <a:rPr kumimoji="0" lang="en-US" altLang="en-US" sz="2400" b="0" i="0" u="none" strike="noStrike" cap="none" normalizeH="0" baseline="0" dirty="0" err="1">
                <a:ln>
                  <a:noFill/>
                </a:ln>
                <a:solidFill>
                  <a:schemeClr val="tx1"/>
                </a:solidFill>
                <a:effectLst/>
                <a:latin typeface="Arial" panose="020B0604020202020204" pitchFamily="34" charset="0"/>
              </a:rPr>
              <a:t>nằm</a:t>
            </a:r>
            <a:r>
              <a:rPr kumimoji="0" lang="en-US" altLang="en-US" sz="2400" b="0" i="0" u="none" strike="noStrike" cap="none" normalizeH="0" baseline="0" dirty="0">
                <a:ln>
                  <a:noFill/>
                </a:ln>
                <a:solidFill>
                  <a:schemeClr val="tx1"/>
                </a:solidFill>
                <a:effectLst/>
                <a:latin typeface="Arial" panose="020B0604020202020204" pitchFamily="34" charset="0"/>
              </a:rPr>
              <a:t> ở </a:t>
            </a:r>
            <a:r>
              <a:rPr kumimoji="0" lang="en-US" altLang="en-US" sz="2400" b="0" i="0" u="none" strike="noStrike" cap="none" normalizeH="0" baseline="0" dirty="0" err="1">
                <a:ln>
                  <a:noFill/>
                </a:ln>
                <a:solidFill>
                  <a:schemeClr val="tx1"/>
                </a:solidFill>
                <a:effectLst/>
                <a:latin typeface="Arial" panose="020B0604020202020204" pitchFamily="34" charset="0"/>
              </a:rPr>
              <a:t>cố</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đô</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Luang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Prabang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được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xây</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dựng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năm</a:t>
            </a:r>
            <a:r>
              <a:rPr kumimoji="0" lang="en-US" altLang="en-US" sz="2400" b="0" i="0" u="none" strike="noStrike" cap="none" normalizeH="0" baseline="0" dirty="0">
                <a:ln>
                  <a:noFill/>
                </a:ln>
                <a:solidFill>
                  <a:schemeClr val="tx1"/>
                </a:solidFill>
                <a:effectLst/>
                <a:latin typeface="Arial" panose="020B0604020202020204" pitchFamily="34" charset="0"/>
              </a:rPr>
              <a:t> 1560,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biểu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tượng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Phật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giáo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nghệ</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thuật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kiến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trúc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AutoNum type="arabicPeriod" startAt="2"/>
              <a:tabLst/>
            </a:pPr>
            <a:r>
              <a:rPr kumimoji="0" lang="en-US" altLang="en-US" sz="2400" b="1" i="0" u="none" strike="noStrike" cap="none" normalizeH="0" baseline="0" dirty="0" err="1">
                <a:ln>
                  <a:noFill/>
                </a:ln>
                <a:solidFill>
                  <a:schemeClr val="tx1"/>
                </a:solidFill>
                <a:effectLst/>
                <a:latin typeface="Arial" panose="020B0604020202020204" pitchFamily="34" charset="0"/>
              </a:rPr>
              <a:t>Kiến</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trúc</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độc</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đáo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Chùa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có</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mái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cong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thấp</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chạm</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gần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mặt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trí</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tinh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xảo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với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các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bức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tranh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khảm</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mô</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tả</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cảnh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Phật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giáo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đời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sống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AutoNum type="arabicPeriod" startAt="2"/>
              <a:tabLst/>
            </a:pPr>
            <a:r>
              <a:rPr kumimoji="0" lang="en-US" altLang="en-US" sz="2400" b="1" i="0" u="none" strike="noStrike" cap="none" normalizeH="0" baseline="0" dirty="0">
                <a:ln>
                  <a:noFill/>
                </a:ln>
                <a:solidFill>
                  <a:schemeClr val="tx1"/>
                </a:solidFill>
                <a:effectLst/>
                <a:latin typeface="Arial" panose="020B0604020202020204" pitchFamily="34" charset="0"/>
              </a:rPr>
              <a:t>Ý </a:t>
            </a:r>
            <a:r>
              <a:rPr kumimoji="0" lang="en-US" altLang="en-US" sz="2400" b="1" i="0" u="none" strike="noStrike" cap="none" normalizeH="0" baseline="0" dirty="0" err="1">
                <a:ln>
                  <a:noFill/>
                </a:ln>
                <a:solidFill>
                  <a:schemeClr val="tx1"/>
                </a:solidFill>
                <a:effectLst/>
                <a:latin typeface="Arial" panose="020B0604020202020204" pitchFamily="34" charset="0"/>
              </a:rPr>
              <a:t>nghĩa</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văn</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hóa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Đây</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nơi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diễn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ra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nhiều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nghi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lễ</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quan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trọng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từng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nơi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đăng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các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vị</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vua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hiện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một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trong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những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điểm</a:t>
            </a:r>
            <a:r>
              <a:rPr kumimoji="0" lang="en-US" altLang="en-US" sz="2400" b="0" i="0" u="none" strike="noStrike" cap="none" normalizeH="0" baseline="0" dirty="0">
                <a:ln>
                  <a:noFill/>
                </a:ln>
                <a:solidFill>
                  <a:schemeClr val="tx1"/>
                </a:solidFill>
                <a:effectLst/>
                <a:latin typeface="Arial" panose="020B0604020202020204" pitchFamily="34" charset="0"/>
              </a:rPr>
              <a:t> du </a:t>
            </a:r>
            <a:r>
              <a:rPr kumimoji="0" lang="en-US" altLang="en-US" sz="2400" b="0" i="0" u="none" strike="noStrike" cap="none" normalizeH="0" baseline="0" dirty="0" err="1">
                <a:ln>
                  <a:noFill/>
                </a:ln>
                <a:solidFill>
                  <a:schemeClr val="tx1"/>
                </a:solidFill>
                <a:effectLst/>
                <a:latin typeface="Arial" panose="020B0604020202020204" pitchFamily="34" charset="0"/>
              </a:rPr>
              <a:t>lịch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tâm</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linh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hấp</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dẫn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tại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Luang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Prabang</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8889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087" y="955345"/>
            <a:ext cx="4673274" cy="4382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A4838-3DF2-28D0-F21A-8D171FC696A1}"/>
              </a:ext>
            </a:extLst>
          </p:cNvPr>
          <p:cNvSpPr txBox="1"/>
          <p:nvPr/>
        </p:nvSpPr>
        <p:spPr>
          <a:xfrm>
            <a:off x="7022179" y="5512045"/>
            <a:ext cx="5693229" cy="492443"/>
          </a:xfrm>
          <a:prstGeom prst="rect">
            <a:avLst/>
          </a:prstGeom>
          <a:noFill/>
        </p:spPr>
        <p:txBody>
          <a:bodyPr wrap="square" rtlCol="0">
            <a:spAutoFit/>
          </a:bodyPr>
          <a:lstStyle/>
          <a:p>
            <a:r>
              <a:rPr lang="en-US" sz="2600" b="1" dirty="0" err="1">
                <a:latin typeface="Cambria" panose="02040503050406030204" pitchFamily="18" charset="0"/>
                <a:ea typeface="Cambria" panose="02040503050406030204" pitchFamily="18" charset="0"/>
              </a:rPr>
              <a:t>Cố</a:t>
            </a:r>
            <a:r>
              <a:rPr lang="en-US" sz="2600" b="1" dirty="0">
                <a:latin typeface="Cambria" panose="02040503050406030204" pitchFamily="18" charset="0"/>
                <a:ea typeface="Cambria" panose="02040503050406030204" pitchFamily="18" charset="0"/>
              </a:rPr>
              <a:t> </a:t>
            </a:r>
            <a:r>
              <a:rPr lang="en-US" sz="2600" b="1" err="1">
                <a:latin typeface="Cambria" panose="02040503050406030204" pitchFamily="18" charset="0"/>
                <a:ea typeface="Cambria" panose="02040503050406030204" pitchFamily="18" charset="0"/>
              </a:rPr>
              <a:t>đô</a:t>
            </a:r>
            <a:r>
              <a:rPr lang="en-US" sz="2600" b="1">
                <a:latin typeface="Cambria" panose="02040503050406030204" pitchFamily="18" charset="0"/>
                <a:ea typeface="Cambria" panose="02040503050406030204" pitchFamily="18" charset="0"/>
              </a:rPr>
              <a:t> Luông Pha-băng</a:t>
            </a:r>
            <a:endParaRPr lang="en-US" sz="2600" b="1" dirty="0">
              <a:latin typeface="Cambria" panose="02040503050406030204" pitchFamily="18" charset="0"/>
              <a:ea typeface="Cambria" panose="02040503050406030204" pitchFamily="18" charset="0"/>
            </a:endParaRPr>
          </a:p>
        </p:txBody>
      </p:sp>
      <p:sp>
        <p:nvSpPr>
          <p:cNvPr id="3" name="Rectangle 1"/>
          <p:cNvSpPr>
            <a:spLocks noChangeArrowheads="1"/>
          </p:cNvSpPr>
          <p:nvPr/>
        </p:nvSpPr>
        <p:spPr bwMode="auto">
          <a:xfrm>
            <a:off x="559557" y="1726393"/>
            <a:ext cx="550004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Cố</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đô</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err="1">
                <a:ln>
                  <a:noFill/>
                </a:ln>
                <a:solidFill>
                  <a:schemeClr val="tx1"/>
                </a:solidFill>
                <a:effectLst/>
                <a:latin typeface="Arial" panose="020B0604020202020204" pitchFamily="34" charset="0"/>
              </a:rPr>
              <a:t>Luông</a:t>
            </a:r>
            <a:r>
              <a:rPr kumimoji="0" lang="en-US" altLang="en-US" sz="2400" b="1" i="0" u="none" strike="noStrike" cap="none" normalizeH="0" baseline="0">
                <a:ln>
                  <a:noFill/>
                </a:ln>
                <a:solidFill>
                  <a:schemeClr val="tx1"/>
                </a:solidFill>
                <a:effectLst/>
                <a:latin typeface="Arial" panose="020B0604020202020204" pitchFamily="34" charset="0"/>
              </a:rPr>
              <a:t> Pha</a:t>
            </a:r>
            <a:r>
              <a:rPr lang="en-US" altLang="en-US" sz="2400" b="1">
                <a:latin typeface="Arial" panose="020B0604020202020204" pitchFamily="34" charset="0"/>
              </a:rPr>
              <a:t> - b</a:t>
            </a:r>
            <a:r>
              <a:rPr kumimoji="0" lang="en-US" altLang="en-US" sz="2400" b="1" i="0" u="none" strike="noStrike" cap="none" normalizeH="0" baseline="0">
                <a:ln>
                  <a:noFill/>
                </a:ln>
                <a:solidFill>
                  <a:schemeClr val="tx1"/>
                </a:solidFill>
                <a:effectLst/>
                <a:latin typeface="Arial" panose="020B0604020202020204" pitchFamily="34" charset="0"/>
              </a:rPr>
              <a:t>ăng</a:t>
            </a:r>
            <a:r>
              <a:rPr kumimoji="0" lang="en-US" altLang="en-US" sz="2400" b="0" i="0" u="none" strike="noStrike" cap="none" normalizeH="0" baseline="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a:t>
            </a:r>
            <a:r>
              <a:rPr kumimoji="0" lang="en-US" altLang="en-US" sz="2400" b="0" i="0" u="none" strike="noStrike" cap="none" normalizeH="0" baseline="0" dirty="0" err="1">
                <a:ln>
                  <a:noFill/>
                </a:ln>
                <a:solidFill>
                  <a:schemeClr val="tx1"/>
                </a:solidFill>
                <a:effectLst/>
                <a:latin typeface="Arial" panose="020B0604020202020204" pitchFamily="34" charset="0"/>
              </a:rPr>
              <a:t>Luang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Prabang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một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trong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những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thành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phố</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quan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trọng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giàu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giá</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trị</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lịch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sử</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văn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hóa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Luông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Băng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được</a:t>
            </a:r>
            <a:r>
              <a:rPr kumimoji="0" lang="en-US" altLang="en-US" sz="2400" b="0" i="0" u="none" strike="noStrike" cap="none" normalizeH="0" baseline="0" dirty="0">
                <a:ln>
                  <a:noFill/>
                </a:ln>
                <a:solidFill>
                  <a:schemeClr val="tx1"/>
                </a:solidFill>
                <a:effectLst/>
                <a:latin typeface="Arial" panose="020B0604020202020204" pitchFamily="34" charset="0"/>
              </a:rPr>
              <a:t> UNESCO </a:t>
            </a:r>
            <a:r>
              <a:rPr kumimoji="0" lang="en-US" altLang="en-US" sz="2400" b="0" i="0" u="none" strike="noStrike" cap="none" normalizeH="0" baseline="0" dirty="0" err="1">
                <a:ln>
                  <a:noFill/>
                </a:ln>
                <a:solidFill>
                  <a:schemeClr val="tx1"/>
                </a:solidFill>
                <a:effectLst/>
                <a:latin typeface="Arial" panose="020B0604020202020204" pitchFamily="34" charset="0"/>
              </a:rPr>
              <a:t>công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nhận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a:ln>
                  <a:noFill/>
                </a:ln>
                <a:solidFill>
                  <a:schemeClr val="tx1"/>
                </a:solidFill>
                <a:effectLst/>
                <a:latin typeface="Arial" panose="020B0604020202020204" pitchFamily="34" charset="0"/>
              </a:rPr>
              <a:t>Di </a:t>
            </a:r>
            <a:r>
              <a:rPr kumimoji="0" lang="en-US" altLang="en-US" sz="2400" b="1" i="0" u="none" strike="noStrike" cap="none" normalizeH="0" baseline="0" dirty="0" err="1">
                <a:ln>
                  <a:noFill/>
                </a:ln>
                <a:solidFill>
                  <a:schemeClr val="tx1"/>
                </a:solidFill>
                <a:effectLst/>
                <a:latin typeface="Arial" panose="020B0604020202020204" pitchFamily="34" charset="0"/>
              </a:rPr>
              <a:t>sản</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Thế</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giới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năm</a:t>
            </a:r>
            <a:r>
              <a:rPr kumimoji="0" lang="en-US" altLang="en-US" sz="2400" b="0" i="0" u="none" strike="noStrike" cap="none" normalizeH="0" baseline="0" dirty="0">
                <a:ln>
                  <a:noFill/>
                </a:ln>
                <a:solidFill>
                  <a:schemeClr val="tx1"/>
                </a:solidFill>
                <a:effectLst/>
                <a:latin typeface="Arial" panose="020B0604020202020204" pitchFamily="34" charset="0"/>
              </a:rPr>
              <a:t> 1995 </a:t>
            </a:r>
            <a:r>
              <a:rPr kumimoji="0" lang="en-US" altLang="en-US" sz="2400" b="0" i="0" u="none" strike="noStrike" cap="none" normalizeH="0" baseline="0" dirty="0" err="1">
                <a:ln>
                  <a:noFill/>
                </a:ln>
                <a:solidFill>
                  <a:schemeClr val="tx1"/>
                </a:solidFill>
                <a:effectLst/>
                <a:latin typeface="Arial" panose="020B0604020202020204" pitchFamily="34" charset="0"/>
              </a:rPr>
              <a:t>nhờ</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sự</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kết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hợp</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hài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hòa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giữa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kiến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trúc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truyền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thống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ảnh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hưởng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từ</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châu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Âu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trong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thời</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kỳ</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thuộc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địa</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4201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857" y="477672"/>
            <a:ext cx="5016545" cy="4646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6B9DD-00E6-F1C8-4FC5-C6897681C4D5}"/>
              </a:ext>
            </a:extLst>
          </p:cNvPr>
          <p:cNvSpPr txBox="1"/>
          <p:nvPr/>
        </p:nvSpPr>
        <p:spPr>
          <a:xfrm>
            <a:off x="7719109" y="5222055"/>
            <a:ext cx="3458408" cy="477054"/>
          </a:xfrm>
          <a:prstGeom prst="rect">
            <a:avLst/>
          </a:prstGeom>
          <a:noFill/>
        </p:spPr>
        <p:txBody>
          <a:bodyPr wrap="square" rtlCol="0">
            <a:spAutoFit/>
          </a:bodyPr>
          <a:lstStyle/>
          <a:p>
            <a:pPr algn="ctr"/>
            <a:r>
              <a:rPr lang="en-US" sz="2500" b="1" dirty="0" err="1">
                <a:latin typeface="Cambria" panose="02040503050406030204" pitchFamily="18" charset="0"/>
                <a:ea typeface="Cambria" panose="02040503050406030204" pitchFamily="18" charset="0"/>
              </a:rPr>
              <a:t>Thạt</a:t>
            </a:r>
            <a:r>
              <a:rPr lang="en-US" sz="2500" b="1" dirty="0">
                <a:latin typeface="Cambria" panose="02040503050406030204" pitchFamily="18" charset="0"/>
                <a:ea typeface="Cambria" panose="02040503050406030204" pitchFamily="18" charset="0"/>
              </a:rPr>
              <a:t> </a:t>
            </a:r>
            <a:r>
              <a:rPr lang="en-US" sz="2500" b="1" dirty="0" err="1">
                <a:latin typeface="Cambria" panose="02040503050406030204" pitchFamily="18" charset="0"/>
                <a:ea typeface="Cambria" panose="02040503050406030204" pitchFamily="18" charset="0"/>
              </a:rPr>
              <a:t>Luổng</a:t>
            </a:r>
            <a:endParaRPr lang="en-US" sz="2500" b="1" dirty="0">
              <a:latin typeface="Cambria" panose="02040503050406030204" pitchFamily="18" charset="0"/>
              <a:ea typeface="Cambria" panose="02040503050406030204" pitchFamily="18" charset="0"/>
            </a:endParaRPr>
          </a:p>
        </p:txBody>
      </p:sp>
      <p:sp>
        <p:nvSpPr>
          <p:cNvPr id="3" name="Rectangle 1"/>
          <p:cNvSpPr>
            <a:spLocks noChangeArrowheads="1"/>
          </p:cNvSpPr>
          <p:nvPr/>
        </p:nvSpPr>
        <p:spPr bwMode="auto">
          <a:xfrm>
            <a:off x="504967" y="2287517"/>
            <a:ext cx="559558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Thạt</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Luổng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Pha</a:t>
            </a:r>
            <a:r>
              <a:rPr kumimoji="0" lang="en-US" altLang="en-US" sz="2400" b="0" i="0" u="none" strike="noStrike" cap="none" normalizeH="0" baseline="0" dirty="0">
                <a:ln>
                  <a:noFill/>
                </a:ln>
                <a:solidFill>
                  <a:schemeClr val="tx1"/>
                </a:solidFill>
                <a:effectLst/>
                <a:latin typeface="Arial" panose="020B0604020202020204" pitchFamily="34" charset="0"/>
              </a:rPr>
              <a:t> That </a:t>
            </a:r>
            <a:r>
              <a:rPr kumimoji="0" lang="en-US" altLang="en-US" sz="2400" b="0" i="0" u="none" strike="noStrike" cap="none" normalizeH="0" baseline="0" dirty="0" err="1">
                <a:ln>
                  <a:noFill/>
                </a:ln>
                <a:solidFill>
                  <a:schemeClr val="tx1"/>
                </a:solidFill>
                <a:effectLst/>
                <a:latin typeface="Arial" panose="020B0604020202020204" pitchFamily="34" charset="0"/>
              </a:rPr>
              <a:t>Luang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di </a:t>
            </a:r>
            <a:r>
              <a:rPr kumimoji="0" lang="en-US" altLang="en-US" sz="2400" b="0" i="0" u="none" strike="noStrike" cap="none" normalizeH="0" baseline="0" dirty="0" err="1">
                <a:ln>
                  <a:noFill/>
                </a:ln>
                <a:solidFill>
                  <a:schemeClr val="tx1"/>
                </a:solidFill>
                <a:effectLst/>
                <a:latin typeface="Arial" panose="020B0604020202020204" pitchFamily="34" charset="0"/>
              </a:rPr>
              <a:t>tích</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quan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trọng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bậc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nhất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Arial" panose="020B0604020202020204" pitchFamily="34" charset="0"/>
              </a:rPr>
              <a:t>-</a:t>
            </a:r>
            <a:r>
              <a:rPr kumimoji="0" lang="en-US" altLang="en-US" sz="2400" b="0" i="0" u="none" strike="noStrike" cap="none" normalizeH="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Thạt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Luổng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nằm</a:t>
            </a:r>
            <a:r>
              <a:rPr kumimoji="0" lang="en-US" altLang="en-US" sz="2400" b="0" i="0" u="none" strike="noStrike" cap="none" normalizeH="0" baseline="0" dirty="0">
                <a:ln>
                  <a:noFill/>
                </a:ln>
                <a:solidFill>
                  <a:schemeClr val="tx1"/>
                </a:solidFill>
                <a:effectLst/>
                <a:latin typeface="Arial" panose="020B0604020202020204" pitchFamily="34" charset="0"/>
              </a:rPr>
              <a:t> ở </a:t>
            </a:r>
            <a:r>
              <a:rPr kumimoji="0" lang="en-US" altLang="en-US" sz="2400" b="0" i="0" u="none" strike="noStrike" cap="none" normalizeH="0" baseline="0" dirty="0" err="1">
                <a:ln>
                  <a:noFill/>
                </a:ln>
                <a:solidFill>
                  <a:schemeClr val="tx1"/>
                </a:solidFill>
                <a:effectLst/>
                <a:latin typeface="Arial" panose="020B0604020202020204" pitchFamily="34" charset="0"/>
              </a:rPr>
              <a:t>thủ</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đô</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Viêng</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Chăn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biểu</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tượng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thiêng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liêng</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của</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Phật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giáo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chủ</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quyền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dân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tộc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xuất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hiện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trên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quốc</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huy</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và</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tiền</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tệ</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Lào</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711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6" name="Rectangle 1">
            <a:extLst>
              <a:ext uri="{FF2B5EF4-FFF2-40B4-BE49-F238E27FC236}">
                <a16:creationId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a16="http://schemas.microsoft.com/office/drawing/2014/main"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3" name="TextBox 2">
            <a:extLst>
              <a:ext uri="{FF2B5EF4-FFF2-40B4-BE49-F238E27FC236}">
                <a16:creationId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940" y="233248"/>
            <a:ext cx="9524011" cy="6863417"/>
          </a:xfrm>
          <a:prstGeom prst="rect">
            <a:avLst/>
          </a:prstGeom>
        </p:spPr>
        <p:txBody>
          <a:bodyPr wrap="square">
            <a:spAutoFit/>
          </a:bodyPr>
          <a:lstStyle/>
          <a:p>
            <a:pPr algn="just"/>
            <a:r>
              <a:rPr lang="en-US" dirty="0">
                <a:solidFill>
                  <a:srgbClr val="000000"/>
                </a:solidFill>
                <a:latin typeface="Times New Roman" pitchFamily="18" charset="0"/>
                <a:ea typeface="Cambria" panose="02040503050406030204" pitchFamily="18" charset="0"/>
                <a:cs typeface="Times New Roman" pitchFamily="18" charset="0"/>
              </a:rPr>
              <a:t>  </a:t>
            </a:r>
            <a:r>
              <a:rPr lang="vi-VN" sz="2000" dirty="0">
                <a:solidFill>
                  <a:srgbClr val="000000"/>
                </a:solidFill>
                <a:latin typeface="Times New Roman" pitchFamily="18" charset="0"/>
                <a:ea typeface="Cambria" panose="02040503050406030204" pitchFamily="18" charset="0"/>
                <a:cs typeface="Times New Roman" pitchFamily="18" charset="0"/>
              </a:rPr>
              <a:t>Tháp Thạt Luổng là công trình kiến trúc độc đáo của quốc gia Lào, tọa lạc tại phía Đông của thủ đô Viêng Chăn.</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Tháp</a:t>
            </a:r>
            <a:r>
              <a:rPr lang="en-US" sz="2000" dirty="0">
                <a:latin typeface="Times New Roman" pitchFamily="18" charset="0"/>
                <a:cs typeface="Times New Roman" pitchFamily="18" charset="0"/>
              </a:rPr>
              <a:t> đ</a:t>
            </a:r>
            <a:r>
              <a:rPr lang="vi-VN" sz="2000" dirty="0">
                <a:latin typeface="Times New Roman" pitchFamily="18" charset="0"/>
                <a:cs typeface="Times New Roman" pitchFamily="18" charset="0"/>
              </a:rPr>
              <a:t>ược xây dựng trên mảnh đất cao, bằng phẳng tại phía Đông thủ đô, Thạt Luổng sở hữu kiến trúc độc đáo, được mệnh danh là tòa bảo tháp lớn và đẹp nhất mà quốc gia này sở hữu.</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vè hai hướng Bắc Nam. Cả bốn cạnh này đều được ốp bằng 323 phiến đá kiên cố.</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2002"/>
            <a:ext cx="2289527" cy="229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5059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a:t>
            </a:r>
            <a:r>
              <a:rPr lang="vi-VN" sz="2400" b="0" i="0" dirty="0">
                <a:solidFill>
                  <a:srgbClr val="000000"/>
                </a:solidFill>
                <a:effectLst/>
                <a:latin typeface="+mj-lt"/>
                <a:ea typeface="Cambria" panose="02040503050406030204" pitchFamily="18" charset="0"/>
              </a:rPr>
              <a:t>trang nhà </a:t>
            </a:r>
            <a:r>
              <a:rPr lang="vi-VN" sz="2400" b="0" i="0" dirty="0">
                <a:solidFill>
                  <a:srgbClr val="000000"/>
                </a:solidFill>
                <a:effectLst/>
                <a:latin typeface="Cambria" panose="02040503050406030204" pitchFamily="18" charset="0"/>
                <a:ea typeface="Cambria" panose="02040503050406030204" pitchFamily="18" charset="0"/>
              </a:rPr>
              <a:t>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THAT LUANG – NGÔI CHÙA BIỂU TƯỢNG CỦA ĐẤT NƯỚC LÀO">
            <a:hlinkClick r:id="" action="ppaction://media"/>
            <a:extLst>
              <a:ext uri="{FF2B5EF4-FFF2-40B4-BE49-F238E27FC236}">
                <a16:creationId xmlns:a16="http://schemas.microsoft.com/office/drawing/2014/main" id="{54059B8F-BE29-4F03-02F1-AC9653E3D8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1691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22452" y="164083"/>
                    <a:pt x="76459" y="22999"/>
                    <a:pt x="178577" y="0"/>
                  </a:cubicBezTo>
                  <a:cubicBezTo>
                    <a:pt x="2157903" y="502102"/>
                    <a:pt x="7813867" y="-305052"/>
                    <a:pt x="11352380" y="0"/>
                  </a:cubicBezTo>
                  <a:cubicBezTo>
                    <a:pt x="11479126" y="-52330"/>
                    <a:pt x="11575889" y="177998"/>
                    <a:pt x="11530957" y="362325"/>
                  </a:cubicBezTo>
                  <a:cubicBezTo>
                    <a:pt x="11479483" y="880756"/>
                    <a:pt x="11610485" y="1179465"/>
                    <a:pt x="11530957" y="1811586"/>
                  </a:cubicBezTo>
                  <a:cubicBezTo>
                    <a:pt x="11514817" y="2004804"/>
                    <a:pt x="11440399" y="2181750"/>
                    <a:pt x="11352380" y="2173912"/>
                  </a:cubicBezTo>
                  <a:cubicBezTo>
                    <a:pt x="7879995" y="2769402"/>
                    <a:pt x="4621273" y="1817183"/>
                    <a:pt x="178577" y="2173912"/>
                  </a:cubicBezTo>
                  <a:cubicBezTo>
                    <a:pt x="78077" y="2195033"/>
                    <a:pt x="-34989" y="2054137"/>
                    <a:pt x="0" y="1811586"/>
                  </a:cubicBezTo>
                  <a:cubicBezTo>
                    <a:pt x="-15335" y="1615776"/>
                    <a:pt x="-15285" y="543298"/>
                    <a:pt x="0" y="362325"/>
                  </a:cubicBezTo>
                  <a:close/>
                </a:path>
                <a:path w="11530957" h="2173912" stroke="0" extrusionOk="0">
                  <a:moveTo>
                    <a:pt x="0" y="362325"/>
                  </a:moveTo>
                  <a:cubicBezTo>
                    <a:pt x="20473" y="171239"/>
                    <a:pt x="104531" y="2761"/>
                    <a:pt x="178577" y="0"/>
                  </a:cubicBezTo>
                  <a:cubicBezTo>
                    <a:pt x="4310068" y="-413525"/>
                    <a:pt x="5792833" y="-132905"/>
                    <a:pt x="11352380" y="0"/>
                  </a:cubicBezTo>
                  <a:cubicBezTo>
                    <a:pt x="11453564" y="-11615"/>
                    <a:pt x="11502446" y="176766"/>
                    <a:pt x="11530957" y="362325"/>
                  </a:cubicBezTo>
                  <a:cubicBezTo>
                    <a:pt x="11504295" y="555442"/>
                    <a:pt x="11520993" y="1561927"/>
                    <a:pt x="11530957" y="1811586"/>
                  </a:cubicBezTo>
                  <a:cubicBezTo>
                    <a:pt x="11537541" y="2031570"/>
                    <a:pt x="11435915" y="2179467"/>
                    <a:pt x="11352380" y="2173912"/>
                  </a:cubicBezTo>
                  <a:cubicBezTo>
                    <a:pt x="8410081" y="2365563"/>
                    <a:pt x="5482200" y="2072233"/>
                    <a:pt x="178577" y="2173912"/>
                  </a:cubicBezTo>
                  <a:cubicBezTo>
                    <a:pt x="68521" y="2160783"/>
                    <a:pt x="-24867" y="2005258"/>
                    <a:pt x="0" y="1811586"/>
                  </a:cubicBezTo>
                  <a:cubicBezTo>
                    <a:pt x="28821" y="1602503"/>
                    <a:pt x="-100516" y="815608"/>
                    <a:pt x="0" y="362325"/>
                  </a:cubicBezTo>
                  <a:close/>
                </a:path>
                <a:path w="11530957" h="2173912" fill="none" stroke="0" extrusionOk="0">
                  <a:moveTo>
                    <a:pt x="0" y="362325"/>
                  </a:moveTo>
                  <a:cubicBezTo>
                    <a:pt x="-418" y="162353"/>
                    <a:pt x="80961" y="6142"/>
                    <a:pt x="178577" y="0"/>
                  </a:cubicBezTo>
                  <a:cubicBezTo>
                    <a:pt x="2383958" y="-29111"/>
                    <a:pt x="8451709" y="26307"/>
                    <a:pt x="11352380" y="0"/>
                  </a:cubicBezTo>
                  <a:cubicBezTo>
                    <a:pt x="11457658" y="-44607"/>
                    <a:pt x="11536891" y="181584"/>
                    <a:pt x="11530957" y="362325"/>
                  </a:cubicBezTo>
                  <a:cubicBezTo>
                    <a:pt x="11511249" y="781432"/>
                    <a:pt x="11588265" y="1147674"/>
                    <a:pt x="11530957" y="1811586"/>
                  </a:cubicBezTo>
                  <a:cubicBezTo>
                    <a:pt x="11532712" y="2017275"/>
                    <a:pt x="11439904" y="2181550"/>
                    <a:pt x="11352380" y="2173912"/>
                  </a:cubicBezTo>
                  <a:cubicBezTo>
                    <a:pt x="8274552" y="1833314"/>
                    <a:pt x="4947754" y="1745386"/>
                    <a:pt x="178577" y="2173912"/>
                  </a:cubicBezTo>
                  <a:cubicBezTo>
                    <a:pt x="77593" y="2181376"/>
                    <a:pt x="-23904" y="2033672"/>
                    <a:pt x="0" y="1811586"/>
                  </a:cubicBezTo>
                  <a:cubicBezTo>
                    <a:pt x="-35365" y="1586546"/>
                    <a:pt x="-30319" y="545871"/>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a16="http://schemas.microsoft.com/office/drawing/2014/main"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16215" y="163481"/>
                    <a:pt x="101380" y="22424"/>
                    <a:pt x="234821" y="0"/>
                  </a:cubicBezTo>
                  <a:cubicBezTo>
                    <a:pt x="5071267" y="289899"/>
                    <a:pt x="8080004" y="-476674"/>
                    <a:pt x="11296136" y="0"/>
                  </a:cubicBezTo>
                  <a:cubicBezTo>
                    <a:pt x="11432551" y="-10885"/>
                    <a:pt x="11565723" y="175881"/>
                    <a:pt x="11530957" y="362325"/>
                  </a:cubicBezTo>
                  <a:cubicBezTo>
                    <a:pt x="11528919" y="839499"/>
                    <a:pt x="11524826" y="1245594"/>
                    <a:pt x="11530957" y="1811586"/>
                  </a:cubicBezTo>
                  <a:cubicBezTo>
                    <a:pt x="11495131" y="1994085"/>
                    <a:pt x="11412766" y="2182161"/>
                    <a:pt x="11296136" y="2173912"/>
                  </a:cubicBezTo>
                  <a:cubicBezTo>
                    <a:pt x="9169258" y="2484015"/>
                    <a:pt x="3978006" y="1938682"/>
                    <a:pt x="234821" y="2173912"/>
                  </a:cubicBezTo>
                  <a:cubicBezTo>
                    <a:pt x="100193" y="2213324"/>
                    <a:pt x="-14050" y="2024663"/>
                    <a:pt x="0" y="1811586"/>
                  </a:cubicBezTo>
                  <a:cubicBezTo>
                    <a:pt x="5647" y="1117560"/>
                    <a:pt x="49336" y="527385"/>
                    <a:pt x="0" y="362325"/>
                  </a:cubicBezTo>
                  <a:close/>
                </a:path>
                <a:path w="11530957" h="2173912" stroke="0" extrusionOk="0">
                  <a:moveTo>
                    <a:pt x="0" y="362325"/>
                  </a:moveTo>
                  <a:cubicBezTo>
                    <a:pt x="3515" y="166424"/>
                    <a:pt x="127373" y="-1162"/>
                    <a:pt x="234821" y="0"/>
                  </a:cubicBezTo>
                  <a:cubicBezTo>
                    <a:pt x="4775322" y="-554464"/>
                    <a:pt x="7569133" y="-36935"/>
                    <a:pt x="11296136" y="0"/>
                  </a:cubicBezTo>
                  <a:cubicBezTo>
                    <a:pt x="11435741" y="18725"/>
                    <a:pt x="11516532" y="195140"/>
                    <a:pt x="11530957" y="362325"/>
                  </a:cubicBezTo>
                  <a:cubicBezTo>
                    <a:pt x="11589432" y="878240"/>
                    <a:pt x="11570406" y="1441282"/>
                    <a:pt x="11530957" y="1811586"/>
                  </a:cubicBezTo>
                  <a:cubicBezTo>
                    <a:pt x="11539218" y="2036644"/>
                    <a:pt x="11415375" y="2167530"/>
                    <a:pt x="11296136" y="2173912"/>
                  </a:cubicBezTo>
                  <a:cubicBezTo>
                    <a:pt x="7871209" y="2440130"/>
                    <a:pt x="2516363" y="2029750"/>
                    <a:pt x="234821" y="2173912"/>
                  </a:cubicBezTo>
                  <a:cubicBezTo>
                    <a:pt x="90103" y="2165221"/>
                    <a:pt x="-29695" y="2003532"/>
                    <a:pt x="0" y="1811586"/>
                  </a:cubicBezTo>
                  <a:cubicBezTo>
                    <a:pt x="-6978" y="1238641"/>
                    <a:pt x="-32392" y="721608"/>
                    <a:pt x="0" y="362325"/>
                  </a:cubicBezTo>
                  <a:close/>
                </a:path>
                <a:path w="11530957" h="2173912" fill="none" stroke="0" extrusionOk="0">
                  <a:moveTo>
                    <a:pt x="0" y="362325"/>
                  </a:moveTo>
                  <a:cubicBezTo>
                    <a:pt x="10342" y="160896"/>
                    <a:pt x="122557" y="1976"/>
                    <a:pt x="234821" y="0"/>
                  </a:cubicBezTo>
                  <a:cubicBezTo>
                    <a:pt x="5390591" y="-270618"/>
                    <a:pt x="8071972" y="-27895"/>
                    <a:pt x="11296136" y="0"/>
                  </a:cubicBezTo>
                  <a:cubicBezTo>
                    <a:pt x="11417909" y="-39895"/>
                    <a:pt x="11550311" y="184002"/>
                    <a:pt x="11530957" y="362325"/>
                  </a:cubicBezTo>
                  <a:cubicBezTo>
                    <a:pt x="11573587" y="739041"/>
                    <a:pt x="11497951" y="1193492"/>
                    <a:pt x="11530957" y="1811586"/>
                  </a:cubicBezTo>
                  <a:cubicBezTo>
                    <a:pt x="11521039" y="2016239"/>
                    <a:pt x="11406455" y="2184038"/>
                    <a:pt x="11296136" y="2173912"/>
                  </a:cubicBezTo>
                  <a:cubicBezTo>
                    <a:pt x="9266850" y="2167753"/>
                    <a:pt x="4043363" y="1817885"/>
                    <a:pt x="234821" y="2173912"/>
                  </a:cubicBezTo>
                  <a:cubicBezTo>
                    <a:pt x="99101" y="2156274"/>
                    <a:pt x="-14360" y="2011284"/>
                    <a:pt x="0" y="1811586"/>
                  </a:cubicBezTo>
                  <a:cubicBezTo>
                    <a:pt x="-6433" y="1100522"/>
                    <a:pt x="49905" y="546345"/>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a16="http://schemas.microsoft.com/office/drawing/2014/main"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678095" y="732339"/>
              <a:ext cx="10518641" cy="851297"/>
            </a:xfrm>
            <a:custGeom>
              <a:avLst/>
              <a:gdLst>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5"/>
                  </a:moveTo>
                  <a:cubicBezTo>
                    <a:pt x="-24528" y="64630"/>
                    <a:pt x="103285" y="18288"/>
                    <a:pt x="239941" y="0"/>
                  </a:cubicBezTo>
                  <a:cubicBezTo>
                    <a:pt x="4416841" y="140317"/>
                    <a:pt x="5880230" y="-248610"/>
                    <a:pt x="10278700" y="0"/>
                  </a:cubicBezTo>
                  <a:cubicBezTo>
                    <a:pt x="10422272" y="-12993"/>
                    <a:pt x="10540357" y="69025"/>
                    <a:pt x="10518641" y="141885"/>
                  </a:cubicBezTo>
                  <a:cubicBezTo>
                    <a:pt x="10460072" y="434072"/>
                    <a:pt x="10545497" y="507164"/>
                    <a:pt x="10518641" y="709411"/>
                  </a:cubicBezTo>
                  <a:cubicBezTo>
                    <a:pt x="10501159" y="781199"/>
                    <a:pt x="10392290" y="857567"/>
                    <a:pt x="10278700" y="851296"/>
                  </a:cubicBezTo>
                  <a:cubicBezTo>
                    <a:pt x="5600080" y="900473"/>
                    <a:pt x="2438579" y="728594"/>
                    <a:pt x="239941" y="851296"/>
                  </a:cubicBezTo>
                  <a:cubicBezTo>
                    <a:pt x="104169" y="870724"/>
                    <a:pt x="-14020" y="797346"/>
                    <a:pt x="0" y="709411"/>
                  </a:cubicBezTo>
                  <a:cubicBezTo>
                    <a:pt x="-75349" y="500339"/>
                    <a:pt x="13037" y="250675"/>
                    <a:pt x="0" y="141885"/>
                  </a:cubicBezTo>
                  <a:close/>
                </a:path>
                <a:path w="10518641" h="851297" stroke="0" extrusionOk="0">
                  <a:moveTo>
                    <a:pt x="0" y="141885"/>
                  </a:moveTo>
                  <a:cubicBezTo>
                    <a:pt x="17717" y="70361"/>
                    <a:pt x="137997" y="6962"/>
                    <a:pt x="239941" y="0"/>
                  </a:cubicBezTo>
                  <a:cubicBezTo>
                    <a:pt x="2731176" y="-331756"/>
                    <a:pt x="5371073" y="-17837"/>
                    <a:pt x="10278700" y="0"/>
                  </a:cubicBezTo>
                  <a:cubicBezTo>
                    <a:pt x="10411548" y="1048"/>
                    <a:pt x="10512082" y="78123"/>
                    <a:pt x="10518641" y="141885"/>
                  </a:cubicBezTo>
                  <a:cubicBezTo>
                    <a:pt x="10576310" y="312837"/>
                    <a:pt x="10436084" y="450199"/>
                    <a:pt x="10518641" y="709411"/>
                  </a:cubicBezTo>
                  <a:cubicBezTo>
                    <a:pt x="10531998" y="809234"/>
                    <a:pt x="10395835" y="836541"/>
                    <a:pt x="10278700" y="851296"/>
                  </a:cubicBezTo>
                  <a:cubicBezTo>
                    <a:pt x="8508588" y="1088995"/>
                    <a:pt x="2396566" y="786570"/>
                    <a:pt x="239941" y="851296"/>
                  </a:cubicBezTo>
                  <a:cubicBezTo>
                    <a:pt x="99957" y="845510"/>
                    <a:pt x="-11773" y="786135"/>
                    <a:pt x="0" y="709411"/>
                  </a:cubicBezTo>
                  <a:cubicBezTo>
                    <a:pt x="-18044" y="498738"/>
                    <a:pt x="-89489" y="318907"/>
                    <a:pt x="0" y="141885"/>
                  </a:cubicBezTo>
                  <a:close/>
                </a:path>
                <a:path w="10518641" h="851297" fill="none" stroke="0" extrusionOk="0">
                  <a:moveTo>
                    <a:pt x="0" y="141885"/>
                  </a:moveTo>
                  <a:cubicBezTo>
                    <a:pt x="1694" y="62052"/>
                    <a:pt x="116891" y="6769"/>
                    <a:pt x="239941" y="0"/>
                  </a:cubicBezTo>
                  <a:cubicBezTo>
                    <a:pt x="4534974" y="-85916"/>
                    <a:pt x="5903506" y="-5386"/>
                    <a:pt x="10278700" y="0"/>
                  </a:cubicBezTo>
                  <a:cubicBezTo>
                    <a:pt x="10413433" y="-4656"/>
                    <a:pt x="10523514" y="79478"/>
                    <a:pt x="10518641" y="141885"/>
                  </a:cubicBezTo>
                  <a:cubicBezTo>
                    <a:pt x="10471482" y="406763"/>
                    <a:pt x="10539481" y="485905"/>
                    <a:pt x="10518641" y="709411"/>
                  </a:cubicBezTo>
                  <a:cubicBezTo>
                    <a:pt x="10526062" y="806545"/>
                    <a:pt x="10386633" y="858741"/>
                    <a:pt x="10278700" y="851296"/>
                  </a:cubicBezTo>
                  <a:cubicBezTo>
                    <a:pt x="8836535" y="895516"/>
                    <a:pt x="2530988" y="821914"/>
                    <a:pt x="239941" y="851296"/>
                  </a:cubicBezTo>
                  <a:cubicBezTo>
                    <a:pt x="103339" y="850515"/>
                    <a:pt x="-20115" y="788376"/>
                    <a:pt x="0" y="709411"/>
                  </a:cubicBezTo>
                  <a:cubicBezTo>
                    <a:pt x="-94046" y="474907"/>
                    <a:pt x="12576" y="266508"/>
                    <a:pt x="0" y="14188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a16="http://schemas.microsoft.com/office/drawing/2014/main"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a16="http://schemas.microsoft.com/office/drawing/2014/main"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a16="http://schemas.microsoft.com/office/drawing/2014/main"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a16="http://schemas.microsoft.com/office/drawing/2014/main"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a16="http://schemas.microsoft.com/office/drawing/2014/main"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a16="http://schemas.microsoft.com/office/drawing/2014/main"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a16="http://schemas.microsoft.com/office/drawing/2014/main"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a16="http://schemas.microsoft.com/office/drawing/2014/main"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364</TotalTime>
  <Words>1251</Words>
  <Application>Microsoft Office PowerPoint</Application>
  <PresentationFormat>Widescreen</PresentationFormat>
  <Paragraphs>59</Paragraphs>
  <Slides>27</Slides>
  <Notes>5</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Aptos</vt:lpstr>
      <vt:lpstr>Arial</vt:lpstr>
      <vt:lpstr>Calibri</vt:lpstr>
      <vt:lpstr>Cambria</vt:lpstr>
      <vt:lpstr>Times New Roman</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cp:keywords>HƯƠNG THẢO</cp:keywords>
  <dc:description>9Slide.vn</dc:description>
  <cp:lastModifiedBy>Quoc Hung</cp:lastModifiedBy>
  <cp:revision>73</cp:revision>
  <dcterms:created xsi:type="dcterms:W3CDTF">2023-06-19T12:55:40Z</dcterms:created>
  <dcterms:modified xsi:type="dcterms:W3CDTF">2025-03-13T07:40:55Z</dcterms:modified>
  <cp:category>9Slide.vn</cp:category>
</cp:coreProperties>
</file>