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  <p:sldMasterId id="2147483660" r:id="rId2"/>
  </p:sldMasterIdLst>
  <p:sldIdLst>
    <p:sldId id="256" r:id="rId3"/>
    <p:sldId id="257" r:id="rId4"/>
    <p:sldId id="258" r:id="rId5"/>
    <p:sldId id="259" r:id="rId6"/>
    <p:sldId id="264" r:id="rId7"/>
    <p:sldId id="266" r:id="rId8"/>
    <p:sldId id="267" r:id="rId9"/>
    <p:sldId id="261" r:id="rId10"/>
    <p:sldId id="260" r:id="rId11"/>
    <p:sldId id="262" r:id="rId12"/>
    <p:sldId id="263" r:id="rId13"/>
    <p:sldId id="265" r:id="rId14"/>
    <p:sldId id="268" r:id="rId15"/>
  </p:sldIdLst>
  <p:sldSz cx="18288000" cy="10287000"/>
  <p:notesSz cx="6858000" cy="9144000"/>
  <p:embeddedFontLst>
    <p:embeddedFont>
      <p:font typeface="#9Slide04 Podkova Medium" panose="020B0604020202020204" charset="0"/>
      <p:regular r:id="rId16"/>
    </p:embeddedFont>
    <p:embeddedFont>
      <p:font typeface="Calibri" panose="020F0502020204030204" pitchFamily="34" charset="0"/>
      <p:regular r:id="rId17"/>
      <p:bold r:id="rId18"/>
      <p:italic r:id="rId19"/>
      <p:boldItalic r:id="rId20"/>
    </p:embeddedFont>
    <p:embeddedFont>
      <p:font typeface="Cambria" panose="02040503050406030204" pitchFamily="18" charset="0"/>
      <p:regular r:id="rId21"/>
      <p:bold r:id="rId22"/>
      <p:italic r:id="rId23"/>
      <p:boldItalic r:id="rId24"/>
    </p:embeddedFont>
    <p:embeddedFont>
      <p:font typeface="Open Sans" panose="020B0606030504020204" pitchFamily="34" charset="0"/>
      <p:regular r:id="rId25"/>
      <p:bold r:id="rId26"/>
      <p:italic r:id="rId27"/>
      <p:boldItalic r:id="rId28"/>
    </p:embeddedFont>
    <p:embeddedFont>
      <p:font typeface="#9Slide05 Dancing Script" panose="03080800040507000D00" pitchFamily="66" charset="0"/>
      <p:bold r:id="rId29"/>
    </p:embeddedFont>
    <p:embeddedFont>
      <p:font typeface="#9Slide07 HoneyCream" pitchFamily="2" charset="0"/>
      <p:regular r:id="rId30"/>
    </p:embeddedFont>
    <p:embeddedFont>
      <p:font typeface="SVN-Newton" panose="02040603050506020204" pitchFamily="18" charset="0"/>
      <p:regular r:id="rId31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56" d="100"/>
          <a:sy n="56" d="100"/>
        </p:scale>
        <p:origin x="53" y="-34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font" Target="fonts/font3.fntdata"/><Relationship Id="rId26" Type="http://schemas.openxmlformats.org/officeDocument/2006/relationships/font" Target="fonts/font11.fntdata"/><Relationship Id="rId3" Type="http://schemas.openxmlformats.org/officeDocument/2006/relationships/slide" Target="slides/slide1.xml"/><Relationship Id="rId21" Type="http://schemas.openxmlformats.org/officeDocument/2006/relationships/font" Target="fonts/font6.fntdata"/><Relationship Id="rId34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font" Target="fonts/font2.fntdata"/><Relationship Id="rId25" Type="http://schemas.openxmlformats.org/officeDocument/2006/relationships/font" Target="fonts/font10.fntdata"/><Relationship Id="rId33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font" Target="fonts/font1.fntdata"/><Relationship Id="rId20" Type="http://schemas.openxmlformats.org/officeDocument/2006/relationships/font" Target="fonts/font5.fntdata"/><Relationship Id="rId29" Type="http://schemas.openxmlformats.org/officeDocument/2006/relationships/font" Target="fonts/font14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font" Target="fonts/font9.fntdata"/><Relationship Id="rId32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font" Target="fonts/font8.fntdata"/><Relationship Id="rId28" Type="http://schemas.openxmlformats.org/officeDocument/2006/relationships/font" Target="fonts/font13.fntdata"/><Relationship Id="rId10" Type="http://schemas.openxmlformats.org/officeDocument/2006/relationships/slide" Target="slides/slide8.xml"/><Relationship Id="rId19" Type="http://schemas.openxmlformats.org/officeDocument/2006/relationships/font" Target="fonts/font4.fntdata"/><Relationship Id="rId31" Type="http://schemas.openxmlformats.org/officeDocument/2006/relationships/font" Target="fonts/font16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font" Target="fonts/font7.fntdata"/><Relationship Id="rId27" Type="http://schemas.openxmlformats.org/officeDocument/2006/relationships/font" Target="fonts/font12.fntdata"/><Relationship Id="rId30" Type="http://schemas.openxmlformats.org/officeDocument/2006/relationships/font" Target="fonts/font15.fntdata"/><Relationship Id="rId35" Type="http://schemas.openxmlformats.org/officeDocument/2006/relationships/tableStyles" Target="tableStyles.xml"/><Relationship Id="rId8" Type="http://schemas.openxmlformats.org/officeDocument/2006/relationships/slide" Target="slides/slide6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1571283" y="17335504"/>
            <a:ext cx="7332660" cy="995795"/>
          </a:xfrm>
          <a:prstGeom prst="rect">
            <a:avLst/>
          </a:prstGeom>
        </p:spPr>
        <p:txBody>
          <a:bodyPr/>
          <a:lstStyle/>
          <a:p>
            <a:pPr defTabSz="2493843"/>
            <a:fld id="{1D8BD707-D9CF-40AE-B4C6-C98DA3205C09}" type="datetimeFigureOut">
              <a:rPr lang="en-US" sz="4909" smtClean="0">
                <a:solidFill>
                  <a:prstClr val="black"/>
                </a:solidFill>
              </a:rPr>
              <a:pPr defTabSz="2493843"/>
              <a:t>2/7/2024</a:t>
            </a:fld>
            <a:endParaRPr lang="en-US" sz="4909">
              <a:solidFill>
                <a:prstClr val="black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10737108" y="17335504"/>
            <a:ext cx="9951466" cy="995795"/>
          </a:xfrm>
          <a:prstGeom prst="rect">
            <a:avLst/>
          </a:prstGeom>
        </p:spPr>
        <p:txBody>
          <a:bodyPr/>
          <a:lstStyle/>
          <a:p>
            <a:pPr defTabSz="2493843"/>
            <a:endParaRPr lang="en-US" sz="4909">
              <a:solidFill>
                <a:prstClr val="black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22521736" y="17335504"/>
            <a:ext cx="7332660" cy="995795"/>
          </a:xfrm>
          <a:prstGeom prst="rect">
            <a:avLst/>
          </a:prstGeom>
        </p:spPr>
        <p:txBody>
          <a:bodyPr/>
          <a:lstStyle/>
          <a:p>
            <a:pPr defTabSz="2493843"/>
            <a:fld id="{B6F15528-21DE-4FAA-801E-634DDDAF4B2B}" type="slidenum">
              <a:rPr lang="en-US" sz="4909" smtClean="0">
                <a:solidFill>
                  <a:prstClr val="black"/>
                </a:solidFill>
              </a:rPr>
              <a:pPr defTabSz="2493843"/>
              <a:t>‹#›</a:t>
            </a:fld>
            <a:endParaRPr lang="en-US" sz="4909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631709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2/7/2024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2/7/2024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2/7/2024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hyperlink" Target="https://www.facebook.com/groups/629898828017053" TargetMode="Externa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4.pn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.png"/><Relationship Id="rId5" Type="http://schemas.openxmlformats.org/officeDocument/2006/relationships/hyperlink" Target="https://www.facebook.com/groups/629898828017053" TargetMode="External"/><Relationship Id="rId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2/7/2024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601A826-9DBC-4144-A309-96D00EDA9B8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667"/>
          <a:stretch/>
        </p:blipFill>
        <p:spPr>
          <a:xfrm>
            <a:off x="-3078308" y="-331610"/>
            <a:ext cx="3279371" cy="3476108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56EDD49C-554B-4C28-92F7-B784D7D8872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142"/>
          <a:stretch/>
        </p:blipFill>
        <p:spPr>
          <a:xfrm>
            <a:off x="2424198" y="11687181"/>
            <a:ext cx="2736014" cy="3003728"/>
          </a:xfrm>
          <a:prstGeom prst="rect">
            <a:avLst/>
          </a:prstGeom>
        </p:spPr>
      </p:pic>
      <p:sp>
        <p:nvSpPr>
          <p:cNvPr id="9" name="TextBox 3">
            <a:extLst>
              <a:ext uri="{FF2B5EF4-FFF2-40B4-BE49-F238E27FC236}">
                <a16:creationId xmlns:a16="http://schemas.microsoft.com/office/drawing/2014/main" id="{F9034237-DA06-4066-849E-00A115FF4EA1}"/>
              </a:ext>
            </a:extLst>
          </p:cNvPr>
          <p:cNvSpPr txBox="1"/>
          <p:nvPr userDrawn="1"/>
        </p:nvSpPr>
        <p:spPr>
          <a:xfrm>
            <a:off x="4572004" y="13647930"/>
            <a:ext cx="9342275" cy="1082219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54428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144" b="1" i="0" u="none" strike="noStrike" kern="1200" cap="none" spc="0" normalizeH="0" baseline="0" noProof="0" dirty="0">
                <a:ln>
                  <a:noFill/>
                </a:ln>
                <a:solidFill>
                  <a:srgbClr val="2C943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Times New Roman" panose="02020603050405020304" pitchFamily="18" charset="0"/>
              </a:rPr>
              <a:t>MĂNG NON – TÀI LIỆU TIỂU HỌC</a:t>
            </a:r>
          </a:p>
          <a:p>
            <a:pPr marL="0" marR="0" lvl="0" indent="0" algn="ctr" defTabSz="54428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144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Mời </a:t>
            </a:r>
            <a:r>
              <a:rPr kumimoji="0" lang="en-US" sz="2144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truy</a:t>
            </a:r>
            <a:r>
              <a:rPr kumimoji="0" lang="en-US" sz="2144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144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cập</a:t>
            </a:r>
            <a:r>
              <a:rPr kumimoji="0" lang="en-US" sz="2144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: </a:t>
            </a:r>
            <a:r>
              <a:rPr kumimoji="0" lang="en-US" sz="2144" b="0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hlinkClick r:id="rId15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MĂNG NON- TÀI LIỆU TIỂU HỌC | Facebook</a:t>
            </a:r>
            <a:endParaRPr kumimoji="0" lang="en-US" sz="2144" b="0" i="0" u="none" strike="noStrike" kern="1200" cap="none" spc="0" normalizeH="0" baseline="0" noProof="0" dirty="0">
              <a:ln>
                <a:noFill/>
              </a:ln>
              <a:solidFill>
                <a:srgbClr val="FF0066"/>
              </a:solidFill>
              <a:effectLst/>
              <a:uLnTx/>
              <a:uFillTx/>
              <a:latin typeface="SVN-Newton" panose="020406030505060202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ctr" defTabSz="54428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144" b="1" i="0" u="none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Times New Roman" panose="02020603050405020304" pitchFamily="18" charset="0"/>
              </a:rPr>
              <a:t>SĐT ZALO : </a:t>
            </a:r>
            <a:r>
              <a:rPr kumimoji="0" lang="en-US" sz="2144" b="1" i="0" u="sng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</a:rPr>
              <a:t>0382348780</a:t>
            </a:r>
            <a:r>
              <a:rPr kumimoji="0" lang="en-US" sz="2144" b="1" i="0" u="none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</a:rPr>
              <a:t> - </a:t>
            </a:r>
            <a:r>
              <a:rPr kumimoji="0" lang="en-US" sz="2144" b="1" i="0" u="sng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</a:rPr>
              <a:t>0984848929</a:t>
            </a:r>
            <a:endParaRPr kumimoji="0" lang="en-US" sz="2144" b="1" i="0" u="none" strike="noStrike" kern="1200" cap="none" spc="0" normalizeH="0" baseline="0" noProof="0" dirty="0">
              <a:ln>
                <a:noFill/>
              </a:ln>
              <a:solidFill>
                <a:srgbClr val="0D4370"/>
              </a:solidFill>
              <a:effectLst/>
              <a:uLnTx/>
              <a:uFillTx/>
              <a:latin typeface="SVN-Newton" panose="020406030505060202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9E5F6F2C-DE77-4B3E-986A-23D69ABD846E}"/>
              </a:ext>
            </a:extLst>
          </p:cNvPr>
          <p:cNvSpPr txBox="1">
            <a:spLocks/>
          </p:cNvSpPr>
          <p:nvPr userDrawn="1"/>
        </p:nvSpPr>
        <p:spPr>
          <a:xfrm>
            <a:off x="2152519" y="14193843"/>
            <a:ext cx="3279371" cy="1181100"/>
          </a:xfrm>
          <a:prstGeom prst="rect">
            <a:avLst/>
          </a:prstGeom>
        </p:spPr>
        <p:txBody>
          <a:bodyPr vert="horz" lIns="108845" tIns="54423" rIns="108845" bIns="54423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1088564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810" b="0" i="0" u="none" strike="noStrike" kern="1200" cap="none" spc="0" normalizeH="0" baseline="0" noProof="0">
                <a:ln>
                  <a:noFill/>
                </a:ln>
                <a:solidFill>
                  <a:srgbClr val="2C9430"/>
                </a:solidFill>
                <a:effectLst/>
                <a:uLnTx/>
                <a:uFillTx/>
                <a:latin typeface="#9Slide07 HoneyCream" pitchFamily="2" charset="0"/>
                <a:ea typeface="+mj-ea"/>
                <a:cs typeface="+mj-cs"/>
              </a:rPr>
              <a:t>Măng Non</a:t>
            </a:r>
            <a:endParaRPr kumimoji="0" lang="en-US" sz="3810" b="0" i="0" u="none" strike="noStrike" kern="1200" cap="none" spc="0" normalizeH="0" baseline="0" noProof="0" dirty="0">
              <a:ln>
                <a:noFill/>
              </a:ln>
              <a:solidFill>
                <a:srgbClr val="2C9430"/>
              </a:solidFill>
              <a:effectLst/>
              <a:uLnTx/>
              <a:uFillTx/>
              <a:latin typeface="#9Slide07 HoneyCream" pitchFamily="2" charset="0"/>
              <a:ea typeface="+mj-ea"/>
              <a:cs typeface="+mj-cs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2C38DA38-71FB-4CEB-B777-09292390EC4A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2965036" y="-39788344"/>
            <a:ext cx="3279371" cy="5576626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7B3E06E2-B8CD-4348-A929-48748D52322A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737764" y="-39788344"/>
            <a:ext cx="3279371" cy="5576626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D1A0A433-1C81-43D6-86C9-906F9D1CD5C6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1294675" y="43764959"/>
            <a:ext cx="3279371" cy="5576626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57AB7940-731C-4B6C-8537-33EBAD98DEBF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074006" y="43764959"/>
            <a:ext cx="3279371" cy="5576626"/>
          </a:xfrm>
          <a:prstGeom prst="rect">
            <a:avLst/>
          </a:prstGeom>
        </p:spPr>
      </p:pic>
      <p:sp>
        <p:nvSpPr>
          <p:cNvPr id="15" name="Title 1">
            <a:extLst>
              <a:ext uri="{FF2B5EF4-FFF2-40B4-BE49-F238E27FC236}">
                <a16:creationId xmlns:a16="http://schemas.microsoft.com/office/drawing/2014/main" id="{7A218C26-69B7-499C-B190-96851A78FEC6}"/>
              </a:ext>
            </a:extLst>
          </p:cNvPr>
          <p:cNvSpPr txBox="1">
            <a:spLocks/>
          </p:cNvSpPr>
          <p:nvPr userDrawn="1"/>
        </p:nvSpPr>
        <p:spPr>
          <a:xfrm>
            <a:off x="-855175" y="9105900"/>
            <a:ext cx="3279371" cy="1181100"/>
          </a:xfrm>
          <a:prstGeom prst="rect">
            <a:avLst/>
          </a:prstGeom>
        </p:spPr>
        <p:txBody>
          <a:bodyPr vert="horz" lIns="108845" tIns="54423" rIns="108845" bIns="54423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1088564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144" b="0" i="0" u="none" strike="noStrike" kern="1200" cap="none" spc="0" normalizeH="0" baseline="0" noProof="0">
                <a:ln>
                  <a:noFill/>
                </a:ln>
                <a:solidFill>
                  <a:srgbClr val="A5A5A5">
                    <a:lumMod val="60000"/>
                    <a:lumOff val="40000"/>
                  </a:srgbClr>
                </a:solidFill>
                <a:effectLst/>
                <a:uLnTx/>
                <a:uFillTx/>
                <a:latin typeface="#9Slide07 HoneyCream" pitchFamily="2" charset="0"/>
                <a:ea typeface="+mj-ea"/>
                <a:cs typeface="+mj-cs"/>
              </a:rPr>
              <a:t>Măng Non</a:t>
            </a:r>
            <a:endParaRPr kumimoji="0" lang="en-US" sz="2144" b="0" i="0" u="none" strike="noStrike" kern="1200" cap="none" spc="0" normalizeH="0" baseline="0" noProof="0" dirty="0">
              <a:ln>
                <a:noFill/>
              </a:ln>
              <a:solidFill>
                <a:srgbClr val="A5A5A5">
                  <a:lumMod val="60000"/>
                  <a:lumOff val="40000"/>
                </a:srgbClr>
              </a:solidFill>
              <a:effectLst/>
              <a:uLnTx/>
              <a:uFillTx/>
              <a:latin typeface="#9Slide07 HoneyCream" pitchFamily="2" charset="0"/>
              <a:ea typeface="+mj-ea"/>
              <a:cs typeface="+mj-cs"/>
            </a:endParaRPr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id="{6AA5128D-EAF5-483C-871A-4BFED87FD86D}"/>
              </a:ext>
            </a:extLst>
          </p:cNvPr>
          <p:cNvSpPr txBox="1">
            <a:spLocks/>
          </p:cNvSpPr>
          <p:nvPr userDrawn="1"/>
        </p:nvSpPr>
        <p:spPr>
          <a:xfrm>
            <a:off x="-3078311" y="2536031"/>
            <a:ext cx="3279371" cy="1181100"/>
          </a:xfrm>
          <a:prstGeom prst="rect">
            <a:avLst/>
          </a:prstGeom>
        </p:spPr>
        <p:txBody>
          <a:bodyPr vert="horz" lIns="108845" tIns="54423" rIns="108845" bIns="54423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1088564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810" b="0" i="0" u="none" strike="noStrike" kern="1200" cap="none" spc="0" normalizeH="0" baseline="0" noProof="0" dirty="0" err="1">
                <a:ln>
                  <a:noFill/>
                </a:ln>
                <a:solidFill>
                  <a:srgbClr val="50AE47"/>
                </a:solidFill>
                <a:effectLst/>
                <a:uLnTx/>
                <a:uFillTx/>
                <a:latin typeface="#9Slide07 HoneyCream" pitchFamily="2" charset="0"/>
                <a:ea typeface="+mj-ea"/>
                <a:cs typeface="+mj-cs"/>
              </a:rPr>
              <a:t>Măng</a:t>
            </a:r>
            <a:r>
              <a:rPr kumimoji="0" lang="en-US" sz="3810" b="0" i="0" u="none" strike="noStrike" kern="1200" cap="none" spc="0" normalizeH="0" baseline="0" noProof="0" dirty="0">
                <a:ln>
                  <a:noFill/>
                </a:ln>
                <a:solidFill>
                  <a:srgbClr val="50AE47"/>
                </a:solidFill>
                <a:effectLst/>
                <a:uLnTx/>
                <a:uFillTx/>
                <a:latin typeface="#9Slide07 HoneyCream" pitchFamily="2" charset="0"/>
                <a:ea typeface="+mj-ea"/>
                <a:cs typeface="+mj-cs"/>
              </a:rPr>
              <a:t> Non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EFD30DE0-A467-4251-9C3A-A1C317B4972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568" r="10051"/>
          <a:stretch/>
        </p:blipFill>
        <p:spPr>
          <a:xfrm>
            <a:off x="-66766647" y="-28990133"/>
            <a:ext cx="5441296" cy="7142506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DAB0BDD7-87EC-486A-B615-E37ABFEB537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568" r="10051"/>
          <a:stretch/>
        </p:blipFill>
        <p:spPr>
          <a:xfrm>
            <a:off x="-66766647" y="35507729"/>
            <a:ext cx="5441296" cy="7142506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0A7B57CC-00D0-41DB-B5AF-37D47FB69AD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568" r="10051"/>
          <a:stretch/>
        </p:blipFill>
        <p:spPr>
          <a:xfrm>
            <a:off x="78713692" y="-28990133"/>
            <a:ext cx="5441296" cy="7142506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2E588B1C-8AC9-4740-A8D9-6AF0680251B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568" r="10051"/>
          <a:stretch/>
        </p:blipFill>
        <p:spPr>
          <a:xfrm>
            <a:off x="79108399" y="35507729"/>
            <a:ext cx="5441296" cy="7142506"/>
          </a:xfrm>
          <a:prstGeom prst="rect">
            <a:avLst/>
          </a:prstGeom>
        </p:spPr>
      </p:pic>
      <p:sp>
        <p:nvSpPr>
          <p:cNvPr id="21" name="Title 1">
            <a:extLst>
              <a:ext uri="{FF2B5EF4-FFF2-40B4-BE49-F238E27FC236}">
                <a16:creationId xmlns:a16="http://schemas.microsoft.com/office/drawing/2014/main" id="{6AA5128D-EAF5-483C-871A-4BFED87FD86D}"/>
              </a:ext>
            </a:extLst>
          </p:cNvPr>
          <p:cNvSpPr txBox="1">
            <a:spLocks/>
          </p:cNvSpPr>
          <p:nvPr userDrawn="1"/>
        </p:nvSpPr>
        <p:spPr>
          <a:xfrm>
            <a:off x="12274593" y="10143946"/>
            <a:ext cx="3279371" cy="1181100"/>
          </a:xfrm>
          <a:prstGeom prst="rect">
            <a:avLst/>
          </a:prstGeom>
        </p:spPr>
        <p:txBody>
          <a:bodyPr vert="horz" lIns="108845" tIns="54423" rIns="108845" bIns="54423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1088564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81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5 Dancing Script" panose="03080800040507000D00" pitchFamily="66" charset="0"/>
                <a:ea typeface="+mj-ea"/>
                <a:cs typeface="+mj-cs"/>
              </a:rPr>
              <a:t>By: Hồng Linh</a:t>
            </a:r>
            <a:endParaRPr kumimoji="0" lang="en-US" sz="381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#9Slide05 Dancing Script" panose="03080800040507000D00" pitchFamily="66" charset="0"/>
              <a:ea typeface="+mj-ea"/>
              <a:cs typeface="+mj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E601A826-9DBC-4144-A309-96D00EDA9B8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667"/>
          <a:stretch/>
        </p:blipFill>
        <p:spPr>
          <a:xfrm>
            <a:off x="-3078308" y="-331610"/>
            <a:ext cx="3279371" cy="3476108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56EDD49C-554B-4C28-92F7-B784D7D8872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142"/>
          <a:stretch/>
        </p:blipFill>
        <p:spPr>
          <a:xfrm>
            <a:off x="2424198" y="11687181"/>
            <a:ext cx="2736014" cy="3003728"/>
          </a:xfrm>
          <a:prstGeom prst="rect">
            <a:avLst/>
          </a:prstGeom>
        </p:spPr>
      </p:pic>
      <p:sp>
        <p:nvSpPr>
          <p:cNvPr id="9" name="TextBox 3">
            <a:extLst>
              <a:ext uri="{FF2B5EF4-FFF2-40B4-BE49-F238E27FC236}">
                <a16:creationId xmlns:a16="http://schemas.microsoft.com/office/drawing/2014/main" id="{F9034237-DA06-4066-849E-00A115FF4EA1}"/>
              </a:ext>
            </a:extLst>
          </p:cNvPr>
          <p:cNvSpPr txBox="1"/>
          <p:nvPr userDrawn="1"/>
        </p:nvSpPr>
        <p:spPr>
          <a:xfrm>
            <a:off x="4572004" y="13647930"/>
            <a:ext cx="9342275" cy="1082219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54428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144" b="1" i="0" u="none" strike="noStrike" kern="1200" cap="none" spc="0" normalizeH="0" baseline="0" noProof="0" dirty="0">
                <a:ln>
                  <a:noFill/>
                </a:ln>
                <a:solidFill>
                  <a:srgbClr val="2C943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Times New Roman" panose="02020603050405020304" pitchFamily="18" charset="0"/>
              </a:rPr>
              <a:t>MĂNG NON – TÀI LIỆU TIỂU HỌC</a:t>
            </a:r>
          </a:p>
          <a:p>
            <a:pPr marL="0" marR="0" lvl="0" indent="0" algn="ctr" defTabSz="54428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144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Mời </a:t>
            </a:r>
            <a:r>
              <a:rPr kumimoji="0" lang="en-US" sz="2144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truy</a:t>
            </a:r>
            <a:r>
              <a:rPr kumimoji="0" lang="en-US" sz="2144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144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cập</a:t>
            </a:r>
            <a:r>
              <a:rPr kumimoji="0" lang="en-US" sz="2144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: </a:t>
            </a:r>
            <a:r>
              <a:rPr kumimoji="0" lang="en-US" sz="2144" b="0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hlinkClick r:id="rId5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MĂNG NON- TÀI LIỆU TIỂU HỌC | Facebook</a:t>
            </a:r>
            <a:endParaRPr kumimoji="0" lang="en-US" sz="2144" b="0" i="0" u="none" strike="noStrike" kern="1200" cap="none" spc="0" normalizeH="0" baseline="0" noProof="0" dirty="0">
              <a:ln>
                <a:noFill/>
              </a:ln>
              <a:solidFill>
                <a:srgbClr val="FF0066"/>
              </a:solidFill>
              <a:effectLst/>
              <a:uLnTx/>
              <a:uFillTx/>
              <a:latin typeface="SVN-Newton" panose="020406030505060202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ctr" defTabSz="54428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144" b="1" i="0" u="none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Times New Roman" panose="02020603050405020304" pitchFamily="18" charset="0"/>
              </a:rPr>
              <a:t>SĐT ZALO : </a:t>
            </a:r>
            <a:r>
              <a:rPr kumimoji="0" lang="en-US" sz="2144" b="1" i="0" u="sng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</a:rPr>
              <a:t>0382348780</a:t>
            </a:r>
            <a:r>
              <a:rPr kumimoji="0" lang="en-US" sz="2144" b="1" i="0" u="none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</a:rPr>
              <a:t> - </a:t>
            </a:r>
            <a:r>
              <a:rPr kumimoji="0" lang="en-US" sz="2144" b="1" i="0" u="sng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</a:rPr>
              <a:t>0984848929</a:t>
            </a:r>
            <a:endParaRPr kumimoji="0" lang="en-US" sz="2144" b="1" i="0" u="none" strike="noStrike" kern="1200" cap="none" spc="0" normalizeH="0" baseline="0" noProof="0" dirty="0">
              <a:ln>
                <a:noFill/>
              </a:ln>
              <a:solidFill>
                <a:srgbClr val="0D4370"/>
              </a:solidFill>
              <a:effectLst/>
              <a:uLnTx/>
              <a:uFillTx/>
              <a:latin typeface="SVN-Newton" panose="020406030505060202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9E5F6F2C-DE77-4B3E-986A-23D69ABD846E}"/>
              </a:ext>
            </a:extLst>
          </p:cNvPr>
          <p:cNvSpPr txBox="1">
            <a:spLocks/>
          </p:cNvSpPr>
          <p:nvPr userDrawn="1"/>
        </p:nvSpPr>
        <p:spPr>
          <a:xfrm>
            <a:off x="2152519" y="14193843"/>
            <a:ext cx="3279371" cy="1181100"/>
          </a:xfrm>
          <a:prstGeom prst="rect">
            <a:avLst/>
          </a:prstGeom>
        </p:spPr>
        <p:txBody>
          <a:bodyPr vert="horz" lIns="108845" tIns="54423" rIns="108845" bIns="54423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1088564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810" b="0" i="0" u="none" strike="noStrike" kern="1200" cap="none" spc="0" normalizeH="0" baseline="0" noProof="0">
                <a:ln>
                  <a:noFill/>
                </a:ln>
                <a:solidFill>
                  <a:srgbClr val="2C9430"/>
                </a:solidFill>
                <a:effectLst/>
                <a:uLnTx/>
                <a:uFillTx/>
                <a:latin typeface="#9Slide07 HoneyCream" pitchFamily="2" charset="0"/>
                <a:ea typeface="+mj-ea"/>
                <a:cs typeface="+mj-cs"/>
              </a:rPr>
              <a:t>Măng Non</a:t>
            </a:r>
            <a:endParaRPr kumimoji="0" lang="en-US" sz="3810" b="0" i="0" u="none" strike="noStrike" kern="1200" cap="none" spc="0" normalizeH="0" baseline="0" noProof="0" dirty="0">
              <a:ln>
                <a:noFill/>
              </a:ln>
              <a:solidFill>
                <a:srgbClr val="2C9430"/>
              </a:solidFill>
              <a:effectLst/>
              <a:uLnTx/>
              <a:uFillTx/>
              <a:latin typeface="#9Slide07 HoneyCream" pitchFamily="2" charset="0"/>
              <a:ea typeface="+mj-ea"/>
              <a:cs typeface="+mj-cs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2C38DA38-71FB-4CEB-B777-09292390EC4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2965036" y="-39788344"/>
            <a:ext cx="3279371" cy="5576626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7B3E06E2-B8CD-4348-A929-48748D52322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737764" y="-39788344"/>
            <a:ext cx="3279371" cy="5576626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D1A0A433-1C81-43D6-86C9-906F9D1CD5C6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1294675" y="43764959"/>
            <a:ext cx="3279371" cy="5576626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57AB7940-731C-4B6C-8537-33EBAD98DEBF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074006" y="43764959"/>
            <a:ext cx="3279371" cy="5576626"/>
          </a:xfrm>
          <a:prstGeom prst="rect">
            <a:avLst/>
          </a:prstGeom>
        </p:spPr>
      </p:pic>
      <p:sp>
        <p:nvSpPr>
          <p:cNvPr id="16" name="Title 1">
            <a:extLst>
              <a:ext uri="{FF2B5EF4-FFF2-40B4-BE49-F238E27FC236}">
                <a16:creationId xmlns:a16="http://schemas.microsoft.com/office/drawing/2014/main" id="{7A218C26-69B7-499C-B190-96851A78FEC6}"/>
              </a:ext>
            </a:extLst>
          </p:cNvPr>
          <p:cNvSpPr txBox="1">
            <a:spLocks/>
          </p:cNvSpPr>
          <p:nvPr userDrawn="1"/>
        </p:nvSpPr>
        <p:spPr>
          <a:xfrm>
            <a:off x="-855175" y="9105900"/>
            <a:ext cx="3279371" cy="1181100"/>
          </a:xfrm>
          <a:prstGeom prst="rect">
            <a:avLst/>
          </a:prstGeom>
        </p:spPr>
        <p:txBody>
          <a:bodyPr vert="horz" lIns="108845" tIns="54423" rIns="108845" bIns="54423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1088564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144" b="0" i="0" u="none" strike="noStrike" kern="1200" cap="none" spc="0" normalizeH="0" baseline="0" noProof="0">
                <a:ln>
                  <a:noFill/>
                </a:ln>
                <a:solidFill>
                  <a:srgbClr val="A5A5A5">
                    <a:lumMod val="60000"/>
                    <a:lumOff val="40000"/>
                  </a:srgbClr>
                </a:solidFill>
                <a:effectLst/>
                <a:uLnTx/>
                <a:uFillTx/>
                <a:latin typeface="#9Slide07 HoneyCream" pitchFamily="2" charset="0"/>
                <a:ea typeface="+mj-ea"/>
                <a:cs typeface="+mj-cs"/>
              </a:rPr>
              <a:t>Măng Non</a:t>
            </a:r>
            <a:endParaRPr kumimoji="0" lang="en-US" sz="2144" b="0" i="0" u="none" strike="noStrike" kern="1200" cap="none" spc="0" normalizeH="0" baseline="0" noProof="0" dirty="0">
              <a:ln>
                <a:noFill/>
              </a:ln>
              <a:solidFill>
                <a:srgbClr val="A5A5A5">
                  <a:lumMod val="60000"/>
                  <a:lumOff val="40000"/>
                </a:srgbClr>
              </a:solidFill>
              <a:effectLst/>
              <a:uLnTx/>
              <a:uFillTx/>
              <a:latin typeface="#9Slide07 HoneyCream" pitchFamily="2" charset="0"/>
              <a:ea typeface="+mj-ea"/>
              <a:cs typeface="+mj-cs"/>
            </a:endParaRPr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id="{6AA5128D-EAF5-483C-871A-4BFED87FD86D}"/>
              </a:ext>
            </a:extLst>
          </p:cNvPr>
          <p:cNvSpPr txBox="1">
            <a:spLocks/>
          </p:cNvSpPr>
          <p:nvPr userDrawn="1"/>
        </p:nvSpPr>
        <p:spPr>
          <a:xfrm>
            <a:off x="-3078311" y="2536031"/>
            <a:ext cx="3279371" cy="1181100"/>
          </a:xfrm>
          <a:prstGeom prst="rect">
            <a:avLst/>
          </a:prstGeom>
        </p:spPr>
        <p:txBody>
          <a:bodyPr vert="horz" lIns="108845" tIns="54423" rIns="108845" bIns="54423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1088564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810" b="0" i="0" u="none" strike="noStrike" kern="1200" cap="none" spc="0" normalizeH="0" baseline="0" noProof="0" dirty="0" err="1">
                <a:ln>
                  <a:noFill/>
                </a:ln>
                <a:solidFill>
                  <a:srgbClr val="50AE47"/>
                </a:solidFill>
                <a:effectLst/>
                <a:uLnTx/>
                <a:uFillTx/>
                <a:latin typeface="#9Slide07 HoneyCream" pitchFamily="2" charset="0"/>
                <a:ea typeface="+mj-ea"/>
                <a:cs typeface="+mj-cs"/>
              </a:rPr>
              <a:t>Măng</a:t>
            </a:r>
            <a:r>
              <a:rPr kumimoji="0" lang="en-US" sz="3810" b="0" i="0" u="none" strike="noStrike" kern="1200" cap="none" spc="0" normalizeH="0" baseline="0" noProof="0" dirty="0">
                <a:ln>
                  <a:noFill/>
                </a:ln>
                <a:solidFill>
                  <a:srgbClr val="50AE47"/>
                </a:solidFill>
                <a:effectLst/>
                <a:uLnTx/>
                <a:uFillTx/>
                <a:latin typeface="#9Slide07 HoneyCream" pitchFamily="2" charset="0"/>
                <a:ea typeface="+mj-ea"/>
                <a:cs typeface="+mj-cs"/>
              </a:rPr>
              <a:t> Non</a:t>
            </a: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EFD30DE0-A467-4251-9C3A-A1C317B4972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568" r="10051"/>
          <a:stretch/>
        </p:blipFill>
        <p:spPr>
          <a:xfrm>
            <a:off x="-66766647" y="-28990133"/>
            <a:ext cx="5441296" cy="7142506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DAB0BDD7-87EC-486A-B615-E37ABFEB537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568" r="10051"/>
          <a:stretch/>
        </p:blipFill>
        <p:spPr>
          <a:xfrm>
            <a:off x="-66766647" y="35507729"/>
            <a:ext cx="5441296" cy="7142506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0A7B57CC-00D0-41DB-B5AF-37D47FB69AD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568" r="10051"/>
          <a:stretch/>
        </p:blipFill>
        <p:spPr>
          <a:xfrm>
            <a:off x="78713692" y="-28990133"/>
            <a:ext cx="5441296" cy="7142506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2E588B1C-8AC9-4740-A8D9-6AF0680251B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568" r="10051"/>
          <a:stretch/>
        </p:blipFill>
        <p:spPr>
          <a:xfrm>
            <a:off x="79108399" y="35507729"/>
            <a:ext cx="5441296" cy="7142506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-416466" y="-675914"/>
            <a:ext cx="19120931" cy="11638827"/>
          </a:xfrm>
          <a:prstGeom prst="rect">
            <a:avLst/>
          </a:prstGeom>
        </p:spPr>
      </p:pic>
      <p:sp>
        <p:nvSpPr>
          <p:cNvPr id="23" name="Title 1">
            <a:extLst>
              <a:ext uri="{FF2B5EF4-FFF2-40B4-BE49-F238E27FC236}">
                <a16:creationId xmlns:a16="http://schemas.microsoft.com/office/drawing/2014/main" id="{6AA5128D-EAF5-483C-871A-4BFED87FD86D}"/>
              </a:ext>
            </a:extLst>
          </p:cNvPr>
          <p:cNvSpPr txBox="1">
            <a:spLocks/>
          </p:cNvSpPr>
          <p:nvPr userDrawn="1"/>
        </p:nvSpPr>
        <p:spPr>
          <a:xfrm>
            <a:off x="12274593" y="10143946"/>
            <a:ext cx="3279371" cy="1181100"/>
          </a:xfrm>
          <a:prstGeom prst="rect">
            <a:avLst/>
          </a:prstGeom>
        </p:spPr>
        <p:txBody>
          <a:bodyPr vert="horz" lIns="108845" tIns="54423" rIns="108845" bIns="54423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1088564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81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5 Dancing Script" panose="03080800040507000D00" pitchFamily="66" charset="0"/>
                <a:ea typeface="+mj-ea"/>
                <a:cs typeface="+mj-cs"/>
              </a:rPr>
              <a:t>By: Hồng Linh</a:t>
            </a:r>
            <a:endParaRPr kumimoji="0" lang="en-US" sz="381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#9Slide05 Dancing Script" panose="03080800040507000D00" pitchFamily="66" charset="0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20276301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</p:sldLayoutIdLst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ctr" defTabSz="2493843" rtl="0" eaLnBrk="1" latinLnBrk="0" hangingPunct="1">
        <a:spcBef>
          <a:spcPct val="0"/>
        </a:spcBef>
        <a:buNone/>
        <a:defRPr sz="12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935191" indent="-935191" algn="l" defTabSz="2493843" rtl="0" eaLnBrk="1" latinLnBrk="0" hangingPunct="1">
        <a:spcBef>
          <a:spcPct val="20000"/>
        </a:spcBef>
        <a:buFont typeface="Arial" pitchFamily="34" charset="0"/>
        <a:buChar char="•"/>
        <a:defRPr sz="8727" kern="1200">
          <a:solidFill>
            <a:schemeClr val="tx1"/>
          </a:solidFill>
          <a:latin typeface="+mn-lt"/>
          <a:ea typeface="+mn-ea"/>
          <a:cs typeface="+mn-cs"/>
        </a:defRPr>
      </a:lvl1pPr>
      <a:lvl2pPr marL="2026248" indent="-779326" algn="l" defTabSz="2493843" rtl="0" eaLnBrk="1" latinLnBrk="0" hangingPunct="1">
        <a:spcBef>
          <a:spcPct val="20000"/>
        </a:spcBef>
        <a:buFont typeface="Arial" pitchFamily="34" charset="0"/>
        <a:buChar char="–"/>
        <a:defRPr sz="7636" kern="1200">
          <a:solidFill>
            <a:schemeClr val="tx1"/>
          </a:solidFill>
          <a:latin typeface="+mn-lt"/>
          <a:ea typeface="+mn-ea"/>
          <a:cs typeface="+mn-cs"/>
        </a:defRPr>
      </a:lvl2pPr>
      <a:lvl3pPr marL="3117304" indent="-623461" algn="l" defTabSz="2493843" rtl="0" eaLnBrk="1" latinLnBrk="0" hangingPunct="1">
        <a:spcBef>
          <a:spcPct val="20000"/>
        </a:spcBef>
        <a:buFont typeface="Arial" pitchFamily="34" charset="0"/>
        <a:buChar char="•"/>
        <a:defRPr sz="6546" kern="1200">
          <a:solidFill>
            <a:schemeClr val="tx1"/>
          </a:solidFill>
          <a:latin typeface="+mn-lt"/>
          <a:ea typeface="+mn-ea"/>
          <a:cs typeface="+mn-cs"/>
        </a:defRPr>
      </a:lvl3pPr>
      <a:lvl4pPr marL="4364225" indent="-623461" algn="l" defTabSz="2493843" rtl="0" eaLnBrk="1" latinLnBrk="0" hangingPunct="1">
        <a:spcBef>
          <a:spcPct val="20000"/>
        </a:spcBef>
        <a:buFont typeface="Arial" pitchFamily="34" charset="0"/>
        <a:buChar char="–"/>
        <a:defRPr sz="5455" kern="1200">
          <a:solidFill>
            <a:schemeClr val="tx1"/>
          </a:solidFill>
          <a:latin typeface="+mn-lt"/>
          <a:ea typeface="+mn-ea"/>
          <a:cs typeface="+mn-cs"/>
        </a:defRPr>
      </a:lvl4pPr>
      <a:lvl5pPr marL="5611147" indent="-623461" algn="l" defTabSz="2493843" rtl="0" eaLnBrk="1" latinLnBrk="0" hangingPunct="1">
        <a:spcBef>
          <a:spcPct val="20000"/>
        </a:spcBef>
        <a:buFont typeface="Arial" pitchFamily="34" charset="0"/>
        <a:buChar char="»"/>
        <a:defRPr sz="5455" kern="1200">
          <a:solidFill>
            <a:schemeClr val="tx1"/>
          </a:solidFill>
          <a:latin typeface="+mn-lt"/>
          <a:ea typeface="+mn-ea"/>
          <a:cs typeface="+mn-cs"/>
        </a:defRPr>
      </a:lvl5pPr>
      <a:lvl6pPr marL="6858069" indent="-623461" algn="l" defTabSz="2493843" rtl="0" eaLnBrk="1" latinLnBrk="0" hangingPunct="1">
        <a:spcBef>
          <a:spcPct val="20000"/>
        </a:spcBef>
        <a:buFont typeface="Arial" pitchFamily="34" charset="0"/>
        <a:buChar char="•"/>
        <a:defRPr sz="5455" kern="1200">
          <a:solidFill>
            <a:schemeClr val="tx1"/>
          </a:solidFill>
          <a:latin typeface="+mn-lt"/>
          <a:ea typeface="+mn-ea"/>
          <a:cs typeface="+mn-cs"/>
        </a:defRPr>
      </a:lvl6pPr>
      <a:lvl7pPr marL="8104990" indent="-623461" algn="l" defTabSz="2493843" rtl="0" eaLnBrk="1" latinLnBrk="0" hangingPunct="1">
        <a:spcBef>
          <a:spcPct val="20000"/>
        </a:spcBef>
        <a:buFont typeface="Arial" pitchFamily="34" charset="0"/>
        <a:buChar char="•"/>
        <a:defRPr sz="5455" kern="1200">
          <a:solidFill>
            <a:schemeClr val="tx1"/>
          </a:solidFill>
          <a:latin typeface="+mn-lt"/>
          <a:ea typeface="+mn-ea"/>
          <a:cs typeface="+mn-cs"/>
        </a:defRPr>
      </a:lvl7pPr>
      <a:lvl8pPr marL="9351912" indent="-623461" algn="l" defTabSz="2493843" rtl="0" eaLnBrk="1" latinLnBrk="0" hangingPunct="1">
        <a:spcBef>
          <a:spcPct val="20000"/>
        </a:spcBef>
        <a:buFont typeface="Arial" pitchFamily="34" charset="0"/>
        <a:buChar char="•"/>
        <a:defRPr sz="5455" kern="1200">
          <a:solidFill>
            <a:schemeClr val="tx1"/>
          </a:solidFill>
          <a:latin typeface="+mn-lt"/>
          <a:ea typeface="+mn-ea"/>
          <a:cs typeface="+mn-cs"/>
        </a:defRPr>
      </a:lvl8pPr>
      <a:lvl9pPr marL="10598833" indent="-623461" algn="l" defTabSz="2493843" rtl="0" eaLnBrk="1" latinLnBrk="0" hangingPunct="1">
        <a:spcBef>
          <a:spcPct val="20000"/>
        </a:spcBef>
        <a:buFont typeface="Arial" pitchFamily="34" charset="0"/>
        <a:buChar char="•"/>
        <a:defRPr sz="545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493843" rtl="0" eaLnBrk="1" latinLnBrk="0" hangingPunct="1">
        <a:defRPr sz="4909" kern="1200">
          <a:solidFill>
            <a:schemeClr val="tx1"/>
          </a:solidFill>
          <a:latin typeface="+mn-lt"/>
          <a:ea typeface="+mn-ea"/>
          <a:cs typeface="+mn-cs"/>
        </a:defRPr>
      </a:lvl1pPr>
      <a:lvl2pPr marL="1246922" algn="l" defTabSz="2493843" rtl="0" eaLnBrk="1" latinLnBrk="0" hangingPunct="1">
        <a:defRPr sz="4909" kern="1200">
          <a:solidFill>
            <a:schemeClr val="tx1"/>
          </a:solidFill>
          <a:latin typeface="+mn-lt"/>
          <a:ea typeface="+mn-ea"/>
          <a:cs typeface="+mn-cs"/>
        </a:defRPr>
      </a:lvl2pPr>
      <a:lvl3pPr marL="2493843" algn="l" defTabSz="2493843" rtl="0" eaLnBrk="1" latinLnBrk="0" hangingPunct="1">
        <a:defRPr sz="4909" kern="1200">
          <a:solidFill>
            <a:schemeClr val="tx1"/>
          </a:solidFill>
          <a:latin typeface="+mn-lt"/>
          <a:ea typeface="+mn-ea"/>
          <a:cs typeface="+mn-cs"/>
        </a:defRPr>
      </a:lvl3pPr>
      <a:lvl4pPr marL="3740765" algn="l" defTabSz="2493843" rtl="0" eaLnBrk="1" latinLnBrk="0" hangingPunct="1">
        <a:defRPr sz="4909" kern="1200">
          <a:solidFill>
            <a:schemeClr val="tx1"/>
          </a:solidFill>
          <a:latin typeface="+mn-lt"/>
          <a:ea typeface="+mn-ea"/>
          <a:cs typeface="+mn-cs"/>
        </a:defRPr>
      </a:lvl4pPr>
      <a:lvl5pPr marL="4987686" algn="l" defTabSz="2493843" rtl="0" eaLnBrk="1" latinLnBrk="0" hangingPunct="1">
        <a:defRPr sz="4909" kern="1200">
          <a:solidFill>
            <a:schemeClr val="tx1"/>
          </a:solidFill>
          <a:latin typeface="+mn-lt"/>
          <a:ea typeface="+mn-ea"/>
          <a:cs typeface="+mn-cs"/>
        </a:defRPr>
      </a:lvl5pPr>
      <a:lvl6pPr marL="6234608" algn="l" defTabSz="2493843" rtl="0" eaLnBrk="1" latinLnBrk="0" hangingPunct="1">
        <a:defRPr sz="4909" kern="1200">
          <a:solidFill>
            <a:schemeClr val="tx1"/>
          </a:solidFill>
          <a:latin typeface="+mn-lt"/>
          <a:ea typeface="+mn-ea"/>
          <a:cs typeface="+mn-cs"/>
        </a:defRPr>
      </a:lvl6pPr>
      <a:lvl7pPr marL="7481529" algn="l" defTabSz="2493843" rtl="0" eaLnBrk="1" latinLnBrk="0" hangingPunct="1">
        <a:defRPr sz="4909" kern="1200">
          <a:solidFill>
            <a:schemeClr val="tx1"/>
          </a:solidFill>
          <a:latin typeface="+mn-lt"/>
          <a:ea typeface="+mn-ea"/>
          <a:cs typeface="+mn-cs"/>
        </a:defRPr>
      </a:lvl7pPr>
      <a:lvl8pPr marL="8728451" algn="l" defTabSz="2493843" rtl="0" eaLnBrk="1" latinLnBrk="0" hangingPunct="1">
        <a:defRPr sz="4909" kern="1200">
          <a:solidFill>
            <a:schemeClr val="tx1"/>
          </a:solidFill>
          <a:latin typeface="+mn-lt"/>
          <a:ea typeface="+mn-ea"/>
          <a:cs typeface="+mn-cs"/>
        </a:defRPr>
      </a:lvl8pPr>
      <a:lvl9pPr marL="9975372" algn="l" defTabSz="2493843" rtl="0" eaLnBrk="1" latinLnBrk="0" hangingPunct="1">
        <a:defRPr sz="490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11" Type="http://schemas.openxmlformats.org/officeDocument/2006/relationships/image" Target="../media/image11.png"/><Relationship Id="rId5" Type="http://schemas.openxmlformats.org/officeDocument/2006/relationships/image" Target="../media/image4.svg"/><Relationship Id="rId10" Type="http://schemas.openxmlformats.org/officeDocument/2006/relationships/image" Target="../media/image10.png"/><Relationship Id="rId4" Type="http://schemas.openxmlformats.org/officeDocument/2006/relationships/image" Target="../media/image6.png"/><Relationship Id="rId9" Type="http://schemas.openxmlformats.org/officeDocument/2006/relationships/image" Target="../media/image9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sv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5.png"/><Relationship Id="rId5" Type="http://schemas.openxmlformats.org/officeDocument/2006/relationships/image" Target="../media/image6.svg"/><Relationship Id="rId4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png"/><Relationship Id="rId3" Type="http://schemas.openxmlformats.org/officeDocument/2006/relationships/image" Target="../media/image30.svg"/><Relationship Id="rId7" Type="http://schemas.openxmlformats.org/officeDocument/2006/relationships/image" Target="../media/image34.sv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8.png"/><Relationship Id="rId5" Type="http://schemas.openxmlformats.org/officeDocument/2006/relationships/image" Target="../media/image32.svg"/><Relationship Id="rId4" Type="http://schemas.openxmlformats.org/officeDocument/2006/relationships/image" Target="../media/image37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png"/><Relationship Id="rId3" Type="http://schemas.openxmlformats.org/officeDocument/2006/relationships/image" Target="../media/image42.svg"/><Relationship Id="rId7" Type="http://schemas.openxmlformats.org/officeDocument/2006/relationships/image" Target="../media/image6.sv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4.svg"/><Relationship Id="rId4" Type="http://schemas.openxmlformats.org/officeDocument/2006/relationships/image" Target="../media/image6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7" Type="http://schemas.openxmlformats.org/officeDocument/2006/relationships/image" Target="../media/image11.sv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openxmlformats.org/officeDocument/2006/relationships/image" Target="../media/image6.sv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7" Type="http://schemas.openxmlformats.org/officeDocument/2006/relationships/image" Target="../media/image16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svg"/><Relationship Id="rId5" Type="http://schemas.openxmlformats.org/officeDocument/2006/relationships/image" Target="../media/image7.png"/><Relationship Id="rId4" Type="http://schemas.openxmlformats.org/officeDocument/2006/relationships/image" Target="../media/image13.sv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svg"/></Relationships>
</file>

<file path=ppt/slides/_rels/slide5.xml.rels><?xml version="1.0" encoding="UTF-8" standalone="yes"?>
<Relationships xmlns="http://schemas.openxmlformats.org/package/2006/relationships"><Relationship Id="rId13" Type="http://schemas.openxmlformats.org/officeDocument/2006/relationships/image" Target="../media/image20.png"/><Relationship Id="rId12" Type="http://schemas.openxmlformats.org/officeDocument/2006/relationships/image" Target="../media/image19.png"/><Relationship Id="rId7" Type="http://schemas.openxmlformats.org/officeDocument/2006/relationships/image" Target="../media/image38.sv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11" Type="http://schemas.openxmlformats.org/officeDocument/2006/relationships/image" Target="../media/image6.svg"/><Relationship Id="rId5" Type="http://schemas.openxmlformats.org/officeDocument/2006/relationships/image" Target="../media/image36.svg"/><Relationship Id="rId15" Type="http://schemas.openxmlformats.org/officeDocument/2006/relationships/image" Target="../media/image22.png"/><Relationship Id="rId14" Type="http://schemas.openxmlformats.org/officeDocument/2006/relationships/image" Target="../media/image21.png"/><Relationship Id="rId9" Type="http://schemas.openxmlformats.org/officeDocument/2006/relationships/image" Target="../media/image40.svg"/></Relationships>
</file>

<file path=ppt/slides/_rels/slide6.xml.rels><?xml version="1.0" encoding="UTF-8" standalone="yes"?>
<Relationships xmlns="http://schemas.openxmlformats.org/package/2006/relationships"><Relationship Id="rId13" Type="http://schemas.openxmlformats.org/officeDocument/2006/relationships/image" Target="../media/image20.png"/><Relationship Id="rId12" Type="http://schemas.openxmlformats.org/officeDocument/2006/relationships/image" Target="../media/image19.png"/><Relationship Id="rId7" Type="http://schemas.openxmlformats.org/officeDocument/2006/relationships/image" Target="../media/image38.sv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11" Type="http://schemas.openxmlformats.org/officeDocument/2006/relationships/image" Target="../media/image6.svg"/><Relationship Id="rId5" Type="http://schemas.openxmlformats.org/officeDocument/2006/relationships/image" Target="../media/image36.svg"/><Relationship Id="rId15" Type="http://schemas.openxmlformats.org/officeDocument/2006/relationships/image" Target="../media/image22.png"/><Relationship Id="rId14" Type="http://schemas.openxmlformats.org/officeDocument/2006/relationships/image" Target="../media/image21.png"/><Relationship Id="rId9" Type="http://schemas.openxmlformats.org/officeDocument/2006/relationships/image" Target="../media/image40.svg"/></Relationships>
</file>

<file path=ppt/slides/_rels/slide7.xml.rels><?xml version="1.0" encoding="UTF-8" standalone="yes"?>
<Relationships xmlns="http://schemas.openxmlformats.org/package/2006/relationships"><Relationship Id="rId13" Type="http://schemas.openxmlformats.org/officeDocument/2006/relationships/image" Target="../media/image20.png"/><Relationship Id="rId12" Type="http://schemas.openxmlformats.org/officeDocument/2006/relationships/image" Target="../media/image19.png"/><Relationship Id="rId7" Type="http://schemas.openxmlformats.org/officeDocument/2006/relationships/image" Target="../media/image38.svg"/><Relationship Id="rId2" Type="http://schemas.openxmlformats.org/officeDocument/2006/relationships/image" Target="../media/image7.png"/><Relationship Id="rId16" Type="http://schemas.openxmlformats.org/officeDocument/2006/relationships/image" Target="../media/image24.png"/><Relationship Id="rId1" Type="http://schemas.openxmlformats.org/officeDocument/2006/relationships/slideLayout" Target="../slideLayouts/slideLayout7.xml"/><Relationship Id="rId11" Type="http://schemas.openxmlformats.org/officeDocument/2006/relationships/image" Target="../media/image6.svg"/><Relationship Id="rId5" Type="http://schemas.openxmlformats.org/officeDocument/2006/relationships/image" Target="../media/image36.svg"/><Relationship Id="rId15" Type="http://schemas.openxmlformats.org/officeDocument/2006/relationships/image" Target="../media/image23.png"/><Relationship Id="rId14" Type="http://schemas.openxmlformats.org/officeDocument/2006/relationships/image" Target="../media/image21.png"/><Relationship Id="rId9" Type="http://schemas.openxmlformats.org/officeDocument/2006/relationships/image" Target="../media/image40.sv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svg"/><Relationship Id="rId3" Type="http://schemas.openxmlformats.org/officeDocument/2006/relationships/image" Target="../media/image7.png"/><Relationship Id="rId7" Type="http://schemas.openxmlformats.org/officeDocument/2006/relationships/image" Target="../media/image27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svg"/><Relationship Id="rId5" Type="http://schemas.openxmlformats.org/officeDocument/2006/relationships/image" Target="../media/image26.png"/><Relationship Id="rId4" Type="http://schemas.openxmlformats.org/officeDocument/2006/relationships/image" Target="../media/image6.svg"/><Relationship Id="rId9" Type="http://schemas.openxmlformats.org/officeDocument/2006/relationships/image" Target="../media/image28.png"/></Relationships>
</file>

<file path=ppt/slides/_rels/slide9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image" Target="../media/image30.png"/><Relationship Id="rId7" Type="http://schemas.openxmlformats.org/officeDocument/2006/relationships/image" Target="../media/image31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svg"/><Relationship Id="rId10" Type="http://schemas.openxmlformats.org/officeDocument/2006/relationships/image" Target="../media/image33.png"/><Relationship Id="rId9" Type="http://schemas.openxmlformats.org/officeDocument/2006/relationships/image" Target="../media/image3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3843014" y="5939818"/>
            <a:ext cx="4114800" cy="4238090"/>
          </a:xfrm>
          <a:custGeom>
            <a:avLst/>
            <a:gdLst/>
            <a:ahLst/>
            <a:cxnLst/>
            <a:rect l="l" t="t" r="r" b="b"/>
            <a:pathLst>
              <a:path w="4114800" h="4238090">
                <a:moveTo>
                  <a:pt x="0" y="0"/>
                </a:moveTo>
                <a:lnTo>
                  <a:pt x="4114800" y="0"/>
                </a:lnTo>
                <a:lnTo>
                  <a:pt x="4114800" y="4238090"/>
                </a:lnTo>
                <a:lnTo>
                  <a:pt x="0" y="423809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 flipH="1">
            <a:off x="10741337" y="5939818"/>
            <a:ext cx="4114800" cy="4238090"/>
          </a:xfrm>
          <a:custGeom>
            <a:avLst/>
            <a:gdLst/>
            <a:ahLst/>
            <a:cxnLst/>
            <a:rect l="l" t="t" r="r" b="b"/>
            <a:pathLst>
              <a:path w="4114800" h="4238090">
                <a:moveTo>
                  <a:pt x="4114800" y="0"/>
                </a:moveTo>
                <a:lnTo>
                  <a:pt x="0" y="0"/>
                </a:lnTo>
                <a:lnTo>
                  <a:pt x="0" y="4238090"/>
                </a:lnTo>
                <a:lnTo>
                  <a:pt x="4114800" y="4238090"/>
                </a:lnTo>
                <a:lnTo>
                  <a:pt x="411480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6379884" y="6222837"/>
            <a:ext cx="5548261" cy="5338399"/>
          </a:xfrm>
          <a:custGeom>
            <a:avLst/>
            <a:gdLst/>
            <a:ahLst/>
            <a:cxnLst/>
            <a:rect l="l" t="t" r="r" b="b"/>
            <a:pathLst>
              <a:path w="6059740" h="6059740">
                <a:moveTo>
                  <a:pt x="0" y="0"/>
                </a:moveTo>
                <a:lnTo>
                  <a:pt x="6059740" y="0"/>
                </a:lnTo>
                <a:lnTo>
                  <a:pt x="6059740" y="6059740"/>
                </a:lnTo>
                <a:lnTo>
                  <a:pt x="0" y="605974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=""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-1182191" y="7033283"/>
            <a:ext cx="4114800" cy="3748209"/>
          </a:xfrm>
          <a:custGeom>
            <a:avLst/>
            <a:gdLst/>
            <a:ahLst/>
            <a:cxnLst/>
            <a:rect l="l" t="t" r="r" b="b"/>
            <a:pathLst>
              <a:path w="4114800" h="3748209">
                <a:moveTo>
                  <a:pt x="0" y="0"/>
                </a:moveTo>
                <a:lnTo>
                  <a:pt x="4114800" y="0"/>
                </a:lnTo>
                <a:lnTo>
                  <a:pt x="4114800" y="3748208"/>
                </a:lnTo>
                <a:lnTo>
                  <a:pt x="0" y="3748208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=""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 flipH="1">
            <a:off x="15355391" y="7033283"/>
            <a:ext cx="4114800" cy="3748209"/>
          </a:xfrm>
          <a:custGeom>
            <a:avLst/>
            <a:gdLst/>
            <a:ahLst/>
            <a:cxnLst/>
            <a:rect l="l" t="t" r="r" b="b"/>
            <a:pathLst>
              <a:path w="4114800" h="3748209">
                <a:moveTo>
                  <a:pt x="4114800" y="0"/>
                </a:moveTo>
                <a:lnTo>
                  <a:pt x="0" y="0"/>
                </a:lnTo>
                <a:lnTo>
                  <a:pt x="0" y="3748208"/>
                </a:lnTo>
                <a:lnTo>
                  <a:pt x="4114800" y="3748208"/>
                </a:lnTo>
                <a:lnTo>
                  <a:pt x="411480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=""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>
            <a:off x="-1744357" y="-376959"/>
            <a:ext cx="3781775" cy="3313780"/>
          </a:xfrm>
          <a:custGeom>
            <a:avLst/>
            <a:gdLst/>
            <a:ahLst/>
            <a:cxnLst/>
            <a:rect l="l" t="t" r="r" b="b"/>
            <a:pathLst>
              <a:path w="3781775" h="3313780">
                <a:moveTo>
                  <a:pt x="0" y="0"/>
                </a:moveTo>
                <a:lnTo>
                  <a:pt x="3781775" y="0"/>
                </a:lnTo>
                <a:lnTo>
                  <a:pt x="3781775" y="3313780"/>
                </a:lnTo>
                <a:lnTo>
                  <a:pt x="0" y="3313780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 flipH="1">
            <a:off x="16250582" y="-376959"/>
            <a:ext cx="3781775" cy="3313780"/>
          </a:xfrm>
          <a:custGeom>
            <a:avLst/>
            <a:gdLst/>
            <a:ahLst/>
            <a:cxnLst/>
            <a:rect l="l" t="t" r="r" b="b"/>
            <a:pathLst>
              <a:path w="3781775" h="3313780">
                <a:moveTo>
                  <a:pt x="3781775" y="0"/>
                </a:moveTo>
                <a:lnTo>
                  <a:pt x="0" y="0"/>
                </a:lnTo>
                <a:lnTo>
                  <a:pt x="0" y="3313780"/>
                </a:lnTo>
                <a:lnTo>
                  <a:pt x="3781775" y="3313780"/>
                </a:lnTo>
                <a:lnTo>
                  <a:pt x="3781775" y="0"/>
                </a:lnTo>
                <a:close/>
              </a:path>
            </a:pathLst>
          </a:custGeom>
          <a:blipFill>
            <a:blip r:embed="rId8"/>
            <a:stretch>
              <a:fillRect/>
            </a:stretch>
          </a:blipFill>
        </p:spPr>
      </p:sp>
      <p:grpSp>
        <p:nvGrpSpPr>
          <p:cNvPr id="9" name="Group 9"/>
          <p:cNvGrpSpPr/>
          <p:nvPr/>
        </p:nvGrpSpPr>
        <p:grpSpPr>
          <a:xfrm>
            <a:off x="6477000" y="-2494146"/>
            <a:ext cx="5036783" cy="5036783"/>
            <a:chOff x="0" y="0"/>
            <a:chExt cx="812800" cy="812800"/>
          </a:xfrm>
          <a:solidFill>
            <a:schemeClr val="bg1"/>
          </a:solidFill>
        </p:grpSpPr>
        <p:sp>
          <p:nvSpPr>
            <p:cNvPr id="10" name="Freeform 10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grpFill/>
          </p:spPr>
        </p:sp>
        <p:sp>
          <p:nvSpPr>
            <p:cNvPr id="11" name="TextBox 11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  <a:noFill/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pic>
        <p:nvPicPr>
          <p:cNvPr id="19" name="Picture 18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023563" y="78327"/>
            <a:ext cx="13924471" cy="2420322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742299" y="2534045"/>
            <a:ext cx="14406097" cy="4499238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90143" y="215178"/>
            <a:ext cx="2316681" cy="231668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3182600" y="4133951"/>
            <a:ext cx="5756871" cy="6170367"/>
          </a:xfrm>
          <a:custGeom>
            <a:avLst/>
            <a:gdLst/>
            <a:ahLst/>
            <a:cxnLst/>
            <a:rect l="l" t="t" r="r" b="b"/>
            <a:pathLst>
              <a:path w="8510171" h="8572516">
                <a:moveTo>
                  <a:pt x="0" y="0"/>
                </a:moveTo>
                <a:lnTo>
                  <a:pt x="8510171" y="0"/>
                </a:lnTo>
                <a:lnTo>
                  <a:pt x="8510171" y="8572516"/>
                </a:lnTo>
                <a:lnTo>
                  <a:pt x="0" y="857251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 rot="-1001329">
            <a:off x="13249612" y="-1740754"/>
            <a:ext cx="6080637" cy="5538908"/>
          </a:xfrm>
          <a:custGeom>
            <a:avLst/>
            <a:gdLst/>
            <a:ahLst/>
            <a:cxnLst/>
            <a:rect l="l" t="t" r="r" b="b"/>
            <a:pathLst>
              <a:path w="6080637" h="5538908">
                <a:moveTo>
                  <a:pt x="0" y="0"/>
                </a:moveTo>
                <a:lnTo>
                  <a:pt x="6080638" y="0"/>
                </a:lnTo>
                <a:lnTo>
                  <a:pt x="6080638" y="5538908"/>
                </a:lnTo>
                <a:lnTo>
                  <a:pt x="0" y="5538908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=""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5" name="TextBox 5"/>
          <p:cNvSpPr txBox="1"/>
          <p:nvPr/>
        </p:nvSpPr>
        <p:spPr>
          <a:xfrm>
            <a:off x="1078218" y="3585376"/>
            <a:ext cx="12409182" cy="443198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743693" lvl="1" indent="-371847" algn="just">
              <a:buFont typeface="Arial"/>
              <a:buChar char="•"/>
            </a:pPr>
            <a:r>
              <a:rPr lang="en-US" sz="3600" dirty="0" err="1" smtClean="0">
                <a:solidFill>
                  <a:srgbClr val="000000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phối</a:t>
            </a:r>
            <a:r>
              <a:rPr lang="en-US" sz="3600" dirty="0" smtClean="0">
                <a:solidFill>
                  <a:srgbClr val="000000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3600" dirty="0" err="1" smtClean="0">
                <a:solidFill>
                  <a:srgbClr val="000000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hợp</a:t>
            </a:r>
            <a:r>
              <a:rPr lang="en-US" sz="3600" dirty="0" smtClean="0">
                <a:solidFill>
                  <a:srgbClr val="000000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3600" dirty="0" err="1" smtClean="0">
                <a:solidFill>
                  <a:srgbClr val="000000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thức</a:t>
            </a:r>
            <a:r>
              <a:rPr lang="en-US" sz="3600" dirty="0" smtClean="0">
                <a:solidFill>
                  <a:srgbClr val="000000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3600" dirty="0" err="1" smtClean="0">
                <a:solidFill>
                  <a:srgbClr val="000000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ăn</a:t>
            </a:r>
            <a:r>
              <a:rPr lang="en-US" sz="3600" dirty="0" smtClean="0">
                <a:solidFill>
                  <a:srgbClr val="000000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3600" dirty="0" err="1" smtClean="0">
                <a:solidFill>
                  <a:srgbClr val="000000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thuộc</a:t>
            </a:r>
            <a:r>
              <a:rPr lang="en-US" sz="3600" dirty="0" smtClean="0">
                <a:solidFill>
                  <a:srgbClr val="000000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3600" dirty="0" err="1" smtClean="0">
                <a:solidFill>
                  <a:srgbClr val="000000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các</a:t>
            </a:r>
            <a:r>
              <a:rPr lang="en-US" sz="3600" dirty="0" smtClean="0">
                <a:solidFill>
                  <a:srgbClr val="000000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3600" dirty="0" err="1" smtClean="0">
                <a:solidFill>
                  <a:srgbClr val="000000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nhóm</a:t>
            </a:r>
            <a:r>
              <a:rPr lang="en-US" sz="3600" dirty="0" smtClean="0">
                <a:solidFill>
                  <a:srgbClr val="000000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3600" dirty="0" err="1" smtClean="0">
                <a:solidFill>
                  <a:srgbClr val="000000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khác</a:t>
            </a:r>
            <a:r>
              <a:rPr lang="en-US" sz="3600" dirty="0" smtClean="0">
                <a:solidFill>
                  <a:srgbClr val="000000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3600" dirty="0" err="1" smtClean="0">
                <a:solidFill>
                  <a:srgbClr val="000000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nhau</a:t>
            </a:r>
            <a:r>
              <a:rPr lang="en-US" sz="3600" dirty="0" smtClean="0">
                <a:solidFill>
                  <a:srgbClr val="000000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3600" dirty="0" err="1" smtClean="0">
                <a:solidFill>
                  <a:srgbClr val="000000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để</a:t>
            </a:r>
            <a:r>
              <a:rPr lang="en-US" sz="3600" dirty="0" smtClean="0">
                <a:solidFill>
                  <a:srgbClr val="000000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3600" dirty="0" err="1" smtClean="0">
                <a:solidFill>
                  <a:srgbClr val="000000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đảm</a:t>
            </a:r>
            <a:r>
              <a:rPr lang="en-US" sz="3600" dirty="0" smtClean="0">
                <a:solidFill>
                  <a:srgbClr val="000000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3600" dirty="0" err="1" smtClean="0">
                <a:solidFill>
                  <a:srgbClr val="000000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bảo</a:t>
            </a:r>
            <a:r>
              <a:rPr lang="en-US" sz="3600" dirty="0" smtClean="0">
                <a:solidFill>
                  <a:srgbClr val="000000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3600" dirty="0" err="1" smtClean="0">
                <a:solidFill>
                  <a:srgbClr val="000000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đủ</a:t>
            </a:r>
            <a:r>
              <a:rPr lang="en-US" sz="3600" dirty="0" smtClean="0">
                <a:solidFill>
                  <a:srgbClr val="000000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3600" dirty="0" err="1" smtClean="0">
                <a:solidFill>
                  <a:srgbClr val="000000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về</a:t>
            </a:r>
            <a:r>
              <a:rPr lang="en-US" sz="3600" dirty="0" smtClean="0">
                <a:solidFill>
                  <a:srgbClr val="000000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3600" dirty="0" err="1" smtClean="0">
                <a:solidFill>
                  <a:srgbClr val="000000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năng</a:t>
            </a:r>
            <a:r>
              <a:rPr lang="en-US" sz="3600" dirty="0" smtClean="0">
                <a:solidFill>
                  <a:srgbClr val="000000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3600" dirty="0" err="1" smtClean="0">
                <a:solidFill>
                  <a:srgbClr val="000000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lượng</a:t>
            </a:r>
            <a:r>
              <a:rPr lang="en-US" sz="3600" dirty="0" smtClean="0">
                <a:solidFill>
                  <a:srgbClr val="000000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3600" dirty="0" err="1" smtClean="0">
                <a:solidFill>
                  <a:srgbClr val="000000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và</a:t>
            </a:r>
            <a:r>
              <a:rPr lang="en-US" sz="3600" dirty="0" smtClean="0">
                <a:solidFill>
                  <a:srgbClr val="000000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3600" dirty="0" err="1" smtClean="0">
                <a:solidFill>
                  <a:srgbClr val="000000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chất</a:t>
            </a:r>
            <a:r>
              <a:rPr lang="en-US" sz="3600" dirty="0" smtClean="0">
                <a:solidFill>
                  <a:srgbClr val="000000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3600" dirty="0" err="1" smtClean="0">
                <a:solidFill>
                  <a:srgbClr val="000000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dinh</a:t>
            </a:r>
            <a:r>
              <a:rPr lang="en-US" sz="3600" dirty="0" smtClean="0">
                <a:solidFill>
                  <a:srgbClr val="000000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3600" dirty="0" err="1" smtClean="0">
                <a:solidFill>
                  <a:srgbClr val="000000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dưỡng</a:t>
            </a:r>
            <a:r>
              <a:rPr lang="en-US" sz="3600" dirty="0" smtClean="0">
                <a:solidFill>
                  <a:srgbClr val="000000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3600" dirty="0" err="1" smtClean="0">
                <a:solidFill>
                  <a:srgbClr val="000000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cần</a:t>
            </a:r>
            <a:r>
              <a:rPr lang="en-US" sz="3600" dirty="0" smtClean="0">
                <a:solidFill>
                  <a:srgbClr val="000000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3600" dirty="0" err="1" smtClean="0">
                <a:solidFill>
                  <a:srgbClr val="000000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thiết</a:t>
            </a:r>
            <a:r>
              <a:rPr lang="en-US" sz="3600" dirty="0" smtClean="0">
                <a:solidFill>
                  <a:srgbClr val="000000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3600" dirty="0" err="1" smtClean="0">
                <a:solidFill>
                  <a:srgbClr val="000000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cho</a:t>
            </a:r>
            <a:r>
              <a:rPr lang="en-US" sz="3600" dirty="0" smtClean="0">
                <a:solidFill>
                  <a:srgbClr val="000000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3600" dirty="0" err="1" smtClean="0">
                <a:solidFill>
                  <a:srgbClr val="000000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cơ</a:t>
            </a:r>
            <a:r>
              <a:rPr lang="en-US" sz="3600" dirty="0" smtClean="0">
                <a:solidFill>
                  <a:srgbClr val="000000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3600" dirty="0" err="1" smtClean="0">
                <a:solidFill>
                  <a:srgbClr val="000000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thể</a:t>
            </a:r>
            <a:r>
              <a:rPr lang="en-US" sz="3600" dirty="0" smtClean="0">
                <a:solidFill>
                  <a:srgbClr val="000000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.</a:t>
            </a:r>
          </a:p>
          <a:p>
            <a:pPr marL="743693" lvl="1" indent="-371847" algn="just">
              <a:buFont typeface="Arial"/>
              <a:buChar char="•"/>
            </a:pPr>
            <a:r>
              <a:rPr lang="en-US" sz="3600" dirty="0" err="1" smtClean="0">
                <a:solidFill>
                  <a:srgbClr val="000000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ăn</a:t>
            </a:r>
            <a:r>
              <a:rPr lang="en-US" sz="3600" dirty="0" smtClean="0">
                <a:solidFill>
                  <a:srgbClr val="000000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3600" dirty="0" err="1" smtClean="0">
                <a:solidFill>
                  <a:srgbClr val="000000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rau</a:t>
            </a:r>
            <a:r>
              <a:rPr lang="en-US" sz="3600" dirty="0" smtClean="0">
                <a:solidFill>
                  <a:srgbClr val="000000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3600" dirty="0" err="1" smtClean="0">
                <a:solidFill>
                  <a:srgbClr val="000000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xanh</a:t>
            </a:r>
            <a:r>
              <a:rPr lang="en-US" sz="3600" dirty="0" smtClean="0">
                <a:solidFill>
                  <a:srgbClr val="000000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3600" dirty="0" err="1" smtClean="0">
                <a:solidFill>
                  <a:srgbClr val="000000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quả</a:t>
            </a:r>
            <a:r>
              <a:rPr lang="en-US" sz="3600" dirty="0" smtClean="0">
                <a:solidFill>
                  <a:srgbClr val="000000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 chin, </a:t>
            </a:r>
            <a:r>
              <a:rPr lang="en-US" sz="3600" dirty="0" err="1" smtClean="0">
                <a:solidFill>
                  <a:srgbClr val="000000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uống</a:t>
            </a:r>
            <a:r>
              <a:rPr lang="en-US" sz="3600" dirty="0" smtClean="0">
                <a:solidFill>
                  <a:srgbClr val="000000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3600" dirty="0" err="1" smtClean="0">
                <a:solidFill>
                  <a:srgbClr val="000000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đủ</a:t>
            </a:r>
            <a:r>
              <a:rPr lang="en-US" sz="3600" dirty="0" smtClean="0">
                <a:solidFill>
                  <a:srgbClr val="000000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3600" dirty="0" err="1" smtClean="0">
                <a:solidFill>
                  <a:srgbClr val="000000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nước</a:t>
            </a:r>
            <a:r>
              <a:rPr lang="en-US" sz="3600" dirty="0" smtClean="0">
                <a:solidFill>
                  <a:srgbClr val="000000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3600" dirty="0" err="1" smtClean="0">
                <a:solidFill>
                  <a:srgbClr val="000000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để</a:t>
            </a:r>
            <a:r>
              <a:rPr lang="en-US" sz="3600" dirty="0" smtClean="0">
                <a:solidFill>
                  <a:srgbClr val="000000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3600" dirty="0" err="1" smtClean="0">
                <a:solidFill>
                  <a:srgbClr val="000000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cung</a:t>
            </a:r>
            <a:r>
              <a:rPr lang="en-US" sz="3600" dirty="0" smtClean="0">
                <a:solidFill>
                  <a:srgbClr val="000000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3600" dirty="0" err="1" smtClean="0">
                <a:solidFill>
                  <a:srgbClr val="000000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cấp</a:t>
            </a:r>
            <a:r>
              <a:rPr lang="en-US" sz="3600" dirty="0" smtClean="0">
                <a:solidFill>
                  <a:srgbClr val="000000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3600" dirty="0" err="1" smtClean="0">
                <a:solidFill>
                  <a:srgbClr val="000000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đủ</a:t>
            </a:r>
            <a:r>
              <a:rPr lang="en-US" sz="3600" dirty="0" smtClean="0">
                <a:solidFill>
                  <a:srgbClr val="000000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 vi-ta-min, </a:t>
            </a:r>
            <a:r>
              <a:rPr lang="en-US" sz="3600" dirty="0" err="1" smtClean="0">
                <a:solidFill>
                  <a:srgbClr val="000000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chất</a:t>
            </a:r>
            <a:r>
              <a:rPr lang="en-US" sz="3600" dirty="0" smtClean="0">
                <a:solidFill>
                  <a:srgbClr val="000000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3600" dirty="0" err="1" smtClean="0">
                <a:solidFill>
                  <a:srgbClr val="000000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khoáng</a:t>
            </a:r>
            <a:r>
              <a:rPr lang="en-US" sz="3600" dirty="0" smtClean="0">
                <a:solidFill>
                  <a:srgbClr val="000000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3600" dirty="0" err="1" smtClean="0">
                <a:solidFill>
                  <a:srgbClr val="000000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và</a:t>
            </a:r>
            <a:r>
              <a:rPr lang="en-US" sz="3600" dirty="0" smtClean="0">
                <a:solidFill>
                  <a:srgbClr val="000000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3600" dirty="0" err="1" smtClean="0">
                <a:solidFill>
                  <a:srgbClr val="000000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chất</a:t>
            </a:r>
            <a:r>
              <a:rPr lang="en-US" sz="3600" dirty="0" smtClean="0">
                <a:solidFill>
                  <a:srgbClr val="000000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3600" dirty="0" err="1" smtClean="0">
                <a:solidFill>
                  <a:srgbClr val="000000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xơ</a:t>
            </a:r>
            <a:r>
              <a:rPr lang="en-US" sz="3600" dirty="0" smtClean="0">
                <a:solidFill>
                  <a:srgbClr val="000000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3600" dirty="0" err="1" smtClean="0">
                <a:solidFill>
                  <a:srgbClr val="000000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giúp</a:t>
            </a:r>
            <a:r>
              <a:rPr lang="en-US" sz="3600" dirty="0" smtClean="0">
                <a:solidFill>
                  <a:srgbClr val="000000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3600" dirty="0" err="1" smtClean="0">
                <a:solidFill>
                  <a:srgbClr val="000000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các</a:t>
            </a:r>
            <a:r>
              <a:rPr lang="en-US" sz="3600" dirty="0" smtClean="0">
                <a:solidFill>
                  <a:srgbClr val="000000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3600" dirty="0" err="1" smtClean="0">
                <a:solidFill>
                  <a:srgbClr val="000000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hoạt</a:t>
            </a:r>
            <a:r>
              <a:rPr lang="en-US" sz="3600" dirty="0" smtClean="0">
                <a:solidFill>
                  <a:srgbClr val="000000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3600" dirty="0" err="1" smtClean="0">
                <a:solidFill>
                  <a:srgbClr val="000000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động</a:t>
            </a:r>
            <a:r>
              <a:rPr lang="en-US" sz="3600" dirty="0" smtClean="0">
                <a:solidFill>
                  <a:srgbClr val="000000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3600" dirty="0" err="1" smtClean="0">
                <a:solidFill>
                  <a:srgbClr val="000000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của</a:t>
            </a:r>
            <a:r>
              <a:rPr lang="en-US" sz="3600" dirty="0" smtClean="0">
                <a:solidFill>
                  <a:srgbClr val="000000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3600" dirty="0" err="1" smtClean="0">
                <a:solidFill>
                  <a:srgbClr val="000000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cơ</a:t>
            </a:r>
            <a:r>
              <a:rPr lang="en-US" sz="3600" dirty="0" smtClean="0">
                <a:solidFill>
                  <a:srgbClr val="000000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3600" dirty="0" err="1" smtClean="0">
                <a:solidFill>
                  <a:srgbClr val="000000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thể</a:t>
            </a:r>
            <a:r>
              <a:rPr lang="en-US" sz="3600" dirty="0" smtClean="0">
                <a:solidFill>
                  <a:srgbClr val="000000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3600" dirty="0" err="1" smtClean="0">
                <a:solidFill>
                  <a:srgbClr val="000000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diễn</a:t>
            </a:r>
            <a:r>
              <a:rPr lang="en-US" sz="3600" dirty="0" smtClean="0">
                <a:solidFill>
                  <a:srgbClr val="000000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3600" dirty="0" err="1" smtClean="0">
                <a:solidFill>
                  <a:srgbClr val="000000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ra</a:t>
            </a:r>
            <a:r>
              <a:rPr lang="en-US" sz="3600" dirty="0" smtClean="0">
                <a:solidFill>
                  <a:srgbClr val="000000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3600" dirty="0" err="1" smtClean="0">
                <a:solidFill>
                  <a:srgbClr val="000000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bình</a:t>
            </a:r>
            <a:r>
              <a:rPr lang="en-US" sz="3600" dirty="0" smtClean="0">
                <a:solidFill>
                  <a:srgbClr val="000000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3600" dirty="0" err="1" smtClean="0">
                <a:solidFill>
                  <a:srgbClr val="000000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thường</a:t>
            </a:r>
            <a:endParaRPr lang="en-US" sz="3600" dirty="0" smtClean="0">
              <a:solidFill>
                <a:srgbClr val="000000"/>
              </a:solidFill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743693" lvl="1" indent="-371847" algn="just">
              <a:buFont typeface="Arial"/>
              <a:buChar char="•"/>
            </a:pPr>
            <a:r>
              <a:rPr lang="en-US" sz="3600" dirty="0" err="1" smtClean="0">
                <a:solidFill>
                  <a:srgbClr val="000000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sử</a:t>
            </a:r>
            <a:r>
              <a:rPr lang="en-US" sz="3600" dirty="0" smtClean="0">
                <a:solidFill>
                  <a:srgbClr val="000000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3600" dirty="0" err="1" smtClean="0">
                <a:solidFill>
                  <a:srgbClr val="000000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dụng</a:t>
            </a:r>
            <a:r>
              <a:rPr lang="en-US" sz="3600" dirty="0" smtClean="0">
                <a:solidFill>
                  <a:srgbClr val="000000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3600" dirty="0" err="1" smtClean="0">
                <a:solidFill>
                  <a:srgbClr val="000000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hợp</a:t>
            </a:r>
            <a:r>
              <a:rPr lang="en-US" sz="3600" dirty="0" smtClean="0">
                <a:solidFill>
                  <a:srgbClr val="000000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3600" dirty="0" err="1" smtClean="0">
                <a:solidFill>
                  <a:srgbClr val="000000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lí</a:t>
            </a:r>
            <a:r>
              <a:rPr lang="en-US" sz="3600" dirty="0" smtClean="0">
                <a:solidFill>
                  <a:srgbClr val="000000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3600" dirty="0" err="1" smtClean="0">
                <a:solidFill>
                  <a:srgbClr val="000000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thức</a:t>
            </a:r>
            <a:r>
              <a:rPr lang="en-US" sz="3600" dirty="0" smtClean="0">
                <a:solidFill>
                  <a:srgbClr val="000000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3600" dirty="0" err="1" smtClean="0">
                <a:solidFill>
                  <a:srgbClr val="000000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ăn</a:t>
            </a:r>
            <a:r>
              <a:rPr lang="en-US" sz="3600" dirty="0" smtClean="0">
                <a:solidFill>
                  <a:srgbClr val="000000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3600" dirty="0" err="1" smtClean="0">
                <a:solidFill>
                  <a:srgbClr val="000000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có</a:t>
            </a:r>
            <a:r>
              <a:rPr lang="en-US" sz="3600" dirty="0" smtClean="0">
                <a:solidFill>
                  <a:srgbClr val="000000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3600" dirty="0" err="1" smtClean="0">
                <a:solidFill>
                  <a:srgbClr val="000000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nguồn</a:t>
            </a:r>
            <a:r>
              <a:rPr lang="en-US" sz="3600" dirty="0" smtClean="0">
                <a:solidFill>
                  <a:srgbClr val="000000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3600" dirty="0" err="1" smtClean="0">
                <a:solidFill>
                  <a:srgbClr val="000000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gốc</a:t>
            </a:r>
            <a:r>
              <a:rPr lang="en-US" sz="3600" dirty="0" smtClean="0">
                <a:solidFill>
                  <a:srgbClr val="000000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3600" dirty="0" err="1" smtClean="0">
                <a:solidFill>
                  <a:srgbClr val="000000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động</a:t>
            </a:r>
            <a:r>
              <a:rPr lang="en-US" sz="3600" dirty="0" smtClean="0">
                <a:solidFill>
                  <a:srgbClr val="000000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3600" dirty="0" err="1" smtClean="0">
                <a:solidFill>
                  <a:srgbClr val="000000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vật</a:t>
            </a:r>
            <a:r>
              <a:rPr lang="en-US" sz="3600" dirty="0" smtClean="0">
                <a:solidFill>
                  <a:srgbClr val="000000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3600" dirty="0" err="1" smtClean="0">
                <a:solidFill>
                  <a:srgbClr val="000000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và</a:t>
            </a:r>
            <a:r>
              <a:rPr lang="en-US" sz="3600" dirty="0" smtClean="0">
                <a:solidFill>
                  <a:srgbClr val="000000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3600" dirty="0" err="1" smtClean="0">
                <a:solidFill>
                  <a:srgbClr val="000000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thực</a:t>
            </a:r>
            <a:r>
              <a:rPr lang="en-US" sz="3600" dirty="0" smtClean="0">
                <a:solidFill>
                  <a:srgbClr val="000000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3600" dirty="0" err="1" smtClean="0">
                <a:solidFill>
                  <a:srgbClr val="000000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vật</a:t>
            </a:r>
            <a:r>
              <a:rPr lang="en-US" sz="3600" dirty="0" smtClean="0">
                <a:solidFill>
                  <a:srgbClr val="000000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3600" dirty="0" err="1" smtClean="0">
                <a:solidFill>
                  <a:srgbClr val="000000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để</a:t>
            </a:r>
            <a:r>
              <a:rPr lang="en-US" sz="3600" dirty="0" smtClean="0">
                <a:solidFill>
                  <a:srgbClr val="000000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3600" dirty="0" err="1" smtClean="0">
                <a:solidFill>
                  <a:srgbClr val="000000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cung</a:t>
            </a:r>
            <a:r>
              <a:rPr lang="en-US" sz="3600" dirty="0" smtClean="0">
                <a:solidFill>
                  <a:srgbClr val="000000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3600" dirty="0" err="1" smtClean="0">
                <a:solidFill>
                  <a:srgbClr val="000000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cấp</a:t>
            </a:r>
            <a:r>
              <a:rPr lang="en-US" sz="3600" dirty="0" smtClean="0">
                <a:solidFill>
                  <a:srgbClr val="000000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3600" dirty="0" err="1" smtClean="0">
                <a:solidFill>
                  <a:srgbClr val="000000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đủ</a:t>
            </a:r>
            <a:r>
              <a:rPr lang="en-US" sz="3600" dirty="0" smtClean="0">
                <a:solidFill>
                  <a:srgbClr val="000000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3600" dirty="0" err="1" smtClean="0">
                <a:solidFill>
                  <a:srgbClr val="000000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thành</a:t>
            </a:r>
            <a:r>
              <a:rPr lang="en-US" sz="3600" dirty="0" smtClean="0">
                <a:solidFill>
                  <a:srgbClr val="000000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3600" dirty="0" err="1" smtClean="0">
                <a:solidFill>
                  <a:srgbClr val="000000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phần</a:t>
            </a:r>
            <a:r>
              <a:rPr lang="en-US" sz="3600" dirty="0" smtClean="0">
                <a:solidFill>
                  <a:srgbClr val="000000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3600" dirty="0" err="1" smtClean="0">
                <a:solidFill>
                  <a:srgbClr val="000000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cần</a:t>
            </a:r>
            <a:r>
              <a:rPr lang="en-US" sz="3600" dirty="0" smtClean="0">
                <a:solidFill>
                  <a:srgbClr val="000000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3600" dirty="0" err="1" smtClean="0">
                <a:solidFill>
                  <a:srgbClr val="000000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thiết</a:t>
            </a:r>
            <a:r>
              <a:rPr lang="en-US" sz="3600" dirty="0" smtClean="0">
                <a:solidFill>
                  <a:srgbClr val="000000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3600" dirty="0" err="1" smtClean="0">
                <a:solidFill>
                  <a:srgbClr val="000000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cho</a:t>
            </a:r>
            <a:r>
              <a:rPr lang="en-US" sz="3600" dirty="0" smtClean="0">
                <a:solidFill>
                  <a:srgbClr val="000000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3600" dirty="0" err="1" smtClean="0">
                <a:solidFill>
                  <a:srgbClr val="000000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sự</a:t>
            </a:r>
            <a:r>
              <a:rPr lang="en-US" sz="3600" dirty="0" smtClean="0">
                <a:solidFill>
                  <a:srgbClr val="000000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3600" dirty="0" err="1" smtClean="0">
                <a:solidFill>
                  <a:srgbClr val="000000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phát</a:t>
            </a:r>
            <a:r>
              <a:rPr lang="en-US" sz="3600" dirty="0" smtClean="0">
                <a:solidFill>
                  <a:srgbClr val="000000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3600" dirty="0" err="1" smtClean="0">
                <a:solidFill>
                  <a:srgbClr val="000000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triển</a:t>
            </a:r>
            <a:r>
              <a:rPr lang="en-US" sz="3600" dirty="0" smtClean="0">
                <a:solidFill>
                  <a:srgbClr val="000000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3600" dirty="0" err="1" smtClean="0">
                <a:solidFill>
                  <a:srgbClr val="000000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cơ</a:t>
            </a:r>
            <a:r>
              <a:rPr lang="en-US" sz="3600" dirty="0" smtClean="0">
                <a:solidFill>
                  <a:srgbClr val="000000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3600" dirty="0" err="1" smtClean="0">
                <a:solidFill>
                  <a:srgbClr val="000000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thể</a:t>
            </a:r>
            <a:r>
              <a:rPr lang="en-US" sz="3600" dirty="0" smtClean="0">
                <a:solidFill>
                  <a:srgbClr val="000000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; </a:t>
            </a:r>
            <a:r>
              <a:rPr lang="en-US" sz="3600" dirty="0" err="1" smtClean="0">
                <a:solidFill>
                  <a:srgbClr val="000000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tốt</a:t>
            </a:r>
            <a:r>
              <a:rPr lang="en-US" sz="3600" dirty="0" smtClean="0">
                <a:solidFill>
                  <a:srgbClr val="000000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3600" dirty="0" err="1" smtClean="0">
                <a:solidFill>
                  <a:srgbClr val="000000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cho</a:t>
            </a:r>
            <a:r>
              <a:rPr lang="en-US" sz="3600" dirty="0" smtClean="0">
                <a:solidFill>
                  <a:srgbClr val="000000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3600" dirty="0" err="1" smtClean="0">
                <a:solidFill>
                  <a:srgbClr val="000000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tim</a:t>
            </a:r>
            <a:r>
              <a:rPr lang="en-US" sz="3600" dirty="0" smtClean="0">
                <a:solidFill>
                  <a:srgbClr val="000000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3600" dirty="0" err="1" smtClean="0">
                <a:solidFill>
                  <a:srgbClr val="000000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mạch</a:t>
            </a:r>
            <a:r>
              <a:rPr lang="en-US" sz="3600" dirty="0" smtClean="0">
                <a:solidFill>
                  <a:srgbClr val="000000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.</a:t>
            </a:r>
            <a:endParaRPr lang="en-US" sz="3600" dirty="0">
              <a:solidFill>
                <a:srgbClr val="000000"/>
              </a:solidFill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6" name="TextBox 6"/>
          <p:cNvSpPr txBox="1"/>
          <p:nvPr/>
        </p:nvSpPr>
        <p:spPr>
          <a:xfrm>
            <a:off x="1220314" y="2466989"/>
            <a:ext cx="14705486" cy="110799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/>
            <a:r>
              <a:rPr lang="en-US" sz="3600" dirty="0" err="1" smtClean="0">
                <a:solidFill>
                  <a:srgbClr val="000000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Thức</a:t>
            </a:r>
            <a:r>
              <a:rPr lang="en-US" sz="3600" dirty="0" smtClean="0">
                <a:solidFill>
                  <a:srgbClr val="000000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3600" dirty="0" err="1" smtClean="0">
                <a:solidFill>
                  <a:srgbClr val="000000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ăn</a:t>
            </a:r>
            <a:r>
              <a:rPr lang="en-US" sz="3600" dirty="0" smtClean="0">
                <a:solidFill>
                  <a:srgbClr val="000000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3600" dirty="0" err="1" smtClean="0">
                <a:solidFill>
                  <a:srgbClr val="000000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khác</a:t>
            </a:r>
            <a:r>
              <a:rPr lang="en-US" sz="3600" dirty="0" smtClean="0">
                <a:solidFill>
                  <a:srgbClr val="000000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3600" dirty="0" err="1" smtClean="0">
                <a:solidFill>
                  <a:srgbClr val="000000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nhau</a:t>
            </a:r>
            <a:r>
              <a:rPr lang="en-US" sz="3600" dirty="0" smtClean="0">
                <a:solidFill>
                  <a:srgbClr val="000000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3600" dirty="0" err="1" smtClean="0">
                <a:solidFill>
                  <a:srgbClr val="000000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chứa</a:t>
            </a:r>
            <a:r>
              <a:rPr lang="en-US" sz="3600" dirty="0" smtClean="0">
                <a:solidFill>
                  <a:srgbClr val="000000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3600" dirty="0" err="1" smtClean="0">
                <a:solidFill>
                  <a:srgbClr val="000000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các</a:t>
            </a:r>
            <a:r>
              <a:rPr lang="en-US" sz="3600" dirty="0" smtClean="0">
                <a:solidFill>
                  <a:srgbClr val="000000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3600" dirty="0" err="1" smtClean="0">
                <a:solidFill>
                  <a:srgbClr val="000000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nhóm</a:t>
            </a:r>
            <a:r>
              <a:rPr lang="en-US" sz="3600" dirty="0" smtClean="0">
                <a:solidFill>
                  <a:srgbClr val="000000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3600" dirty="0" err="1" smtClean="0">
                <a:solidFill>
                  <a:srgbClr val="000000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chất</a:t>
            </a:r>
            <a:r>
              <a:rPr lang="en-US" sz="3600" dirty="0" smtClean="0">
                <a:solidFill>
                  <a:srgbClr val="000000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3600" dirty="0" err="1" smtClean="0">
                <a:solidFill>
                  <a:srgbClr val="000000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dinh</a:t>
            </a:r>
            <a:r>
              <a:rPr lang="en-US" sz="3600" dirty="0" smtClean="0">
                <a:solidFill>
                  <a:srgbClr val="000000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3600" dirty="0" err="1" smtClean="0">
                <a:solidFill>
                  <a:srgbClr val="000000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dưỡng</a:t>
            </a:r>
            <a:r>
              <a:rPr lang="en-US" sz="3600" dirty="0" smtClean="0">
                <a:solidFill>
                  <a:srgbClr val="000000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3600" dirty="0" err="1" smtClean="0">
                <a:solidFill>
                  <a:srgbClr val="000000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và</a:t>
            </a:r>
            <a:r>
              <a:rPr lang="en-US" sz="3600" dirty="0" smtClean="0">
                <a:solidFill>
                  <a:srgbClr val="000000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3600" dirty="0" err="1" smtClean="0">
                <a:solidFill>
                  <a:srgbClr val="000000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năng</a:t>
            </a:r>
            <a:r>
              <a:rPr lang="en-US" sz="3600" dirty="0" smtClean="0">
                <a:solidFill>
                  <a:srgbClr val="000000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3600" dirty="0" err="1" smtClean="0">
                <a:solidFill>
                  <a:srgbClr val="000000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lượng</a:t>
            </a:r>
            <a:r>
              <a:rPr lang="en-US" sz="3600" dirty="0" smtClean="0">
                <a:solidFill>
                  <a:srgbClr val="000000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3600" dirty="0" err="1" smtClean="0">
                <a:solidFill>
                  <a:srgbClr val="000000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khác</a:t>
            </a:r>
            <a:r>
              <a:rPr lang="en-US" sz="3600" dirty="0" smtClean="0">
                <a:solidFill>
                  <a:srgbClr val="000000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3600" dirty="0" err="1" smtClean="0">
                <a:solidFill>
                  <a:srgbClr val="000000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nhau</a:t>
            </a:r>
            <a:r>
              <a:rPr lang="en-US" sz="3600" dirty="0" smtClean="0">
                <a:solidFill>
                  <a:srgbClr val="000000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3600" b="1" dirty="0" err="1" smtClean="0">
                <a:solidFill>
                  <a:srgbClr val="000000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Vì</a:t>
            </a:r>
            <a:r>
              <a:rPr lang="en-US" sz="3600" b="1" dirty="0" smtClean="0">
                <a:solidFill>
                  <a:srgbClr val="000000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3600" b="1" dirty="0" err="1" smtClean="0">
                <a:solidFill>
                  <a:srgbClr val="000000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vậy</a:t>
            </a:r>
            <a:r>
              <a:rPr lang="en-US" sz="3600" b="1" dirty="0" smtClean="0">
                <a:solidFill>
                  <a:srgbClr val="000000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3600" b="1" dirty="0" err="1" smtClean="0">
                <a:solidFill>
                  <a:srgbClr val="000000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cần</a:t>
            </a:r>
            <a:r>
              <a:rPr lang="en-US" sz="3600" b="1" dirty="0" smtClean="0">
                <a:solidFill>
                  <a:srgbClr val="000000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:</a:t>
            </a:r>
            <a:endParaRPr lang="en-US" sz="3600" b="1" dirty="0">
              <a:solidFill>
                <a:srgbClr val="000000"/>
              </a:solidFill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7" name="TextBox 7"/>
          <p:cNvSpPr txBox="1"/>
          <p:nvPr/>
        </p:nvSpPr>
        <p:spPr>
          <a:xfrm>
            <a:off x="1220314" y="8058923"/>
            <a:ext cx="12114686" cy="166199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/>
            <a:r>
              <a:rPr lang="en-US" sz="3600" i="1" dirty="0" err="1" smtClean="0">
                <a:solidFill>
                  <a:srgbClr val="000000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Xây</a:t>
            </a:r>
            <a:r>
              <a:rPr lang="en-US" sz="3600" i="1" dirty="0" smtClean="0">
                <a:solidFill>
                  <a:srgbClr val="000000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3600" i="1" dirty="0" err="1" smtClean="0">
                <a:solidFill>
                  <a:srgbClr val="000000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dựng</a:t>
            </a:r>
            <a:r>
              <a:rPr lang="en-US" sz="3600" i="1" dirty="0" smtClean="0">
                <a:solidFill>
                  <a:srgbClr val="000000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3600" i="1" dirty="0" err="1" smtClean="0">
                <a:solidFill>
                  <a:srgbClr val="000000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chế</a:t>
            </a:r>
            <a:r>
              <a:rPr lang="en-US" sz="3600" i="1" dirty="0" smtClean="0">
                <a:solidFill>
                  <a:srgbClr val="000000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3600" i="1" dirty="0" err="1" smtClean="0">
                <a:solidFill>
                  <a:srgbClr val="000000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độ</a:t>
            </a:r>
            <a:r>
              <a:rPr lang="en-US" sz="3600" i="1" dirty="0" smtClean="0">
                <a:solidFill>
                  <a:srgbClr val="000000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3600" i="1" dirty="0" err="1" smtClean="0">
                <a:solidFill>
                  <a:srgbClr val="000000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ăn</a:t>
            </a:r>
            <a:r>
              <a:rPr lang="en-US" sz="3600" i="1" dirty="0" smtClean="0">
                <a:solidFill>
                  <a:srgbClr val="000000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3600" i="1" dirty="0" err="1" smtClean="0">
                <a:solidFill>
                  <a:srgbClr val="000000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uống</a:t>
            </a:r>
            <a:r>
              <a:rPr lang="en-US" sz="3600" i="1" dirty="0" smtClean="0">
                <a:solidFill>
                  <a:srgbClr val="000000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3600" i="1" dirty="0" err="1" smtClean="0">
                <a:solidFill>
                  <a:srgbClr val="000000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cân</a:t>
            </a:r>
            <a:r>
              <a:rPr lang="en-US" sz="3600" i="1" dirty="0" smtClean="0">
                <a:solidFill>
                  <a:srgbClr val="000000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3600" i="1" dirty="0" err="1" smtClean="0">
                <a:solidFill>
                  <a:srgbClr val="000000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bằng</a:t>
            </a:r>
            <a:r>
              <a:rPr lang="en-US" sz="3600" i="1" dirty="0" smtClean="0">
                <a:solidFill>
                  <a:srgbClr val="000000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3600" i="1" dirty="0" err="1" smtClean="0">
                <a:solidFill>
                  <a:srgbClr val="000000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lành</a:t>
            </a:r>
            <a:r>
              <a:rPr lang="en-US" sz="3600" i="1" dirty="0" smtClean="0">
                <a:solidFill>
                  <a:srgbClr val="000000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3600" i="1" dirty="0" err="1" smtClean="0">
                <a:solidFill>
                  <a:srgbClr val="000000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mạnh</a:t>
            </a:r>
            <a:r>
              <a:rPr lang="en-US" sz="3600" i="1" dirty="0" smtClean="0">
                <a:solidFill>
                  <a:srgbClr val="000000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3600" i="1" dirty="0" err="1" smtClean="0">
                <a:solidFill>
                  <a:srgbClr val="000000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dựa</a:t>
            </a:r>
            <a:r>
              <a:rPr lang="en-US" sz="3600" i="1" dirty="0" smtClean="0">
                <a:solidFill>
                  <a:srgbClr val="000000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3600" i="1" dirty="0" err="1" smtClean="0">
                <a:solidFill>
                  <a:srgbClr val="000000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vào</a:t>
            </a:r>
            <a:r>
              <a:rPr lang="en-US" sz="3600" i="1" dirty="0" smtClean="0">
                <a:solidFill>
                  <a:srgbClr val="000000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3600" i="1" dirty="0" err="1" smtClean="0">
                <a:solidFill>
                  <a:srgbClr val="000000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Tháp</a:t>
            </a:r>
            <a:r>
              <a:rPr lang="en-US" sz="3600" i="1" dirty="0" smtClean="0">
                <a:solidFill>
                  <a:srgbClr val="000000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3600" i="1" dirty="0" err="1" smtClean="0">
                <a:solidFill>
                  <a:srgbClr val="000000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dinh</a:t>
            </a:r>
            <a:r>
              <a:rPr lang="en-US" sz="3600" i="1" dirty="0" smtClean="0">
                <a:solidFill>
                  <a:srgbClr val="000000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3600" i="1" dirty="0" err="1" smtClean="0">
                <a:solidFill>
                  <a:srgbClr val="000000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dưỡng</a:t>
            </a:r>
            <a:r>
              <a:rPr lang="en-US" sz="3600" i="1" dirty="0" smtClean="0">
                <a:solidFill>
                  <a:srgbClr val="000000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3600" i="1" dirty="0" err="1" smtClean="0">
                <a:solidFill>
                  <a:srgbClr val="000000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để</a:t>
            </a:r>
            <a:r>
              <a:rPr lang="en-US" sz="3600" i="1" dirty="0" smtClean="0">
                <a:solidFill>
                  <a:srgbClr val="000000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3600" i="1" dirty="0" err="1" smtClean="0">
                <a:solidFill>
                  <a:srgbClr val="000000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đảm</a:t>
            </a:r>
            <a:r>
              <a:rPr lang="en-US" sz="3600" i="1" dirty="0" smtClean="0">
                <a:solidFill>
                  <a:srgbClr val="000000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3600" i="1" dirty="0" err="1" smtClean="0">
                <a:solidFill>
                  <a:srgbClr val="000000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bảo</a:t>
            </a:r>
            <a:r>
              <a:rPr lang="en-US" sz="3600" i="1" dirty="0" smtClean="0">
                <a:solidFill>
                  <a:srgbClr val="000000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3600" i="1" dirty="0" err="1" smtClean="0">
                <a:solidFill>
                  <a:srgbClr val="000000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nhu</a:t>
            </a:r>
            <a:r>
              <a:rPr lang="en-US" sz="3600" i="1" dirty="0" smtClean="0">
                <a:solidFill>
                  <a:srgbClr val="000000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3600" i="1" dirty="0" err="1" smtClean="0">
                <a:solidFill>
                  <a:srgbClr val="000000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cầu</a:t>
            </a:r>
            <a:r>
              <a:rPr lang="en-US" sz="3600" i="1" dirty="0" smtClean="0">
                <a:solidFill>
                  <a:srgbClr val="000000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3600" i="1" dirty="0" err="1" smtClean="0">
                <a:solidFill>
                  <a:srgbClr val="000000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dinh</a:t>
            </a:r>
            <a:r>
              <a:rPr lang="en-US" sz="3600" i="1" dirty="0" smtClean="0">
                <a:solidFill>
                  <a:srgbClr val="000000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3600" i="1" dirty="0" err="1" smtClean="0">
                <a:solidFill>
                  <a:srgbClr val="000000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dưỡng</a:t>
            </a:r>
            <a:r>
              <a:rPr lang="en-US" sz="3600" i="1" dirty="0" smtClean="0">
                <a:solidFill>
                  <a:srgbClr val="000000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3600" i="1" dirty="0" err="1" smtClean="0">
                <a:solidFill>
                  <a:srgbClr val="000000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và</a:t>
            </a:r>
            <a:r>
              <a:rPr lang="en-US" sz="3600" i="1" dirty="0" smtClean="0">
                <a:solidFill>
                  <a:srgbClr val="000000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3600" i="1" dirty="0" err="1" smtClean="0">
                <a:solidFill>
                  <a:srgbClr val="000000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năng</a:t>
            </a:r>
            <a:r>
              <a:rPr lang="en-US" sz="3600" i="1" dirty="0" smtClean="0">
                <a:solidFill>
                  <a:srgbClr val="000000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3600" i="1" dirty="0" err="1" smtClean="0">
                <a:solidFill>
                  <a:srgbClr val="000000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lượng</a:t>
            </a:r>
            <a:r>
              <a:rPr lang="en-US" sz="3600" i="1" dirty="0" smtClean="0">
                <a:solidFill>
                  <a:srgbClr val="000000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3600" i="1" dirty="0" err="1" smtClean="0">
                <a:solidFill>
                  <a:srgbClr val="000000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cần</a:t>
            </a:r>
            <a:r>
              <a:rPr lang="en-US" sz="3600" i="1" dirty="0" smtClean="0">
                <a:solidFill>
                  <a:srgbClr val="000000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3600" i="1" dirty="0" err="1" smtClean="0">
                <a:solidFill>
                  <a:srgbClr val="000000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thiết</a:t>
            </a:r>
            <a:r>
              <a:rPr lang="en-US" sz="3600" i="1" dirty="0" smtClean="0">
                <a:solidFill>
                  <a:srgbClr val="000000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3600" i="1" dirty="0" err="1" smtClean="0">
                <a:solidFill>
                  <a:srgbClr val="000000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cho</a:t>
            </a:r>
            <a:r>
              <a:rPr lang="en-US" sz="3600" i="1" dirty="0" smtClean="0">
                <a:solidFill>
                  <a:srgbClr val="000000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3600" i="1" dirty="0" err="1" smtClean="0">
                <a:solidFill>
                  <a:srgbClr val="000000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cơ</a:t>
            </a:r>
            <a:r>
              <a:rPr lang="en-US" sz="3600" i="1" dirty="0" smtClean="0">
                <a:solidFill>
                  <a:srgbClr val="000000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3600" i="1" dirty="0" err="1" smtClean="0">
                <a:solidFill>
                  <a:srgbClr val="000000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thể</a:t>
            </a:r>
            <a:r>
              <a:rPr lang="en-US" sz="3600" i="1" dirty="0" smtClean="0">
                <a:solidFill>
                  <a:srgbClr val="000000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.</a:t>
            </a:r>
            <a:endParaRPr lang="en-US" sz="3600" i="1" dirty="0">
              <a:solidFill>
                <a:srgbClr val="000000"/>
              </a:solidFill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-685800" y="85048"/>
            <a:ext cx="12814903" cy="237155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9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612329" y="7617583"/>
            <a:ext cx="4272658" cy="4347211"/>
          </a:xfrm>
          <a:custGeom>
            <a:avLst/>
            <a:gdLst/>
            <a:ahLst/>
            <a:cxnLst/>
            <a:rect l="l" t="t" r="r" b="b"/>
            <a:pathLst>
              <a:path w="5123558" h="5076980">
                <a:moveTo>
                  <a:pt x="0" y="0"/>
                </a:moveTo>
                <a:lnTo>
                  <a:pt x="5123558" y="0"/>
                </a:lnTo>
                <a:lnTo>
                  <a:pt x="5123558" y="5076979"/>
                </a:lnTo>
                <a:lnTo>
                  <a:pt x="0" y="507697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-1720075" y="-861499"/>
            <a:ext cx="4645742" cy="4114800"/>
          </a:xfrm>
          <a:custGeom>
            <a:avLst/>
            <a:gdLst/>
            <a:ahLst/>
            <a:cxnLst/>
            <a:rect l="l" t="t" r="r" b="b"/>
            <a:pathLst>
              <a:path w="4645742" h="4114800">
                <a:moveTo>
                  <a:pt x="0" y="0"/>
                </a:moveTo>
                <a:lnTo>
                  <a:pt x="4645742" y="0"/>
                </a:lnTo>
                <a:lnTo>
                  <a:pt x="4645742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=""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 flipH="1">
            <a:off x="15362333" y="-861499"/>
            <a:ext cx="4645742" cy="4114800"/>
          </a:xfrm>
          <a:custGeom>
            <a:avLst/>
            <a:gdLst/>
            <a:ahLst/>
            <a:cxnLst/>
            <a:rect l="l" t="t" r="r" b="b"/>
            <a:pathLst>
              <a:path w="4645742" h="4114800">
                <a:moveTo>
                  <a:pt x="4645742" y="0"/>
                </a:moveTo>
                <a:lnTo>
                  <a:pt x="0" y="0"/>
                </a:lnTo>
                <a:lnTo>
                  <a:pt x="0" y="4114800"/>
                </a:lnTo>
                <a:lnTo>
                  <a:pt x="4645742" y="4114800"/>
                </a:lnTo>
                <a:lnTo>
                  <a:pt x="4645742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=""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 rot="-10800000">
            <a:off x="13639799" y="6689549"/>
            <a:ext cx="5301435" cy="5769026"/>
          </a:xfrm>
          <a:custGeom>
            <a:avLst/>
            <a:gdLst/>
            <a:ahLst/>
            <a:cxnLst/>
            <a:rect l="l" t="t" r="r" b="b"/>
            <a:pathLst>
              <a:path w="6038588" h="6904831">
                <a:moveTo>
                  <a:pt x="0" y="0"/>
                </a:moveTo>
                <a:lnTo>
                  <a:pt x="6038588" y="0"/>
                </a:lnTo>
                <a:lnTo>
                  <a:pt x="6038588" y="6904831"/>
                </a:lnTo>
                <a:lnTo>
                  <a:pt x="0" y="6904831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=""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9" name="TextBox 9"/>
          <p:cNvSpPr txBox="1"/>
          <p:nvPr/>
        </p:nvSpPr>
        <p:spPr>
          <a:xfrm>
            <a:off x="1524000" y="2997755"/>
            <a:ext cx="16383000" cy="446276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342900" indent="-342900">
              <a:lnSpc>
                <a:spcPts val="5775"/>
              </a:lnSpc>
              <a:buAutoNum type="arabicPeriod"/>
            </a:pPr>
            <a:r>
              <a:rPr lang="vi-VN" sz="3600" b="1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Nhận </a:t>
            </a:r>
            <a:r>
              <a:rPr lang="vi-VN" sz="36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xét và đề xuất bữa ăn cân bằng, lành mạnh ở nhà và ở trường</a:t>
            </a:r>
            <a:r>
              <a:rPr lang="vi-VN" sz="3600" b="1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</a:t>
            </a:r>
            <a:endParaRPr lang="en-US" sz="3600" b="1" dirty="0" smtClean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342900" indent="-342900">
              <a:lnSpc>
                <a:spcPts val="5775"/>
              </a:lnSpc>
              <a:buAutoNum type="arabicPeriod"/>
            </a:pPr>
            <a:endParaRPr lang="en-US" sz="3600" b="1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342900" indent="-342900">
              <a:lnSpc>
                <a:spcPts val="5775"/>
              </a:lnSpc>
              <a:buAutoNum type="arabicPeriod"/>
            </a:pPr>
            <a:endParaRPr lang="en-US" sz="3600" b="1" dirty="0" smtClean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>
              <a:lnSpc>
                <a:spcPts val="5775"/>
              </a:lnSpc>
            </a:pPr>
            <a:endParaRPr lang="en-US" sz="3600" b="1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>
              <a:lnSpc>
                <a:spcPts val="5775"/>
              </a:lnSpc>
            </a:pPr>
            <a:endParaRPr lang="en-US" sz="3600" b="1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>
              <a:lnSpc>
                <a:spcPts val="5775"/>
              </a:lnSpc>
            </a:pPr>
            <a:r>
              <a:rPr lang="en-US" sz="3600" b="1" dirty="0" smtClean="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2. </a:t>
            </a:r>
            <a:r>
              <a:rPr lang="en-US" sz="3600" b="1" dirty="0" err="1" smtClean="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Thực</a:t>
            </a:r>
            <a:r>
              <a:rPr lang="en-US" sz="3600" b="1" dirty="0" smtClean="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3600" b="1" dirty="0" err="1" smtClean="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hiện</a:t>
            </a:r>
            <a:r>
              <a:rPr lang="en-US" sz="3600" b="1" dirty="0" smtClean="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3600" b="1" dirty="0" err="1" smtClean="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ăn</a:t>
            </a:r>
            <a:r>
              <a:rPr lang="en-US" sz="3600" b="1" dirty="0" smtClean="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3600" b="1" dirty="0" err="1" smtClean="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uống</a:t>
            </a:r>
            <a:r>
              <a:rPr lang="en-US" sz="3600" b="1" dirty="0" smtClean="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3600" b="1" dirty="0" err="1" smtClean="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cân</a:t>
            </a:r>
            <a:r>
              <a:rPr lang="en-US" sz="3600" b="1" dirty="0" smtClean="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3600" b="1" dirty="0" err="1" smtClean="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bằng</a:t>
            </a:r>
            <a:r>
              <a:rPr lang="en-US" sz="3600" b="1" dirty="0" smtClean="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3600" b="1" dirty="0" err="1" smtClean="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lành</a:t>
            </a:r>
            <a:r>
              <a:rPr lang="en-US" sz="3600" b="1" dirty="0" smtClean="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3600" b="1" dirty="0" err="1" smtClean="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mạnh</a:t>
            </a:r>
            <a:endParaRPr lang="en-US" sz="3600" b="1" dirty="0">
              <a:solidFill>
                <a:srgbClr val="000000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-228600" y="472223"/>
            <a:ext cx="14249498" cy="2358073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1784351" y="3797974"/>
            <a:ext cx="15862298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vi-VN" sz="3600" dirty="0">
                <a:solidFill>
                  <a:srgbClr val="000000"/>
                </a:solidFill>
                <a:latin typeface="Open Sans" panose="020B0606030504020204" pitchFamily="34" charset="0"/>
              </a:rPr>
              <a:t>Để đảm bảo chế độ ăn uống cân bằng, lành mạnh cần ăn đủ bữa và nên:</a:t>
            </a:r>
          </a:p>
          <a:p>
            <a:pPr algn="just"/>
            <a:r>
              <a:rPr lang="vi-VN" sz="3600" dirty="0">
                <a:solidFill>
                  <a:srgbClr val="000000"/>
                </a:solidFill>
                <a:latin typeface="Open Sans" panose="020B0606030504020204" pitchFamily="34" charset="0"/>
              </a:rPr>
              <a:t>- Phối hợp nhiều loại thức ăn.</a:t>
            </a:r>
          </a:p>
          <a:p>
            <a:pPr algn="just"/>
            <a:r>
              <a:rPr lang="vi-VN" sz="3600" dirty="0">
                <a:solidFill>
                  <a:srgbClr val="000000"/>
                </a:solidFill>
                <a:latin typeface="Open Sans" panose="020B0606030504020204" pitchFamily="34" charset="0"/>
              </a:rPr>
              <a:t>- Ăn rau xanh, quả chín và uống đủ nước.</a:t>
            </a:r>
          </a:p>
          <a:p>
            <a:pPr algn="just"/>
            <a:r>
              <a:rPr lang="vi-VN" sz="3600" dirty="0">
                <a:solidFill>
                  <a:srgbClr val="000000"/>
                </a:solidFill>
                <a:latin typeface="Open Sans" panose="020B0606030504020204" pitchFamily="34" charset="0"/>
              </a:rPr>
              <a:t>- Sử dụng hợp lí thức ăn có nguồn gốc từ động vật và thực vật.</a:t>
            </a:r>
          </a:p>
          <a:p>
            <a:pPr algn="just"/>
            <a:r>
              <a:rPr lang="vi-VN" sz="3600" dirty="0">
                <a:solidFill>
                  <a:srgbClr val="000000"/>
                </a:solidFill>
                <a:latin typeface="Open Sans" panose="020B0606030504020204" pitchFamily="34" charset="0"/>
              </a:rPr>
              <a:t>- Sử dụng ít muối và đường</a:t>
            </a:r>
            <a:r>
              <a:rPr lang="vi-VN" sz="3600" dirty="0" smtClean="0">
                <a:solidFill>
                  <a:srgbClr val="000000"/>
                </a:solidFill>
                <a:latin typeface="Open Sans" panose="020B0606030504020204" pitchFamily="34" charset="0"/>
              </a:rPr>
              <a:t>.</a:t>
            </a:r>
            <a:endParaRPr lang="vi-VN" sz="3600" dirty="0">
              <a:solidFill>
                <a:srgbClr val="000000"/>
              </a:solidFill>
              <a:latin typeface="Open Sans" panose="020B0606030504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9A14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625989" y="7449683"/>
            <a:ext cx="3535107" cy="3554495"/>
          </a:xfrm>
          <a:custGeom>
            <a:avLst/>
            <a:gdLst/>
            <a:ahLst/>
            <a:cxnLst/>
            <a:rect l="l" t="t" r="r" b="b"/>
            <a:pathLst>
              <a:path w="3535107" h="3554495">
                <a:moveTo>
                  <a:pt x="0" y="0"/>
                </a:moveTo>
                <a:lnTo>
                  <a:pt x="3535108" y="0"/>
                </a:lnTo>
                <a:lnTo>
                  <a:pt x="3535108" y="3554496"/>
                </a:lnTo>
                <a:lnTo>
                  <a:pt x="0" y="355449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 rot="5696129">
            <a:off x="15223707" y="7449683"/>
            <a:ext cx="3535107" cy="3554495"/>
          </a:xfrm>
          <a:custGeom>
            <a:avLst/>
            <a:gdLst/>
            <a:ahLst/>
            <a:cxnLst/>
            <a:rect l="l" t="t" r="r" b="b"/>
            <a:pathLst>
              <a:path w="3535107" h="3554495">
                <a:moveTo>
                  <a:pt x="0" y="0"/>
                </a:moveTo>
                <a:lnTo>
                  <a:pt x="3535107" y="0"/>
                </a:lnTo>
                <a:lnTo>
                  <a:pt x="3535107" y="3554496"/>
                </a:lnTo>
                <a:lnTo>
                  <a:pt x="0" y="355449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 rot="-10800000">
            <a:off x="-1105409" y="-239436"/>
            <a:ext cx="3384688" cy="3384688"/>
          </a:xfrm>
          <a:custGeom>
            <a:avLst/>
            <a:gdLst/>
            <a:ahLst/>
            <a:cxnLst/>
            <a:rect l="l" t="t" r="r" b="b"/>
            <a:pathLst>
              <a:path w="3384688" h="3384688">
                <a:moveTo>
                  <a:pt x="0" y="0"/>
                </a:moveTo>
                <a:lnTo>
                  <a:pt x="3384688" y="0"/>
                </a:lnTo>
                <a:lnTo>
                  <a:pt x="3384688" y="3384688"/>
                </a:lnTo>
                <a:lnTo>
                  <a:pt x="0" y="3384688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=""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 rot="-10800000">
            <a:off x="16008721" y="-239436"/>
            <a:ext cx="3384688" cy="3384688"/>
          </a:xfrm>
          <a:custGeom>
            <a:avLst/>
            <a:gdLst/>
            <a:ahLst/>
            <a:cxnLst/>
            <a:rect l="l" t="t" r="r" b="b"/>
            <a:pathLst>
              <a:path w="3384688" h="3384688">
                <a:moveTo>
                  <a:pt x="0" y="0"/>
                </a:moveTo>
                <a:lnTo>
                  <a:pt x="3384688" y="0"/>
                </a:lnTo>
                <a:lnTo>
                  <a:pt x="3384688" y="3384688"/>
                </a:lnTo>
                <a:lnTo>
                  <a:pt x="0" y="3384688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=""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 rot="2944143">
            <a:off x="2066370" y="-397030"/>
            <a:ext cx="3130344" cy="2851459"/>
          </a:xfrm>
          <a:custGeom>
            <a:avLst/>
            <a:gdLst/>
            <a:ahLst/>
            <a:cxnLst/>
            <a:rect l="l" t="t" r="r" b="b"/>
            <a:pathLst>
              <a:path w="3130344" h="2851459">
                <a:moveTo>
                  <a:pt x="0" y="0"/>
                </a:moveTo>
                <a:lnTo>
                  <a:pt x="3130344" y="0"/>
                </a:lnTo>
                <a:lnTo>
                  <a:pt x="3130344" y="2851460"/>
                </a:lnTo>
                <a:lnTo>
                  <a:pt x="0" y="2851460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=""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 rot="-3465372" flipH="1">
            <a:off x="13385172" y="-355245"/>
            <a:ext cx="3130344" cy="2851459"/>
          </a:xfrm>
          <a:custGeom>
            <a:avLst/>
            <a:gdLst/>
            <a:ahLst/>
            <a:cxnLst/>
            <a:rect l="l" t="t" r="r" b="b"/>
            <a:pathLst>
              <a:path w="3130344" h="2851459">
                <a:moveTo>
                  <a:pt x="3130344" y="0"/>
                </a:moveTo>
                <a:lnTo>
                  <a:pt x="0" y="0"/>
                </a:lnTo>
                <a:lnTo>
                  <a:pt x="0" y="2851459"/>
                </a:lnTo>
                <a:lnTo>
                  <a:pt x="3130344" y="2851459"/>
                </a:lnTo>
                <a:lnTo>
                  <a:pt x="3130344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=""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279309" y="1470341"/>
            <a:ext cx="13729382" cy="7346317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DE5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8201337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9A14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ounded Rectangle 8"/>
          <p:cNvSpPr/>
          <p:nvPr/>
        </p:nvSpPr>
        <p:spPr>
          <a:xfrm>
            <a:off x="2057400" y="190500"/>
            <a:ext cx="13868400" cy="9296400"/>
          </a:xfrm>
          <a:prstGeom prst="roundRect">
            <a:avLst>
              <a:gd name="adj" fmla="val 4080"/>
            </a:avLst>
          </a:prstGeom>
          <a:solidFill>
            <a:schemeClr val="bg1"/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Freeform 4"/>
          <p:cNvSpPr/>
          <p:nvPr/>
        </p:nvSpPr>
        <p:spPr>
          <a:xfrm>
            <a:off x="-1182191" y="-1048117"/>
            <a:ext cx="4114800" cy="3748209"/>
          </a:xfrm>
          <a:custGeom>
            <a:avLst/>
            <a:gdLst/>
            <a:ahLst/>
            <a:cxnLst/>
            <a:rect l="l" t="t" r="r" b="b"/>
            <a:pathLst>
              <a:path w="4114800" h="3748209">
                <a:moveTo>
                  <a:pt x="0" y="0"/>
                </a:moveTo>
                <a:lnTo>
                  <a:pt x="4114800" y="0"/>
                </a:lnTo>
                <a:lnTo>
                  <a:pt x="4114800" y="3748208"/>
                </a:lnTo>
                <a:lnTo>
                  <a:pt x="0" y="374820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=""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 flipH="1">
            <a:off x="15355391" y="-1048117"/>
            <a:ext cx="4114800" cy="3748209"/>
          </a:xfrm>
          <a:custGeom>
            <a:avLst/>
            <a:gdLst/>
            <a:ahLst/>
            <a:cxnLst/>
            <a:rect l="l" t="t" r="r" b="b"/>
            <a:pathLst>
              <a:path w="4114800" h="3748209">
                <a:moveTo>
                  <a:pt x="4114800" y="0"/>
                </a:moveTo>
                <a:lnTo>
                  <a:pt x="0" y="0"/>
                </a:lnTo>
                <a:lnTo>
                  <a:pt x="0" y="3748208"/>
                </a:lnTo>
                <a:lnTo>
                  <a:pt x="4114800" y="3748208"/>
                </a:lnTo>
                <a:lnTo>
                  <a:pt x="411480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=""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 rot="18564665">
            <a:off x="14678705" y="7041618"/>
            <a:ext cx="3867628" cy="3824777"/>
          </a:xfrm>
          <a:custGeom>
            <a:avLst/>
            <a:gdLst/>
            <a:ahLst/>
            <a:cxnLst/>
            <a:rect l="l" t="t" r="r" b="b"/>
            <a:pathLst>
              <a:path w="4114800" h="4114800">
                <a:moveTo>
                  <a:pt x="0" y="0"/>
                </a:moveTo>
                <a:lnTo>
                  <a:pt x="4114800" y="0"/>
                </a:lnTo>
                <a:lnTo>
                  <a:pt x="4114800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=""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8" name="TextBox 8"/>
          <p:cNvSpPr txBox="1"/>
          <p:nvPr/>
        </p:nvSpPr>
        <p:spPr>
          <a:xfrm>
            <a:off x="2438400" y="495300"/>
            <a:ext cx="13106400" cy="812530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/>
            <a:r>
              <a:rPr lang="en-US" sz="44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* </a:t>
            </a:r>
            <a:r>
              <a:rPr lang="en-US" sz="4400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Năng</a:t>
            </a:r>
            <a:r>
              <a:rPr lang="en-US" sz="44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4400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lực</a:t>
            </a:r>
            <a:r>
              <a:rPr lang="en-US" sz="44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4400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đặc</a:t>
            </a:r>
            <a:r>
              <a:rPr lang="en-US" sz="44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4400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thù</a:t>
            </a:r>
            <a:r>
              <a:rPr lang="en-US" sz="44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:</a:t>
            </a:r>
          </a:p>
          <a:p>
            <a:pPr algn="just"/>
            <a:r>
              <a:rPr lang="en-US" sz="4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- </a:t>
            </a:r>
            <a:r>
              <a:rPr lang="en-US" sz="44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Trình</a:t>
            </a:r>
            <a:r>
              <a:rPr lang="en-US" sz="4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44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bày</a:t>
            </a:r>
            <a:r>
              <a:rPr lang="en-US" sz="4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44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được</a:t>
            </a:r>
            <a:r>
              <a:rPr lang="en-US" sz="4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44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sự</a:t>
            </a:r>
            <a:r>
              <a:rPr lang="en-US" sz="4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44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cần</a:t>
            </a:r>
            <a:r>
              <a:rPr lang="en-US" sz="4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44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thiết</a:t>
            </a:r>
            <a:r>
              <a:rPr lang="en-US" sz="4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44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phải</a:t>
            </a:r>
            <a:r>
              <a:rPr lang="en-US" sz="4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44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ăn</a:t>
            </a:r>
            <a:r>
              <a:rPr lang="en-US" sz="4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44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phối</a:t>
            </a:r>
            <a:r>
              <a:rPr lang="en-US" sz="4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44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hợp</a:t>
            </a:r>
            <a:r>
              <a:rPr lang="en-US" sz="4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44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nhiều</a:t>
            </a:r>
            <a:r>
              <a:rPr lang="en-US" sz="4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44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loại</a:t>
            </a:r>
            <a:r>
              <a:rPr lang="en-US" sz="4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44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thức</a:t>
            </a:r>
            <a:r>
              <a:rPr lang="en-US" sz="4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44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ăn</a:t>
            </a:r>
            <a:r>
              <a:rPr lang="en-US" sz="4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, </a:t>
            </a:r>
            <a:r>
              <a:rPr lang="en-US" sz="44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ăn</a:t>
            </a:r>
            <a:r>
              <a:rPr lang="en-US" sz="4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44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nhiều</a:t>
            </a:r>
            <a:r>
              <a:rPr lang="en-US" sz="4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44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rau</a:t>
            </a:r>
            <a:r>
              <a:rPr lang="en-US" sz="4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, </a:t>
            </a:r>
            <a:r>
              <a:rPr lang="en-US" sz="44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hoa</a:t>
            </a:r>
            <a:r>
              <a:rPr lang="en-US" sz="4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44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quả</a:t>
            </a:r>
            <a:r>
              <a:rPr lang="en-US" sz="4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44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và</a:t>
            </a:r>
            <a:r>
              <a:rPr lang="en-US" sz="4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44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uống</a:t>
            </a:r>
            <a:r>
              <a:rPr lang="en-US" sz="4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44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đủ</a:t>
            </a:r>
            <a:r>
              <a:rPr lang="en-US" sz="4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44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nước</a:t>
            </a:r>
            <a:r>
              <a:rPr lang="en-US" sz="4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44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mỗi</a:t>
            </a:r>
            <a:r>
              <a:rPr lang="en-US" sz="4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44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ngày</a:t>
            </a:r>
            <a:r>
              <a:rPr lang="en-US" sz="4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..</a:t>
            </a:r>
          </a:p>
          <a:p>
            <a:pPr algn="just"/>
            <a:r>
              <a:rPr lang="en-US" sz="4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- </a:t>
            </a:r>
            <a:r>
              <a:rPr lang="en-US" sz="44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Nêu</a:t>
            </a:r>
            <a:r>
              <a:rPr lang="en-US" sz="4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44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được</a:t>
            </a:r>
            <a:r>
              <a:rPr lang="en-US" sz="4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ở </a:t>
            </a:r>
            <a:r>
              <a:rPr lang="en-US" sz="44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mức</a:t>
            </a:r>
            <a:r>
              <a:rPr lang="en-US" sz="4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44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độ</a:t>
            </a:r>
            <a:r>
              <a:rPr lang="en-US" sz="4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44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đơn</a:t>
            </a:r>
            <a:r>
              <a:rPr lang="en-US" sz="4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44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giản</a:t>
            </a:r>
            <a:r>
              <a:rPr lang="en-US" sz="4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44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về</a:t>
            </a:r>
            <a:r>
              <a:rPr lang="en-US" sz="4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44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chế</a:t>
            </a:r>
            <a:r>
              <a:rPr lang="en-US" sz="4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44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độ</a:t>
            </a:r>
            <a:r>
              <a:rPr lang="en-US" sz="4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44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ăn</a:t>
            </a:r>
            <a:r>
              <a:rPr lang="en-US" sz="4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44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uống</a:t>
            </a:r>
            <a:r>
              <a:rPr lang="en-US" sz="4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44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cân</a:t>
            </a:r>
            <a:r>
              <a:rPr lang="en-US" sz="4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44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bằng</a:t>
            </a:r>
            <a:r>
              <a:rPr lang="en-US" sz="4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.</a:t>
            </a:r>
          </a:p>
          <a:p>
            <a:pPr algn="just"/>
            <a:r>
              <a:rPr lang="en-US" sz="4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- </a:t>
            </a:r>
            <a:r>
              <a:rPr lang="en-US" sz="44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Nhận</a:t>
            </a:r>
            <a:r>
              <a:rPr lang="en-US" sz="4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44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xét</a:t>
            </a:r>
            <a:r>
              <a:rPr lang="en-US" sz="4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44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được</a:t>
            </a:r>
            <a:r>
              <a:rPr lang="en-US" sz="4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44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bữa</a:t>
            </a:r>
            <a:r>
              <a:rPr lang="en-US" sz="4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44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ăn</a:t>
            </a:r>
            <a:r>
              <a:rPr lang="en-US" sz="4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44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có</a:t>
            </a:r>
            <a:r>
              <a:rPr lang="en-US" sz="4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44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cân</a:t>
            </a:r>
            <a:r>
              <a:rPr lang="en-US" sz="4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44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bằng</a:t>
            </a:r>
            <a:r>
              <a:rPr lang="en-US" sz="4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, </a:t>
            </a:r>
            <a:r>
              <a:rPr lang="en-US" sz="44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lành</a:t>
            </a:r>
            <a:r>
              <a:rPr lang="en-US" sz="4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44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mạnh</a:t>
            </a:r>
            <a:r>
              <a:rPr lang="en-US" sz="4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44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không</a:t>
            </a:r>
            <a:r>
              <a:rPr lang="en-US" sz="4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44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dựa</a:t>
            </a:r>
            <a:r>
              <a:rPr lang="en-US" sz="4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44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vào</a:t>
            </a:r>
            <a:r>
              <a:rPr lang="en-US" sz="4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44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Tháp</a:t>
            </a:r>
            <a:r>
              <a:rPr lang="en-US" sz="4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44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dinh</a:t>
            </a:r>
            <a:r>
              <a:rPr lang="en-US" sz="4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44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dưỡng</a:t>
            </a:r>
            <a:r>
              <a:rPr lang="en-US" sz="4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44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của</a:t>
            </a:r>
            <a:r>
              <a:rPr lang="en-US" sz="4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44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trẻ</a:t>
            </a:r>
            <a:r>
              <a:rPr lang="en-US" sz="4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44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em</a:t>
            </a:r>
            <a:r>
              <a:rPr lang="en-US" sz="4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44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và</a:t>
            </a:r>
            <a:r>
              <a:rPr lang="en-US" sz="4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44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đối</a:t>
            </a:r>
            <a:r>
              <a:rPr lang="en-US" sz="4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44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chiếu</a:t>
            </a:r>
            <a:r>
              <a:rPr lang="en-US" sz="4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44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với</a:t>
            </a:r>
            <a:r>
              <a:rPr lang="en-US" sz="4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44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thực</a:t>
            </a:r>
            <a:r>
              <a:rPr lang="en-US" sz="4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44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tế</a:t>
            </a:r>
            <a:r>
              <a:rPr lang="en-US" sz="4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44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bữa</a:t>
            </a:r>
            <a:r>
              <a:rPr lang="en-US" sz="4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44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ăn</a:t>
            </a:r>
            <a:r>
              <a:rPr lang="en-US" sz="4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44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trong</a:t>
            </a:r>
            <a:r>
              <a:rPr lang="en-US" sz="4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44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ngày</a:t>
            </a:r>
            <a:r>
              <a:rPr lang="en-US" sz="4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ở </a:t>
            </a:r>
            <a:r>
              <a:rPr lang="en-US" sz="44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nhà</a:t>
            </a:r>
            <a:r>
              <a:rPr lang="en-US" sz="4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, ở </a:t>
            </a:r>
            <a:r>
              <a:rPr lang="en-US" sz="44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trường</a:t>
            </a:r>
            <a:r>
              <a:rPr lang="en-US" sz="4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.</a:t>
            </a:r>
          </a:p>
          <a:p>
            <a:pPr algn="just"/>
            <a:r>
              <a:rPr lang="en-US" sz="44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* </a:t>
            </a:r>
            <a:r>
              <a:rPr lang="en-US" sz="4400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Năng</a:t>
            </a:r>
            <a:r>
              <a:rPr lang="en-US" sz="44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4400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lực</a:t>
            </a:r>
            <a:r>
              <a:rPr lang="en-US" sz="44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4400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chung</a:t>
            </a:r>
            <a:r>
              <a:rPr lang="en-US" sz="44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: </a:t>
            </a:r>
            <a:r>
              <a:rPr lang="en-US" sz="44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năng</a:t>
            </a:r>
            <a:r>
              <a:rPr lang="en-US" sz="4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44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lực</a:t>
            </a:r>
            <a:r>
              <a:rPr lang="en-US" sz="4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44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tư</a:t>
            </a:r>
            <a:r>
              <a:rPr lang="en-US" sz="4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44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duy</a:t>
            </a:r>
            <a:r>
              <a:rPr lang="en-US" sz="4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, </a:t>
            </a:r>
            <a:r>
              <a:rPr lang="en-US" sz="44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giải</a:t>
            </a:r>
            <a:r>
              <a:rPr lang="en-US" sz="4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44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quyết</a:t>
            </a:r>
            <a:r>
              <a:rPr lang="en-US" sz="4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44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vấn</a:t>
            </a:r>
            <a:r>
              <a:rPr lang="en-US" sz="4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44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đề</a:t>
            </a:r>
            <a:r>
              <a:rPr lang="en-US" sz="4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, </a:t>
            </a:r>
            <a:r>
              <a:rPr lang="en-US" sz="44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giao</a:t>
            </a:r>
            <a:r>
              <a:rPr lang="en-US" sz="4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44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tiếp</a:t>
            </a:r>
            <a:r>
              <a:rPr lang="en-US" sz="4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44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hợp</a:t>
            </a:r>
            <a:r>
              <a:rPr lang="en-US" sz="4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44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tác</a:t>
            </a:r>
            <a:r>
              <a:rPr lang="en-US" sz="4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.</a:t>
            </a:r>
          </a:p>
          <a:p>
            <a:pPr algn="just"/>
            <a:r>
              <a:rPr lang="en-US" sz="44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* </a:t>
            </a:r>
            <a:r>
              <a:rPr lang="en-US" sz="4400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Phẩm</a:t>
            </a:r>
            <a:r>
              <a:rPr lang="en-US" sz="44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4400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chất</a:t>
            </a:r>
            <a:r>
              <a:rPr lang="en-US" sz="44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: </a:t>
            </a:r>
            <a:r>
              <a:rPr lang="en-US" sz="44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chăm</a:t>
            </a:r>
            <a:r>
              <a:rPr lang="en-US" sz="4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44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chỉ</a:t>
            </a:r>
            <a:r>
              <a:rPr lang="en-US" sz="4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, </a:t>
            </a:r>
            <a:r>
              <a:rPr lang="en-US" sz="44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trách</a:t>
            </a:r>
            <a:r>
              <a:rPr lang="en-US" sz="4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44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nhiệm</a:t>
            </a:r>
            <a:r>
              <a:rPr lang="en-US" sz="4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.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429000" y="8797992"/>
            <a:ext cx="11418798" cy="137781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9A14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9767" y="3203842"/>
            <a:ext cx="12573000" cy="5884192"/>
          </a:xfrm>
          <a:prstGeom prst="rect">
            <a:avLst/>
          </a:prstGeom>
        </p:spPr>
      </p:pic>
      <p:sp>
        <p:nvSpPr>
          <p:cNvPr id="2" name="Freeform 2"/>
          <p:cNvSpPr/>
          <p:nvPr/>
        </p:nvSpPr>
        <p:spPr>
          <a:xfrm>
            <a:off x="12743222" y="5934788"/>
            <a:ext cx="6145186" cy="5307206"/>
          </a:xfrm>
          <a:custGeom>
            <a:avLst/>
            <a:gdLst/>
            <a:ahLst/>
            <a:cxnLst/>
            <a:rect l="l" t="t" r="r" b="b"/>
            <a:pathLst>
              <a:path w="6145186" h="5307206">
                <a:moveTo>
                  <a:pt x="0" y="0"/>
                </a:moveTo>
                <a:lnTo>
                  <a:pt x="6145186" y="0"/>
                </a:lnTo>
                <a:lnTo>
                  <a:pt x="6145186" y="5307206"/>
                </a:lnTo>
                <a:lnTo>
                  <a:pt x="0" y="5307206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=""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 flipH="1">
            <a:off x="13865934" y="-546513"/>
            <a:ext cx="5719223" cy="5209692"/>
          </a:xfrm>
          <a:custGeom>
            <a:avLst/>
            <a:gdLst/>
            <a:ahLst/>
            <a:cxnLst/>
            <a:rect l="l" t="t" r="r" b="b"/>
            <a:pathLst>
              <a:path w="5719223" h="5209692">
                <a:moveTo>
                  <a:pt x="5719223" y="0"/>
                </a:moveTo>
                <a:lnTo>
                  <a:pt x="0" y="0"/>
                </a:lnTo>
                <a:lnTo>
                  <a:pt x="0" y="5209692"/>
                </a:lnTo>
                <a:lnTo>
                  <a:pt x="5719223" y="5209692"/>
                </a:lnTo>
                <a:lnTo>
                  <a:pt x="5719223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=""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grpSp>
        <p:nvGrpSpPr>
          <p:cNvPr id="4" name="Group 4"/>
          <p:cNvGrpSpPr/>
          <p:nvPr/>
        </p:nvGrpSpPr>
        <p:grpSpPr>
          <a:xfrm>
            <a:off x="-1273723" y="-244090"/>
            <a:ext cx="4604846" cy="4604846"/>
            <a:chOff x="0" y="0"/>
            <a:chExt cx="812800" cy="812800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00000">
                <a:alpha val="7843"/>
              </a:srgbClr>
            </a:solidFill>
            <a:ln cap="sq">
              <a:noFill/>
              <a:prstDash val="solid"/>
              <a:miter/>
            </a:ln>
          </p:spPr>
        </p:sp>
        <p:sp>
          <p:nvSpPr>
            <p:cNvPr id="6" name="TextBox 6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lvl="0" indent="0"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8" name="TextBox 8"/>
          <p:cNvSpPr txBox="1"/>
          <p:nvPr/>
        </p:nvSpPr>
        <p:spPr>
          <a:xfrm>
            <a:off x="1049481" y="4646903"/>
            <a:ext cx="11353800" cy="415498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/>
            <a:r>
              <a:rPr lang="en-US" sz="5400" b="1" i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+ </a:t>
            </a:r>
            <a:r>
              <a:rPr lang="en-US" sz="5400" b="1" i="1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Tại</a:t>
            </a:r>
            <a:r>
              <a:rPr lang="en-US" sz="5400" b="1" i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5400" b="1" i="1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sao</a:t>
            </a:r>
            <a:r>
              <a:rPr lang="en-US" sz="5400" b="1" i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5400" b="1" i="1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cần</a:t>
            </a:r>
            <a:r>
              <a:rPr lang="en-US" sz="5400" b="1" i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5400" b="1" i="1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ăn</a:t>
            </a:r>
            <a:r>
              <a:rPr lang="en-US" sz="5400" b="1" i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5400" b="1" i="1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phối</a:t>
            </a:r>
            <a:r>
              <a:rPr lang="en-US" sz="5400" b="1" i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5400" b="1" i="1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hợp</a:t>
            </a:r>
            <a:r>
              <a:rPr lang="en-US" sz="5400" b="1" i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5400" b="1" i="1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nhiều</a:t>
            </a:r>
            <a:r>
              <a:rPr lang="en-US" sz="5400" b="1" i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5400" b="1" i="1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loại</a:t>
            </a:r>
            <a:r>
              <a:rPr lang="en-US" sz="5400" b="1" i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5400" b="1" i="1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thức</a:t>
            </a:r>
            <a:r>
              <a:rPr lang="en-US" sz="5400" b="1" i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5400" b="1" i="1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ăn</a:t>
            </a:r>
            <a:r>
              <a:rPr lang="en-US" sz="5400" b="1" i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5400" b="1" i="1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và</a:t>
            </a:r>
            <a:r>
              <a:rPr lang="en-US" sz="5400" b="1" i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5400" b="1" i="1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thường</a:t>
            </a:r>
            <a:r>
              <a:rPr lang="en-US" sz="5400" b="1" i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5400" b="1" i="1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xuyên</a:t>
            </a:r>
            <a:r>
              <a:rPr lang="en-US" sz="5400" b="1" i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5400" b="1" i="1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thay</a:t>
            </a:r>
            <a:r>
              <a:rPr lang="en-US" sz="5400" b="1" i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5400" b="1" i="1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đổi</a:t>
            </a:r>
            <a:r>
              <a:rPr lang="en-US" sz="5400" b="1" i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5400" b="1" i="1" dirty="0" err="1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món</a:t>
            </a:r>
            <a:r>
              <a:rPr lang="en-US" sz="5400" b="1" i="1" dirty="0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?</a:t>
            </a:r>
            <a:endParaRPr lang="en-US" sz="5400" b="1" i="1" dirty="0">
              <a:solidFill>
                <a:srgbClr val="C0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just"/>
            <a:r>
              <a:rPr lang="en-US" sz="5400" b="1" i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5400" b="1" i="1" dirty="0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+ </a:t>
            </a:r>
            <a:r>
              <a:rPr lang="en-US" sz="5400" b="1" i="1" dirty="0" err="1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Thế</a:t>
            </a:r>
            <a:r>
              <a:rPr lang="en-US" sz="5400" b="1" i="1" dirty="0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5400" b="1" i="1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nào</a:t>
            </a:r>
            <a:r>
              <a:rPr lang="en-US" sz="5400" b="1" i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5400" b="1" i="1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là</a:t>
            </a:r>
            <a:r>
              <a:rPr lang="en-US" sz="5400" b="1" i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5400" b="1" i="1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một</a:t>
            </a:r>
            <a:r>
              <a:rPr lang="en-US" sz="5400" b="1" i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5400" b="1" i="1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bữa</a:t>
            </a:r>
            <a:r>
              <a:rPr lang="en-US" sz="5400" b="1" i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5400" b="1" i="1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ăn</a:t>
            </a:r>
            <a:r>
              <a:rPr lang="en-US" sz="5400" b="1" i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5400" b="1" i="1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cân</a:t>
            </a:r>
            <a:r>
              <a:rPr lang="en-US" sz="5400" b="1" i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5400" b="1" i="1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đối</a:t>
            </a:r>
            <a:r>
              <a:rPr lang="en-US" sz="5400" b="1" i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5400" b="1" i="1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lành</a:t>
            </a:r>
            <a:r>
              <a:rPr lang="en-US" sz="5400" b="1" i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5400" b="1" i="1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mạnh</a:t>
            </a:r>
            <a:r>
              <a:rPr lang="en-US" sz="5400" b="1" i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? </a:t>
            </a:r>
            <a:endParaRPr lang="en-US" sz="7200" b="1" i="1" dirty="0">
              <a:solidFill>
                <a:srgbClr val="C0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321409" y="709645"/>
            <a:ext cx="12839289" cy="258492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9A14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6"/>
          <p:cNvSpPr/>
          <p:nvPr/>
        </p:nvSpPr>
        <p:spPr>
          <a:xfrm rot="5159154">
            <a:off x="-2379159" y="-801933"/>
            <a:ext cx="6815719" cy="5895597"/>
          </a:xfrm>
          <a:custGeom>
            <a:avLst/>
            <a:gdLst/>
            <a:ahLst/>
            <a:cxnLst/>
            <a:rect l="l" t="t" r="r" b="b"/>
            <a:pathLst>
              <a:path w="6815719" h="5895597">
                <a:moveTo>
                  <a:pt x="0" y="0"/>
                </a:moveTo>
                <a:lnTo>
                  <a:pt x="6815718" y="0"/>
                </a:lnTo>
                <a:lnTo>
                  <a:pt x="6815718" y="5895596"/>
                </a:lnTo>
                <a:lnTo>
                  <a:pt x="0" y="5895596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grpSp>
        <p:nvGrpSpPr>
          <p:cNvPr id="7" name="Group 7"/>
          <p:cNvGrpSpPr/>
          <p:nvPr/>
        </p:nvGrpSpPr>
        <p:grpSpPr>
          <a:xfrm>
            <a:off x="14713513" y="-244090"/>
            <a:ext cx="4604846" cy="4604846"/>
            <a:chOff x="0" y="0"/>
            <a:chExt cx="812800" cy="812800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00000">
                <a:alpha val="7843"/>
              </a:srgbClr>
            </a:solidFill>
            <a:ln cap="sq">
              <a:noFill/>
              <a:prstDash val="solid"/>
              <a:miter/>
            </a:ln>
          </p:spPr>
        </p:sp>
        <p:sp>
          <p:nvSpPr>
            <p:cNvPr id="9" name="TextBox 9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lvl="0" indent="0"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15" name="Freeform 15"/>
          <p:cNvSpPr/>
          <p:nvPr/>
        </p:nvSpPr>
        <p:spPr>
          <a:xfrm rot="6828552" flipH="1">
            <a:off x="-211106" y="7362436"/>
            <a:ext cx="4162577" cy="3791729"/>
          </a:xfrm>
          <a:custGeom>
            <a:avLst/>
            <a:gdLst/>
            <a:ahLst/>
            <a:cxnLst/>
            <a:rect l="l" t="t" r="r" b="b"/>
            <a:pathLst>
              <a:path w="4162577" h="3791729">
                <a:moveTo>
                  <a:pt x="4162577" y="0"/>
                </a:moveTo>
                <a:lnTo>
                  <a:pt x="0" y="0"/>
                </a:lnTo>
                <a:lnTo>
                  <a:pt x="0" y="3791728"/>
                </a:lnTo>
                <a:lnTo>
                  <a:pt x="4162577" y="3791728"/>
                </a:lnTo>
                <a:lnTo>
                  <a:pt x="4162577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=""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736548" y="2771950"/>
            <a:ext cx="12814903" cy="474309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9A14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10"/>
          <p:cNvSpPr/>
          <p:nvPr/>
        </p:nvSpPr>
        <p:spPr>
          <a:xfrm rot="-3766444">
            <a:off x="2797677" y="7889981"/>
            <a:ext cx="4114800" cy="3748209"/>
          </a:xfrm>
          <a:custGeom>
            <a:avLst/>
            <a:gdLst/>
            <a:ahLst/>
            <a:cxnLst/>
            <a:rect l="l" t="t" r="r" b="b"/>
            <a:pathLst>
              <a:path w="4114800" h="3748209">
                <a:moveTo>
                  <a:pt x="0" y="0"/>
                </a:moveTo>
                <a:lnTo>
                  <a:pt x="4114800" y="0"/>
                </a:lnTo>
                <a:lnTo>
                  <a:pt x="4114800" y="3748209"/>
                </a:lnTo>
                <a:lnTo>
                  <a:pt x="0" y="374820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=""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</p:sp>
      <p:grpSp>
        <p:nvGrpSpPr>
          <p:cNvPr id="4" name="Group 4"/>
          <p:cNvGrpSpPr/>
          <p:nvPr/>
        </p:nvGrpSpPr>
        <p:grpSpPr>
          <a:xfrm>
            <a:off x="14249400" y="-1919000"/>
            <a:ext cx="5589986" cy="5589986"/>
            <a:chOff x="0" y="0"/>
            <a:chExt cx="812800" cy="812800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00000">
                <a:alpha val="7843"/>
              </a:srgbClr>
            </a:solidFill>
            <a:ln cap="sq">
              <a:noFill/>
              <a:prstDash val="solid"/>
              <a:miter/>
            </a:ln>
          </p:spPr>
        </p:sp>
        <p:sp>
          <p:nvSpPr>
            <p:cNvPr id="6" name="TextBox 6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lvl="0" indent="0"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7" name="Freeform 7"/>
          <p:cNvSpPr/>
          <p:nvPr/>
        </p:nvSpPr>
        <p:spPr>
          <a:xfrm rot="3240510">
            <a:off x="-1264733" y="-480831"/>
            <a:ext cx="3988635" cy="3981383"/>
          </a:xfrm>
          <a:custGeom>
            <a:avLst/>
            <a:gdLst/>
            <a:ahLst/>
            <a:cxnLst/>
            <a:rect l="l" t="t" r="r" b="b"/>
            <a:pathLst>
              <a:path w="3988635" h="3981383">
                <a:moveTo>
                  <a:pt x="0" y="0"/>
                </a:moveTo>
                <a:lnTo>
                  <a:pt x="3988635" y="0"/>
                </a:lnTo>
                <a:lnTo>
                  <a:pt x="3988635" y="3981383"/>
                </a:lnTo>
                <a:lnTo>
                  <a:pt x="0" y="3981383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=""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 rot="342931">
            <a:off x="-366611" y="7366101"/>
            <a:ext cx="4267140" cy="3135311"/>
          </a:xfrm>
          <a:custGeom>
            <a:avLst/>
            <a:gdLst/>
            <a:ahLst/>
            <a:cxnLst/>
            <a:rect l="l" t="t" r="r" b="b"/>
            <a:pathLst>
              <a:path w="4995388" h="3714752">
                <a:moveTo>
                  <a:pt x="0" y="0"/>
                </a:moveTo>
                <a:lnTo>
                  <a:pt x="4995388" y="0"/>
                </a:lnTo>
                <a:lnTo>
                  <a:pt x="4995388" y="3714752"/>
                </a:lnTo>
                <a:lnTo>
                  <a:pt x="0" y="3714752"/>
                </a:lnTo>
                <a:lnTo>
                  <a:pt x="0" y="0"/>
                </a:lnTo>
                <a:close/>
              </a:path>
            </a:pathLst>
          </a:custGeom>
          <a:blipFill>
            <a:blip r:embed="rId13">
              <a:extLst>
                <a:ext uri="{96DAC541-7B7A-43D3-8B79-37D633B846F1}">
                  <asvg:svgBlip xmlns=""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9" name="Freeform 9"/>
          <p:cNvSpPr/>
          <p:nvPr/>
        </p:nvSpPr>
        <p:spPr>
          <a:xfrm rot="6128713">
            <a:off x="15883172" y="7869683"/>
            <a:ext cx="2557474" cy="2221027"/>
          </a:xfrm>
          <a:custGeom>
            <a:avLst/>
            <a:gdLst/>
            <a:ahLst/>
            <a:cxnLst/>
            <a:rect l="l" t="t" r="r" b="b"/>
            <a:pathLst>
              <a:path w="3867912" h="4114800">
                <a:moveTo>
                  <a:pt x="0" y="0"/>
                </a:moveTo>
                <a:lnTo>
                  <a:pt x="3867912" y="0"/>
                </a:lnTo>
                <a:lnTo>
                  <a:pt x="3867912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=""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14" name="Rectangle 13"/>
          <p:cNvSpPr/>
          <p:nvPr/>
        </p:nvSpPr>
        <p:spPr>
          <a:xfrm>
            <a:off x="3429000" y="454977"/>
            <a:ext cx="14859000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4400" b="1" dirty="0">
                <a:solidFill>
                  <a:srgbClr val="000000"/>
                </a:solidFill>
                <a:latin typeface="Open Sans" panose="020B0606030504020204" pitchFamily="34" charset="0"/>
              </a:rPr>
              <a:t>Liệt kê các thức ăn, đồ uống em đã ăn hai ngày gần đây ở nhà, ở trường theo gợi ý sau:</a:t>
            </a:r>
            <a:endParaRPr lang="en-US" sz="4400" b="1" dirty="0"/>
          </a:p>
        </p:txBody>
      </p:sp>
      <p:graphicFrame>
        <p:nvGraphicFramePr>
          <p:cNvPr id="15" name="Table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45426029"/>
              </p:ext>
            </p:extLst>
          </p:nvPr>
        </p:nvGraphicFramePr>
        <p:xfrm>
          <a:off x="3848171" y="2493371"/>
          <a:ext cx="14211301" cy="5029200"/>
        </p:xfrm>
        <a:graphic>
          <a:graphicData uri="http://schemas.openxmlformats.org/drawingml/2006/table">
            <a:tbl>
              <a:tblPr/>
              <a:tblGrid>
                <a:gridCol w="1850849">
                  <a:extLst>
                    <a:ext uri="{9D8B030D-6E8A-4147-A177-3AD203B41FA5}">
                      <a16:colId xmlns:a16="http://schemas.microsoft.com/office/drawing/2014/main" val="4092881593"/>
                    </a:ext>
                  </a:extLst>
                </a:gridCol>
                <a:gridCol w="2759253">
                  <a:extLst>
                    <a:ext uri="{9D8B030D-6E8A-4147-A177-3AD203B41FA5}">
                      <a16:colId xmlns:a16="http://schemas.microsoft.com/office/drawing/2014/main" val="3669792123"/>
                    </a:ext>
                  </a:extLst>
                </a:gridCol>
                <a:gridCol w="3276600">
                  <a:extLst>
                    <a:ext uri="{9D8B030D-6E8A-4147-A177-3AD203B41FA5}">
                      <a16:colId xmlns:a16="http://schemas.microsoft.com/office/drawing/2014/main" val="3098120437"/>
                    </a:ext>
                  </a:extLst>
                </a:gridCol>
                <a:gridCol w="2819400">
                  <a:extLst>
                    <a:ext uri="{9D8B030D-6E8A-4147-A177-3AD203B41FA5}">
                      <a16:colId xmlns:a16="http://schemas.microsoft.com/office/drawing/2014/main" val="4048648795"/>
                    </a:ext>
                  </a:extLst>
                </a:gridCol>
                <a:gridCol w="3505199">
                  <a:extLst>
                    <a:ext uri="{9D8B030D-6E8A-4147-A177-3AD203B41FA5}">
                      <a16:colId xmlns:a16="http://schemas.microsoft.com/office/drawing/2014/main" val="3490134457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sz="4000" b="1" dirty="0" err="1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Ngày</a:t>
                      </a:r>
                      <a:endParaRPr lang="en-US" sz="4000" b="1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b="1" dirty="0" err="1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Bữa</a:t>
                      </a:r>
                      <a:r>
                        <a:rPr lang="en-US" sz="4000" b="1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 </a:t>
                      </a:r>
                      <a:r>
                        <a:rPr lang="en-US" sz="4000" b="1" dirty="0" err="1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sáng</a:t>
                      </a:r>
                      <a:endParaRPr lang="en-US" sz="4000" b="1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4000" b="1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Bữa trưa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b="1" dirty="0" err="1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Bữa</a:t>
                      </a:r>
                      <a:r>
                        <a:rPr lang="en-US" sz="4000" b="1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 </a:t>
                      </a:r>
                      <a:r>
                        <a:rPr lang="en-US" sz="4000" b="1" dirty="0" err="1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phụ</a:t>
                      </a:r>
                      <a:endParaRPr lang="en-US" sz="4000" b="1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b="1" dirty="0" err="1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Bữa</a:t>
                      </a:r>
                      <a:r>
                        <a:rPr lang="en-US" sz="4000" b="1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 </a:t>
                      </a:r>
                      <a:r>
                        <a:rPr lang="en-US" sz="4000" b="1" dirty="0" err="1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tối</a:t>
                      </a:r>
                      <a:endParaRPr lang="en-US" sz="4000" b="1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3189046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>
                        <a:lnSpc>
                          <a:spcPct val="200000"/>
                        </a:lnSpc>
                      </a:pPr>
                      <a:r>
                        <a:rPr lang="en-US" sz="2800" dirty="0" err="1">
                          <a:solidFill>
                            <a:srgbClr val="000000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Ngày</a:t>
                      </a:r>
                      <a:r>
                        <a:rPr lang="en-US" sz="2800" dirty="0">
                          <a:solidFill>
                            <a:srgbClr val="000000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 </a:t>
                      </a:r>
                      <a:endParaRPr lang="en-US" sz="2800" dirty="0" smtClean="0">
                        <a:solidFill>
                          <a:srgbClr val="000000"/>
                        </a:solidFill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  <a:p>
                      <a:pPr algn="l">
                        <a:lnSpc>
                          <a:spcPct val="200000"/>
                        </a:lnSpc>
                      </a:pPr>
                      <a:r>
                        <a:rPr lang="en-US" sz="2800" dirty="0" err="1" smtClean="0">
                          <a:solidFill>
                            <a:srgbClr val="000000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thứ</a:t>
                      </a:r>
                      <a:r>
                        <a:rPr lang="en-US" sz="2800" dirty="0" smtClean="0">
                          <a:solidFill>
                            <a:srgbClr val="000000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0000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nhất</a:t>
                      </a:r>
                      <a:endParaRPr lang="en-US" sz="2800" dirty="0">
                        <a:solidFill>
                          <a:srgbClr val="000000"/>
                        </a:solidFill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200000"/>
                        </a:lnSpc>
                      </a:pPr>
                      <a:r>
                        <a:rPr lang="en-US" sz="2800" dirty="0">
                          <a:solidFill>
                            <a:srgbClr val="000000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1 </a:t>
                      </a:r>
                      <a:r>
                        <a:rPr lang="en-US" sz="2800" dirty="0" err="1">
                          <a:solidFill>
                            <a:srgbClr val="000000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bánh</a:t>
                      </a:r>
                      <a:r>
                        <a:rPr lang="en-US" sz="2800" dirty="0">
                          <a:solidFill>
                            <a:srgbClr val="000000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0000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mì</a:t>
                      </a:r>
                      <a:endParaRPr lang="en-US" sz="2800" dirty="0">
                        <a:solidFill>
                          <a:srgbClr val="000000"/>
                        </a:solidFill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  <a:p>
                      <a:pPr algn="l">
                        <a:lnSpc>
                          <a:spcPct val="200000"/>
                        </a:lnSpc>
                      </a:pPr>
                      <a:r>
                        <a:rPr lang="en-US" sz="2800" dirty="0">
                          <a:solidFill>
                            <a:srgbClr val="000000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1 </a:t>
                      </a:r>
                      <a:r>
                        <a:rPr lang="en-US" sz="2800" dirty="0" err="1">
                          <a:solidFill>
                            <a:srgbClr val="000000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quả</a:t>
                      </a:r>
                      <a:r>
                        <a:rPr lang="en-US" sz="2800" dirty="0">
                          <a:solidFill>
                            <a:srgbClr val="000000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0000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trứng</a:t>
                      </a:r>
                      <a:r>
                        <a:rPr lang="en-US" sz="2800" dirty="0">
                          <a:solidFill>
                            <a:srgbClr val="000000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0000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rán</a:t>
                      </a:r>
                      <a:endParaRPr lang="en-US" sz="2800" dirty="0">
                        <a:solidFill>
                          <a:srgbClr val="000000"/>
                        </a:solidFill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200000"/>
                        </a:lnSpc>
                      </a:pPr>
                      <a:r>
                        <a:rPr lang="vi-VN" sz="2800" dirty="0">
                          <a:solidFill>
                            <a:srgbClr val="000000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1 bát cơm</a:t>
                      </a:r>
                    </a:p>
                    <a:p>
                      <a:pPr algn="l">
                        <a:lnSpc>
                          <a:spcPct val="200000"/>
                        </a:lnSpc>
                      </a:pPr>
                      <a:r>
                        <a:rPr lang="vi-VN" sz="2800" dirty="0">
                          <a:solidFill>
                            <a:srgbClr val="000000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1 miếng thịt gà rán</a:t>
                      </a:r>
                    </a:p>
                    <a:p>
                      <a:pPr algn="l">
                        <a:lnSpc>
                          <a:spcPct val="200000"/>
                        </a:lnSpc>
                      </a:pPr>
                      <a:r>
                        <a:rPr lang="vi-VN" sz="2800" dirty="0">
                          <a:solidFill>
                            <a:srgbClr val="000000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1 bát canh rau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200000"/>
                        </a:lnSpc>
                      </a:pPr>
                      <a:r>
                        <a:rPr lang="en-US" sz="2800" dirty="0">
                          <a:solidFill>
                            <a:srgbClr val="000000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1 </a:t>
                      </a:r>
                      <a:r>
                        <a:rPr lang="en-US" sz="2800" dirty="0" err="1">
                          <a:solidFill>
                            <a:srgbClr val="000000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hộp</a:t>
                      </a:r>
                      <a:r>
                        <a:rPr lang="en-US" sz="2800" dirty="0">
                          <a:solidFill>
                            <a:srgbClr val="000000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0000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sữa</a:t>
                      </a:r>
                      <a:r>
                        <a:rPr lang="en-US" sz="2800" dirty="0">
                          <a:solidFill>
                            <a:srgbClr val="000000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0000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chua</a:t>
                      </a:r>
                      <a:endParaRPr lang="en-US" sz="2800" dirty="0">
                        <a:solidFill>
                          <a:srgbClr val="000000"/>
                        </a:solidFill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200000"/>
                        </a:lnSpc>
                      </a:pPr>
                      <a:r>
                        <a:rPr lang="vi-VN" sz="2800" dirty="0">
                          <a:solidFill>
                            <a:srgbClr val="000000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1 bát cơm</a:t>
                      </a:r>
                    </a:p>
                    <a:p>
                      <a:pPr algn="l">
                        <a:lnSpc>
                          <a:spcPct val="200000"/>
                        </a:lnSpc>
                      </a:pPr>
                      <a:r>
                        <a:rPr lang="vi-VN" sz="2800" dirty="0">
                          <a:solidFill>
                            <a:srgbClr val="000000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2 miếng đậu phụ</a:t>
                      </a:r>
                    </a:p>
                    <a:p>
                      <a:pPr algn="l">
                        <a:lnSpc>
                          <a:spcPct val="200000"/>
                        </a:lnSpc>
                      </a:pPr>
                      <a:r>
                        <a:rPr lang="vi-VN" sz="2800" dirty="0">
                          <a:solidFill>
                            <a:srgbClr val="000000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4 miếng thịt lợn</a:t>
                      </a:r>
                    </a:p>
                    <a:p>
                      <a:pPr algn="l">
                        <a:lnSpc>
                          <a:spcPct val="200000"/>
                        </a:lnSpc>
                      </a:pPr>
                      <a:r>
                        <a:rPr lang="vi-VN" sz="2800" dirty="0">
                          <a:solidFill>
                            <a:srgbClr val="000000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1 nửa bát canh rau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7510410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4400" dirty="0">
                          <a:solidFill>
                            <a:srgbClr val="000000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?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4400" dirty="0">
                          <a:solidFill>
                            <a:srgbClr val="000000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?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4400" dirty="0">
                          <a:solidFill>
                            <a:srgbClr val="000000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?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4400" dirty="0">
                          <a:solidFill>
                            <a:srgbClr val="000000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?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4400" dirty="0">
                          <a:solidFill>
                            <a:srgbClr val="000000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?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80166101"/>
                  </a:ext>
                </a:extLst>
              </a:tr>
            </a:tbl>
          </a:graphicData>
        </a:graphic>
      </p:graphicFrame>
      <p:pic>
        <p:nvPicPr>
          <p:cNvPr id="20" name="Picture 19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73228" y="3386420"/>
            <a:ext cx="3999323" cy="406028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9A14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10"/>
          <p:cNvSpPr/>
          <p:nvPr/>
        </p:nvSpPr>
        <p:spPr>
          <a:xfrm rot="-3766444">
            <a:off x="2797677" y="7889981"/>
            <a:ext cx="4114800" cy="3748209"/>
          </a:xfrm>
          <a:custGeom>
            <a:avLst/>
            <a:gdLst/>
            <a:ahLst/>
            <a:cxnLst/>
            <a:rect l="l" t="t" r="r" b="b"/>
            <a:pathLst>
              <a:path w="4114800" h="3748209">
                <a:moveTo>
                  <a:pt x="0" y="0"/>
                </a:moveTo>
                <a:lnTo>
                  <a:pt x="4114800" y="0"/>
                </a:lnTo>
                <a:lnTo>
                  <a:pt x="4114800" y="3748209"/>
                </a:lnTo>
                <a:lnTo>
                  <a:pt x="0" y="374820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=""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</p:sp>
      <p:grpSp>
        <p:nvGrpSpPr>
          <p:cNvPr id="4" name="Group 4"/>
          <p:cNvGrpSpPr/>
          <p:nvPr/>
        </p:nvGrpSpPr>
        <p:grpSpPr>
          <a:xfrm>
            <a:off x="14249400" y="-1919000"/>
            <a:ext cx="5589986" cy="5589986"/>
            <a:chOff x="0" y="0"/>
            <a:chExt cx="812800" cy="812800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00000">
                <a:alpha val="7843"/>
              </a:srgbClr>
            </a:solidFill>
            <a:ln cap="sq">
              <a:noFill/>
              <a:prstDash val="solid"/>
              <a:miter/>
            </a:ln>
          </p:spPr>
        </p:sp>
        <p:sp>
          <p:nvSpPr>
            <p:cNvPr id="6" name="TextBox 6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lvl="0" indent="0"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7" name="Freeform 7"/>
          <p:cNvSpPr/>
          <p:nvPr/>
        </p:nvSpPr>
        <p:spPr>
          <a:xfrm rot="3240510">
            <a:off x="-1264733" y="-480831"/>
            <a:ext cx="3988635" cy="3981383"/>
          </a:xfrm>
          <a:custGeom>
            <a:avLst/>
            <a:gdLst/>
            <a:ahLst/>
            <a:cxnLst/>
            <a:rect l="l" t="t" r="r" b="b"/>
            <a:pathLst>
              <a:path w="3988635" h="3981383">
                <a:moveTo>
                  <a:pt x="0" y="0"/>
                </a:moveTo>
                <a:lnTo>
                  <a:pt x="3988635" y="0"/>
                </a:lnTo>
                <a:lnTo>
                  <a:pt x="3988635" y="3981383"/>
                </a:lnTo>
                <a:lnTo>
                  <a:pt x="0" y="3981383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=""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 rot="342931">
            <a:off x="-366611" y="7366101"/>
            <a:ext cx="4267140" cy="3135311"/>
          </a:xfrm>
          <a:custGeom>
            <a:avLst/>
            <a:gdLst/>
            <a:ahLst/>
            <a:cxnLst/>
            <a:rect l="l" t="t" r="r" b="b"/>
            <a:pathLst>
              <a:path w="4995388" h="3714752">
                <a:moveTo>
                  <a:pt x="0" y="0"/>
                </a:moveTo>
                <a:lnTo>
                  <a:pt x="4995388" y="0"/>
                </a:lnTo>
                <a:lnTo>
                  <a:pt x="4995388" y="3714752"/>
                </a:lnTo>
                <a:lnTo>
                  <a:pt x="0" y="3714752"/>
                </a:lnTo>
                <a:lnTo>
                  <a:pt x="0" y="0"/>
                </a:lnTo>
                <a:close/>
              </a:path>
            </a:pathLst>
          </a:custGeom>
          <a:blipFill>
            <a:blip r:embed="rId13">
              <a:extLst>
                <a:ext uri="{96DAC541-7B7A-43D3-8B79-37D633B846F1}">
                  <asvg:svgBlip xmlns=""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9" name="Freeform 9"/>
          <p:cNvSpPr/>
          <p:nvPr/>
        </p:nvSpPr>
        <p:spPr>
          <a:xfrm rot="6128713">
            <a:off x="15883172" y="7869683"/>
            <a:ext cx="2557474" cy="2221027"/>
          </a:xfrm>
          <a:custGeom>
            <a:avLst/>
            <a:gdLst/>
            <a:ahLst/>
            <a:cxnLst/>
            <a:rect l="l" t="t" r="r" b="b"/>
            <a:pathLst>
              <a:path w="3867912" h="4114800">
                <a:moveTo>
                  <a:pt x="0" y="0"/>
                </a:moveTo>
                <a:lnTo>
                  <a:pt x="3867912" y="0"/>
                </a:lnTo>
                <a:lnTo>
                  <a:pt x="3867912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=""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14" name="Rectangle 13"/>
          <p:cNvSpPr/>
          <p:nvPr/>
        </p:nvSpPr>
        <p:spPr>
          <a:xfrm>
            <a:off x="8377717" y="749727"/>
            <a:ext cx="148590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6000" b="1" dirty="0" err="1" smtClean="0">
                <a:solidFill>
                  <a:schemeClr val="bg1"/>
                </a:solidFill>
                <a:latin typeface="Open Sans" panose="020B0606030504020204" pitchFamily="34" charset="0"/>
              </a:rPr>
              <a:t>Tham</a:t>
            </a:r>
            <a:r>
              <a:rPr lang="en-US" sz="6000" b="1" dirty="0" smtClean="0">
                <a:solidFill>
                  <a:schemeClr val="bg1"/>
                </a:solidFill>
                <a:latin typeface="Open Sans" panose="020B0606030504020204" pitchFamily="34" charset="0"/>
              </a:rPr>
              <a:t> </a:t>
            </a:r>
            <a:r>
              <a:rPr lang="en-US" sz="6000" b="1" dirty="0" err="1" smtClean="0">
                <a:solidFill>
                  <a:schemeClr val="bg1"/>
                </a:solidFill>
                <a:latin typeface="Open Sans" panose="020B0606030504020204" pitchFamily="34" charset="0"/>
              </a:rPr>
              <a:t>khảo</a:t>
            </a:r>
            <a:endParaRPr lang="en-US" sz="6000" b="1" dirty="0">
              <a:solidFill>
                <a:schemeClr val="bg1"/>
              </a:solidFill>
            </a:endParaRP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80269177"/>
              </p:ext>
            </p:extLst>
          </p:nvPr>
        </p:nvGraphicFramePr>
        <p:xfrm>
          <a:off x="3817620" y="2107142"/>
          <a:ext cx="14081760" cy="6827520"/>
        </p:xfrm>
        <a:graphic>
          <a:graphicData uri="http://schemas.openxmlformats.org/drawingml/2006/table">
            <a:tbl>
              <a:tblPr/>
              <a:tblGrid>
                <a:gridCol w="1843021">
                  <a:extLst>
                    <a:ext uri="{9D8B030D-6E8A-4147-A177-3AD203B41FA5}">
                      <a16:colId xmlns:a16="http://schemas.microsoft.com/office/drawing/2014/main" val="2176096978"/>
                    </a:ext>
                  </a:extLst>
                </a:gridCol>
                <a:gridCol w="3330959">
                  <a:extLst>
                    <a:ext uri="{9D8B030D-6E8A-4147-A177-3AD203B41FA5}">
                      <a16:colId xmlns:a16="http://schemas.microsoft.com/office/drawing/2014/main" val="2373295086"/>
                    </a:ext>
                  </a:extLst>
                </a:gridCol>
                <a:gridCol w="3055620">
                  <a:extLst>
                    <a:ext uri="{9D8B030D-6E8A-4147-A177-3AD203B41FA5}">
                      <a16:colId xmlns:a16="http://schemas.microsoft.com/office/drawing/2014/main" val="4273381905"/>
                    </a:ext>
                  </a:extLst>
                </a:gridCol>
                <a:gridCol w="2926080">
                  <a:extLst>
                    <a:ext uri="{9D8B030D-6E8A-4147-A177-3AD203B41FA5}">
                      <a16:colId xmlns:a16="http://schemas.microsoft.com/office/drawing/2014/main" val="2837293350"/>
                    </a:ext>
                  </a:extLst>
                </a:gridCol>
                <a:gridCol w="2926080">
                  <a:extLst>
                    <a:ext uri="{9D8B030D-6E8A-4147-A177-3AD203B41FA5}">
                      <a16:colId xmlns:a16="http://schemas.microsoft.com/office/drawing/2014/main" val="810866970"/>
                    </a:ext>
                  </a:extLst>
                </a:gridCol>
              </a:tblGrid>
              <a:tr h="119104">
                <a:tc>
                  <a:txBody>
                    <a:bodyPr/>
                    <a:lstStyle/>
                    <a:p>
                      <a:pPr algn="just"/>
                      <a:r>
                        <a:rPr lang="en-US" sz="3200" b="1" dirty="0" err="1">
                          <a:solidFill>
                            <a:srgbClr val="000000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Ngày</a:t>
                      </a:r>
                      <a:endParaRPr lang="en-US" sz="3200" dirty="0">
                        <a:solidFill>
                          <a:srgbClr val="000000"/>
                        </a:solidFill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3200" b="1" dirty="0" err="1">
                          <a:solidFill>
                            <a:srgbClr val="000000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Bữa</a:t>
                      </a:r>
                      <a:r>
                        <a:rPr lang="en-US" sz="3200" b="1" dirty="0">
                          <a:solidFill>
                            <a:srgbClr val="000000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 </a:t>
                      </a:r>
                      <a:r>
                        <a:rPr lang="en-US" sz="3200" b="1" dirty="0" err="1">
                          <a:solidFill>
                            <a:srgbClr val="000000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sáng</a:t>
                      </a:r>
                      <a:endParaRPr lang="en-US" sz="3200" dirty="0">
                        <a:solidFill>
                          <a:srgbClr val="000000"/>
                        </a:solidFill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vi-VN" sz="3200" b="1" dirty="0">
                          <a:solidFill>
                            <a:srgbClr val="000000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Bữa trưa</a:t>
                      </a:r>
                      <a:endParaRPr lang="vi-VN" sz="3200" dirty="0">
                        <a:solidFill>
                          <a:srgbClr val="000000"/>
                        </a:solidFill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3200" b="1" dirty="0" err="1">
                          <a:solidFill>
                            <a:srgbClr val="000000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Bữa</a:t>
                      </a:r>
                      <a:r>
                        <a:rPr lang="en-US" sz="3200" b="1" dirty="0">
                          <a:solidFill>
                            <a:srgbClr val="000000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 </a:t>
                      </a:r>
                      <a:r>
                        <a:rPr lang="en-US" sz="3200" b="1" dirty="0" err="1">
                          <a:solidFill>
                            <a:srgbClr val="000000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phụ</a:t>
                      </a:r>
                      <a:endParaRPr lang="en-US" sz="3200" dirty="0">
                        <a:solidFill>
                          <a:srgbClr val="000000"/>
                        </a:solidFill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3200" b="1" dirty="0" err="1">
                          <a:solidFill>
                            <a:srgbClr val="000000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Bữa</a:t>
                      </a:r>
                      <a:r>
                        <a:rPr lang="en-US" sz="3200" b="1" dirty="0">
                          <a:solidFill>
                            <a:srgbClr val="000000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 </a:t>
                      </a:r>
                      <a:r>
                        <a:rPr lang="en-US" sz="3200" b="1" dirty="0" err="1">
                          <a:solidFill>
                            <a:srgbClr val="000000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tối</a:t>
                      </a:r>
                      <a:endParaRPr lang="en-US" sz="3200" dirty="0">
                        <a:solidFill>
                          <a:srgbClr val="000000"/>
                        </a:solidFill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67988614"/>
                  </a:ext>
                </a:extLst>
              </a:tr>
              <a:tr h="833730"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 err="1">
                          <a:solidFill>
                            <a:srgbClr val="000000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Ngày</a:t>
                      </a:r>
                      <a:r>
                        <a:rPr lang="en-US" sz="3200" b="1" dirty="0">
                          <a:solidFill>
                            <a:srgbClr val="000000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 </a:t>
                      </a:r>
                      <a:endParaRPr lang="en-US" sz="3200" b="1" dirty="0" smtClean="0">
                        <a:solidFill>
                          <a:srgbClr val="000000"/>
                        </a:solidFill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  <a:p>
                      <a:pPr algn="ctr"/>
                      <a:r>
                        <a:rPr lang="en-US" sz="3200" b="1" dirty="0" err="1" smtClean="0">
                          <a:solidFill>
                            <a:srgbClr val="000000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thứ</a:t>
                      </a:r>
                      <a:r>
                        <a:rPr lang="en-US" sz="3200" b="1" dirty="0" smtClean="0">
                          <a:solidFill>
                            <a:srgbClr val="000000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 </a:t>
                      </a:r>
                    </a:p>
                    <a:p>
                      <a:pPr algn="ctr"/>
                      <a:r>
                        <a:rPr lang="en-US" sz="3200" b="1" dirty="0" err="1" smtClean="0">
                          <a:solidFill>
                            <a:srgbClr val="000000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nhất</a:t>
                      </a:r>
                      <a:endParaRPr lang="en-US" sz="3200" b="1" dirty="0">
                        <a:solidFill>
                          <a:srgbClr val="000000"/>
                        </a:solidFill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3200" dirty="0">
                          <a:solidFill>
                            <a:srgbClr val="000000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1 </a:t>
                      </a:r>
                      <a:r>
                        <a:rPr lang="en-US" sz="3200" dirty="0" err="1">
                          <a:solidFill>
                            <a:srgbClr val="000000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bánh</a:t>
                      </a:r>
                      <a:r>
                        <a:rPr lang="en-US" sz="3200" dirty="0">
                          <a:solidFill>
                            <a:srgbClr val="000000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 </a:t>
                      </a:r>
                      <a:r>
                        <a:rPr lang="en-US" sz="3200" dirty="0" err="1">
                          <a:solidFill>
                            <a:srgbClr val="000000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mì</a:t>
                      </a:r>
                      <a:endParaRPr lang="en-US" sz="3200" dirty="0">
                        <a:solidFill>
                          <a:srgbClr val="000000"/>
                        </a:solidFill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  <a:p>
                      <a:pPr algn="just"/>
                      <a:r>
                        <a:rPr lang="en-US" sz="3200" dirty="0">
                          <a:solidFill>
                            <a:srgbClr val="000000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1 </a:t>
                      </a:r>
                      <a:r>
                        <a:rPr lang="en-US" sz="3200" dirty="0" err="1">
                          <a:solidFill>
                            <a:srgbClr val="000000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quả</a:t>
                      </a:r>
                      <a:r>
                        <a:rPr lang="en-US" sz="3200" dirty="0">
                          <a:solidFill>
                            <a:srgbClr val="000000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 </a:t>
                      </a:r>
                      <a:r>
                        <a:rPr lang="en-US" sz="3200" dirty="0" err="1">
                          <a:solidFill>
                            <a:srgbClr val="000000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trứng</a:t>
                      </a:r>
                      <a:r>
                        <a:rPr lang="en-US" sz="3200" dirty="0">
                          <a:solidFill>
                            <a:srgbClr val="000000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 </a:t>
                      </a:r>
                      <a:r>
                        <a:rPr lang="en-US" sz="3200" dirty="0" err="1">
                          <a:solidFill>
                            <a:srgbClr val="000000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rán</a:t>
                      </a:r>
                      <a:endParaRPr lang="en-US" sz="3200" dirty="0">
                        <a:solidFill>
                          <a:srgbClr val="000000"/>
                        </a:solidFill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vi-VN" sz="3200" dirty="0">
                          <a:solidFill>
                            <a:srgbClr val="000000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1 bát cơm</a:t>
                      </a:r>
                    </a:p>
                    <a:p>
                      <a:pPr algn="just"/>
                      <a:r>
                        <a:rPr lang="vi-VN" sz="3200" dirty="0">
                          <a:solidFill>
                            <a:srgbClr val="000000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1 miếng thịt gà rán</a:t>
                      </a:r>
                    </a:p>
                    <a:p>
                      <a:pPr algn="just"/>
                      <a:r>
                        <a:rPr lang="vi-VN" sz="3200" dirty="0">
                          <a:solidFill>
                            <a:srgbClr val="000000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1 bát canh rau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3200" dirty="0">
                          <a:solidFill>
                            <a:srgbClr val="000000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1 </a:t>
                      </a:r>
                      <a:r>
                        <a:rPr lang="en-US" sz="3200" dirty="0" err="1">
                          <a:solidFill>
                            <a:srgbClr val="000000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hộp</a:t>
                      </a:r>
                      <a:r>
                        <a:rPr lang="en-US" sz="3200" dirty="0">
                          <a:solidFill>
                            <a:srgbClr val="000000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 </a:t>
                      </a:r>
                      <a:r>
                        <a:rPr lang="en-US" sz="3200" dirty="0" err="1">
                          <a:solidFill>
                            <a:srgbClr val="000000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sữa</a:t>
                      </a:r>
                      <a:r>
                        <a:rPr lang="en-US" sz="3200" dirty="0">
                          <a:solidFill>
                            <a:srgbClr val="000000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 </a:t>
                      </a:r>
                      <a:r>
                        <a:rPr lang="en-US" sz="3200" dirty="0" err="1">
                          <a:solidFill>
                            <a:srgbClr val="000000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chua</a:t>
                      </a:r>
                      <a:endParaRPr lang="en-US" sz="3200" dirty="0">
                        <a:solidFill>
                          <a:srgbClr val="000000"/>
                        </a:solidFill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vi-VN" sz="3200">
                          <a:solidFill>
                            <a:srgbClr val="000000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1 bát cơm</a:t>
                      </a:r>
                    </a:p>
                    <a:p>
                      <a:pPr algn="just"/>
                      <a:r>
                        <a:rPr lang="vi-VN" sz="3200">
                          <a:solidFill>
                            <a:srgbClr val="000000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2 miếng đậu phụ</a:t>
                      </a:r>
                    </a:p>
                    <a:p>
                      <a:pPr algn="just"/>
                      <a:r>
                        <a:rPr lang="vi-VN" sz="3200">
                          <a:solidFill>
                            <a:srgbClr val="000000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4 miếng thịt lợn</a:t>
                      </a:r>
                    </a:p>
                    <a:p>
                      <a:pPr algn="just"/>
                      <a:r>
                        <a:rPr lang="vi-VN" sz="3200">
                          <a:solidFill>
                            <a:srgbClr val="000000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1 nửa bát canh rau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64239038"/>
                  </a:ext>
                </a:extLst>
              </a:tr>
              <a:tr h="833730"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 err="1">
                          <a:solidFill>
                            <a:srgbClr val="000000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Ngày</a:t>
                      </a:r>
                      <a:r>
                        <a:rPr lang="en-US" sz="3200" b="1" dirty="0">
                          <a:solidFill>
                            <a:srgbClr val="000000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 </a:t>
                      </a:r>
                      <a:endParaRPr lang="en-US" sz="3200" b="1" dirty="0" smtClean="0">
                        <a:solidFill>
                          <a:srgbClr val="000000"/>
                        </a:solidFill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  <a:p>
                      <a:pPr algn="ctr"/>
                      <a:r>
                        <a:rPr lang="en-US" sz="3200" b="1" dirty="0" err="1" smtClean="0">
                          <a:solidFill>
                            <a:srgbClr val="000000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thứ</a:t>
                      </a:r>
                      <a:r>
                        <a:rPr lang="en-US" sz="3200" b="1" dirty="0" smtClean="0">
                          <a:solidFill>
                            <a:srgbClr val="000000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 </a:t>
                      </a:r>
                    </a:p>
                    <a:p>
                      <a:pPr algn="ctr"/>
                      <a:r>
                        <a:rPr lang="en-US" sz="3200" b="1" dirty="0" err="1" smtClean="0">
                          <a:solidFill>
                            <a:srgbClr val="000000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hai</a:t>
                      </a:r>
                      <a:endParaRPr lang="en-US" sz="3200" b="1" dirty="0">
                        <a:solidFill>
                          <a:srgbClr val="000000"/>
                        </a:solidFill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3200">
                          <a:solidFill>
                            <a:srgbClr val="000000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1 bánh mì</a:t>
                      </a:r>
                    </a:p>
                    <a:p>
                      <a:pPr algn="just"/>
                      <a:r>
                        <a:rPr lang="en-US" sz="3200">
                          <a:solidFill>
                            <a:srgbClr val="000000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1 cái xúc xích rán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vi-VN" sz="3200" dirty="0">
                          <a:solidFill>
                            <a:srgbClr val="000000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1 bát cơm</a:t>
                      </a:r>
                    </a:p>
                    <a:p>
                      <a:pPr algn="just"/>
                      <a:r>
                        <a:rPr lang="vi-VN" sz="3200" dirty="0">
                          <a:solidFill>
                            <a:srgbClr val="000000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3 miếng đậu phụ</a:t>
                      </a:r>
                    </a:p>
                    <a:p>
                      <a:pPr algn="just"/>
                      <a:r>
                        <a:rPr lang="vi-VN" sz="3200" dirty="0">
                          <a:solidFill>
                            <a:srgbClr val="000000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1 bát canh bí</a:t>
                      </a:r>
                    </a:p>
                    <a:p>
                      <a:pPr algn="just"/>
                      <a:r>
                        <a:rPr lang="vi-VN" sz="3200" dirty="0">
                          <a:solidFill>
                            <a:srgbClr val="000000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1 quả hồng xiêm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3200" dirty="0">
                          <a:solidFill>
                            <a:srgbClr val="000000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1 </a:t>
                      </a:r>
                      <a:r>
                        <a:rPr lang="en-US" sz="3200" dirty="0" err="1">
                          <a:solidFill>
                            <a:srgbClr val="000000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hộp</a:t>
                      </a:r>
                      <a:r>
                        <a:rPr lang="en-US" sz="3200" dirty="0">
                          <a:solidFill>
                            <a:srgbClr val="000000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 </a:t>
                      </a:r>
                      <a:r>
                        <a:rPr lang="en-US" sz="3200" dirty="0" err="1" smtClean="0">
                          <a:solidFill>
                            <a:srgbClr val="000000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sữa</a:t>
                      </a:r>
                      <a:endParaRPr lang="en-US" sz="3200" dirty="0">
                        <a:solidFill>
                          <a:srgbClr val="000000"/>
                        </a:solidFill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vi-VN" sz="3200" dirty="0">
                          <a:solidFill>
                            <a:srgbClr val="000000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1 bát cơm</a:t>
                      </a:r>
                    </a:p>
                    <a:p>
                      <a:pPr algn="just"/>
                      <a:r>
                        <a:rPr lang="vi-VN" sz="3200" dirty="0">
                          <a:solidFill>
                            <a:srgbClr val="000000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1 nửa bát đỗ luộc</a:t>
                      </a:r>
                    </a:p>
                    <a:p>
                      <a:pPr algn="just"/>
                      <a:r>
                        <a:rPr lang="vi-VN" sz="3200" dirty="0">
                          <a:solidFill>
                            <a:srgbClr val="000000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1 bát canh rau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5736008"/>
                  </a:ext>
                </a:extLst>
              </a:tr>
            </a:tbl>
          </a:graphicData>
        </a:graphic>
      </p:graphicFrame>
      <p:pic>
        <p:nvPicPr>
          <p:cNvPr id="16" name="Picture 15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73228" y="3386420"/>
            <a:ext cx="3999323" cy="40602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954544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9A14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10"/>
          <p:cNvSpPr/>
          <p:nvPr/>
        </p:nvSpPr>
        <p:spPr>
          <a:xfrm rot="-3766444">
            <a:off x="2797677" y="7889981"/>
            <a:ext cx="4114800" cy="3748209"/>
          </a:xfrm>
          <a:custGeom>
            <a:avLst/>
            <a:gdLst/>
            <a:ahLst/>
            <a:cxnLst/>
            <a:rect l="l" t="t" r="r" b="b"/>
            <a:pathLst>
              <a:path w="4114800" h="3748209">
                <a:moveTo>
                  <a:pt x="0" y="0"/>
                </a:moveTo>
                <a:lnTo>
                  <a:pt x="4114800" y="0"/>
                </a:lnTo>
                <a:lnTo>
                  <a:pt x="4114800" y="3748209"/>
                </a:lnTo>
                <a:lnTo>
                  <a:pt x="0" y="374820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=""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</p:sp>
      <p:grpSp>
        <p:nvGrpSpPr>
          <p:cNvPr id="4" name="Group 4"/>
          <p:cNvGrpSpPr/>
          <p:nvPr/>
        </p:nvGrpSpPr>
        <p:grpSpPr>
          <a:xfrm>
            <a:off x="14249400" y="-1919000"/>
            <a:ext cx="5589986" cy="5589986"/>
            <a:chOff x="0" y="0"/>
            <a:chExt cx="812800" cy="812800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00000">
                <a:alpha val="7843"/>
              </a:srgbClr>
            </a:solidFill>
            <a:ln cap="sq">
              <a:noFill/>
              <a:prstDash val="solid"/>
              <a:miter/>
            </a:ln>
          </p:spPr>
        </p:sp>
        <p:sp>
          <p:nvSpPr>
            <p:cNvPr id="6" name="TextBox 6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lvl="0" indent="0"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7" name="Freeform 7"/>
          <p:cNvSpPr/>
          <p:nvPr/>
        </p:nvSpPr>
        <p:spPr>
          <a:xfrm rot="3240510">
            <a:off x="-1264733" y="-480831"/>
            <a:ext cx="3988635" cy="3981383"/>
          </a:xfrm>
          <a:custGeom>
            <a:avLst/>
            <a:gdLst/>
            <a:ahLst/>
            <a:cxnLst/>
            <a:rect l="l" t="t" r="r" b="b"/>
            <a:pathLst>
              <a:path w="3988635" h="3981383">
                <a:moveTo>
                  <a:pt x="0" y="0"/>
                </a:moveTo>
                <a:lnTo>
                  <a:pt x="3988635" y="0"/>
                </a:lnTo>
                <a:lnTo>
                  <a:pt x="3988635" y="3981383"/>
                </a:lnTo>
                <a:lnTo>
                  <a:pt x="0" y="3981383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=""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 rot="342931">
            <a:off x="-366611" y="7366101"/>
            <a:ext cx="4267140" cy="3135311"/>
          </a:xfrm>
          <a:custGeom>
            <a:avLst/>
            <a:gdLst/>
            <a:ahLst/>
            <a:cxnLst/>
            <a:rect l="l" t="t" r="r" b="b"/>
            <a:pathLst>
              <a:path w="4995388" h="3714752">
                <a:moveTo>
                  <a:pt x="0" y="0"/>
                </a:moveTo>
                <a:lnTo>
                  <a:pt x="4995388" y="0"/>
                </a:lnTo>
                <a:lnTo>
                  <a:pt x="4995388" y="3714752"/>
                </a:lnTo>
                <a:lnTo>
                  <a:pt x="0" y="3714752"/>
                </a:lnTo>
                <a:lnTo>
                  <a:pt x="0" y="0"/>
                </a:lnTo>
                <a:close/>
              </a:path>
            </a:pathLst>
          </a:custGeom>
          <a:blipFill>
            <a:blip r:embed="rId13">
              <a:extLst>
                <a:ext uri="{96DAC541-7B7A-43D3-8B79-37D633B846F1}">
                  <asvg:svgBlip xmlns=""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9" name="Freeform 9"/>
          <p:cNvSpPr/>
          <p:nvPr/>
        </p:nvSpPr>
        <p:spPr>
          <a:xfrm rot="6128713">
            <a:off x="15883172" y="7869683"/>
            <a:ext cx="2557474" cy="2221027"/>
          </a:xfrm>
          <a:custGeom>
            <a:avLst/>
            <a:gdLst/>
            <a:ahLst/>
            <a:cxnLst/>
            <a:rect l="l" t="t" r="r" b="b"/>
            <a:pathLst>
              <a:path w="3867912" h="4114800">
                <a:moveTo>
                  <a:pt x="0" y="0"/>
                </a:moveTo>
                <a:lnTo>
                  <a:pt x="3867912" y="0"/>
                </a:lnTo>
                <a:lnTo>
                  <a:pt x="3867912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=""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11" name="TextBox 11"/>
          <p:cNvSpPr txBox="1"/>
          <p:nvPr/>
        </p:nvSpPr>
        <p:spPr>
          <a:xfrm>
            <a:off x="-76200" y="3314700"/>
            <a:ext cx="3993448" cy="406265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en-US" sz="8800" dirty="0" err="1" smtClean="0">
                <a:ln w="28575">
                  <a:solidFill>
                    <a:schemeClr val="tx1"/>
                  </a:solidFill>
                </a:ln>
                <a:solidFill>
                  <a:srgbClr val="FFFFFF"/>
                </a:solidFill>
                <a:latin typeface="#9Slide04 Podkova Medium" panose="00000600000000000000" pitchFamily="2" charset="0"/>
              </a:rPr>
              <a:t>Hoạt</a:t>
            </a:r>
            <a:r>
              <a:rPr lang="en-US" sz="8800" dirty="0" smtClean="0">
                <a:ln w="28575">
                  <a:solidFill>
                    <a:schemeClr val="tx1"/>
                  </a:solidFill>
                </a:ln>
                <a:solidFill>
                  <a:srgbClr val="FFFFFF"/>
                </a:solidFill>
                <a:latin typeface="#9Slide04 Podkova Medium" panose="00000600000000000000" pitchFamily="2" charset="0"/>
              </a:rPr>
              <a:t> </a:t>
            </a:r>
            <a:r>
              <a:rPr lang="en-US" sz="8800" dirty="0" err="1" smtClean="0">
                <a:ln w="28575">
                  <a:solidFill>
                    <a:schemeClr val="tx1"/>
                  </a:solidFill>
                </a:ln>
                <a:solidFill>
                  <a:srgbClr val="FFFFFF"/>
                </a:solidFill>
                <a:latin typeface="#9Slide04 Podkova Medium" panose="00000600000000000000" pitchFamily="2" charset="0"/>
              </a:rPr>
              <a:t>động</a:t>
            </a:r>
            <a:r>
              <a:rPr lang="en-US" sz="8800" dirty="0" smtClean="0">
                <a:ln w="28575">
                  <a:solidFill>
                    <a:schemeClr val="tx1"/>
                  </a:solidFill>
                </a:ln>
                <a:solidFill>
                  <a:srgbClr val="FFFFFF"/>
                </a:solidFill>
                <a:latin typeface="#9Slide04 Podkova Medium" panose="00000600000000000000" pitchFamily="2" charset="0"/>
              </a:rPr>
              <a:t> </a:t>
            </a:r>
          </a:p>
          <a:p>
            <a:pPr algn="ctr"/>
            <a:r>
              <a:rPr lang="en-US" sz="8800" dirty="0" smtClean="0">
                <a:ln w="28575">
                  <a:solidFill>
                    <a:schemeClr val="tx1"/>
                  </a:solidFill>
                </a:ln>
                <a:solidFill>
                  <a:srgbClr val="FFFFFF"/>
                </a:solidFill>
                <a:latin typeface="#9Slide04 Podkova Medium" panose="00000600000000000000" pitchFamily="2" charset="0"/>
              </a:rPr>
              <a:t>1</a:t>
            </a:r>
            <a:endParaRPr lang="en-US" sz="8800" dirty="0">
              <a:ln w="28575">
                <a:solidFill>
                  <a:schemeClr val="tx1"/>
                </a:solidFill>
              </a:ln>
              <a:solidFill>
                <a:srgbClr val="FFFFFF"/>
              </a:solidFill>
              <a:latin typeface="#9Slide04 Podkova Medium" panose="00000600000000000000" pitchFamily="2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3429000" y="454977"/>
            <a:ext cx="14859000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4400" b="1" dirty="0">
                <a:solidFill>
                  <a:srgbClr val="000000"/>
                </a:solidFill>
                <a:latin typeface="Open Sans" panose="020B0606030504020204" pitchFamily="34" charset="0"/>
              </a:rPr>
              <a:t>Liệt kê các thức ăn, đồ uống em đã ăn hai ngày gần đây ở nhà, ở trường theo gợi ý sau:</a:t>
            </a:r>
            <a:endParaRPr lang="en-US" sz="4400" b="1" dirty="0"/>
          </a:p>
        </p:txBody>
      </p:sp>
      <p:graphicFrame>
        <p:nvGraphicFramePr>
          <p:cNvPr id="15" name="Table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45426029"/>
              </p:ext>
            </p:extLst>
          </p:nvPr>
        </p:nvGraphicFramePr>
        <p:xfrm>
          <a:off x="3848171" y="2493371"/>
          <a:ext cx="14211301" cy="5029200"/>
        </p:xfrm>
        <a:graphic>
          <a:graphicData uri="http://schemas.openxmlformats.org/drawingml/2006/table">
            <a:tbl>
              <a:tblPr/>
              <a:tblGrid>
                <a:gridCol w="1850849">
                  <a:extLst>
                    <a:ext uri="{9D8B030D-6E8A-4147-A177-3AD203B41FA5}">
                      <a16:colId xmlns:a16="http://schemas.microsoft.com/office/drawing/2014/main" val="4092881593"/>
                    </a:ext>
                  </a:extLst>
                </a:gridCol>
                <a:gridCol w="2759253">
                  <a:extLst>
                    <a:ext uri="{9D8B030D-6E8A-4147-A177-3AD203B41FA5}">
                      <a16:colId xmlns:a16="http://schemas.microsoft.com/office/drawing/2014/main" val="3669792123"/>
                    </a:ext>
                  </a:extLst>
                </a:gridCol>
                <a:gridCol w="3276600">
                  <a:extLst>
                    <a:ext uri="{9D8B030D-6E8A-4147-A177-3AD203B41FA5}">
                      <a16:colId xmlns:a16="http://schemas.microsoft.com/office/drawing/2014/main" val="3098120437"/>
                    </a:ext>
                  </a:extLst>
                </a:gridCol>
                <a:gridCol w="2819400">
                  <a:extLst>
                    <a:ext uri="{9D8B030D-6E8A-4147-A177-3AD203B41FA5}">
                      <a16:colId xmlns:a16="http://schemas.microsoft.com/office/drawing/2014/main" val="4048648795"/>
                    </a:ext>
                  </a:extLst>
                </a:gridCol>
                <a:gridCol w="3505199">
                  <a:extLst>
                    <a:ext uri="{9D8B030D-6E8A-4147-A177-3AD203B41FA5}">
                      <a16:colId xmlns:a16="http://schemas.microsoft.com/office/drawing/2014/main" val="3490134457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sz="4000" b="1" dirty="0" err="1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Ngày</a:t>
                      </a:r>
                      <a:endParaRPr lang="en-US" sz="4000" b="1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b="1" dirty="0" err="1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Bữa</a:t>
                      </a:r>
                      <a:r>
                        <a:rPr lang="en-US" sz="4000" b="1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 </a:t>
                      </a:r>
                      <a:r>
                        <a:rPr lang="en-US" sz="4000" b="1" dirty="0" err="1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sáng</a:t>
                      </a:r>
                      <a:endParaRPr lang="en-US" sz="4000" b="1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4000" b="1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Bữa trưa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b="1" dirty="0" err="1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Bữa</a:t>
                      </a:r>
                      <a:r>
                        <a:rPr lang="en-US" sz="4000" b="1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 </a:t>
                      </a:r>
                      <a:r>
                        <a:rPr lang="en-US" sz="4000" b="1" dirty="0" err="1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phụ</a:t>
                      </a:r>
                      <a:endParaRPr lang="en-US" sz="4000" b="1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b="1" dirty="0" err="1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Bữa</a:t>
                      </a:r>
                      <a:r>
                        <a:rPr lang="en-US" sz="4000" b="1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 </a:t>
                      </a:r>
                      <a:r>
                        <a:rPr lang="en-US" sz="4000" b="1" dirty="0" err="1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tối</a:t>
                      </a:r>
                      <a:endParaRPr lang="en-US" sz="4000" b="1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3189046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>
                        <a:lnSpc>
                          <a:spcPct val="200000"/>
                        </a:lnSpc>
                      </a:pPr>
                      <a:r>
                        <a:rPr lang="en-US" sz="2800" dirty="0" err="1">
                          <a:solidFill>
                            <a:srgbClr val="000000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Ngày</a:t>
                      </a:r>
                      <a:r>
                        <a:rPr lang="en-US" sz="2800" dirty="0">
                          <a:solidFill>
                            <a:srgbClr val="000000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 </a:t>
                      </a:r>
                      <a:endParaRPr lang="en-US" sz="2800" dirty="0" smtClean="0">
                        <a:solidFill>
                          <a:srgbClr val="000000"/>
                        </a:solidFill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  <a:p>
                      <a:pPr algn="l">
                        <a:lnSpc>
                          <a:spcPct val="200000"/>
                        </a:lnSpc>
                      </a:pPr>
                      <a:r>
                        <a:rPr lang="en-US" sz="2800" dirty="0" err="1" smtClean="0">
                          <a:solidFill>
                            <a:srgbClr val="000000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thứ</a:t>
                      </a:r>
                      <a:r>
                        <a:rPr lang="en-US" sz="2800" dirty="0" smtClean="0">
                          <a:solidFill>
                            <a:srgbClr val="000000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0000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nhất</a:t>
                      </a:r>
                      <a:endParaRPr lang="en-US" sz="2800" dirty="0">
                        <a:solidFill>
                          <a:srgbClr val="000000"/>
                        </a:solidFill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200000"/>
                        </a:lnSpc>
                      </a:pPr>
                      <a:r>
                        <a:rPr lang="en-US" sz="2800" dirty="0">
                          <a:solidFill>
                            <a:srgbClr val="000000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1 </a:t>
                      </a:r>
                      <a:r>
                        <a:rPr lang="en-US" sz="2800" dirty="0" err="1">
                          <a:solidFill>
                            <a:srgbClr val="000000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bánh</a:t>
                      </a:r>
                      <a:r>
                        <a:rPr lang="en-US" sz="2800" dirty="0">
                          <a:solidFill>
                            <a:srgbClr val="000000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0000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mì</a:t>
                      </a:r>
                      <a:endParaRPr lang="en-US" sz="2800" dirty="0">
                        <a:solidFill>
                          <a:srgbClr val="000000"/>
                        </a:solidFill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  <a:p>
                      <a:pPr algn="l">
                        <a:lnSpc>
                          <a:spcPct val="200000"/>
                        </a:lnSpc>
                      </a:pPr>
                      <a:r>
                        <a:rPr lang="en-US" sz="2800" dirty="0">
                          <a:solidFill>
                            <a:srgbClr val="000000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1 </a:t>
                      </a:r>
                      <a:r>
                        <a:rPr lang="en-US" sz="2800" dirty="0" err="1">
                          <a:solidFill>
                            <a:srgbClr val="000000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quả</a:t>
                      </a:r>
                      <a:r>
                        <a:rPr lang="en-US" sz="2800" dirty="0">
                          <a:solidFill>
                            <a:srgbClr val="000000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0000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trứng</a:t>
                      </a:r>
                      <a:r>
                        <a:rPr lang="en-US" sz="2800" dirty="0">
                          <a:solidFill>
                            <a:srgbClr val="000000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0000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rán</a:t>
                      </a:r>
                      <a:endParaRPr lang="en-US" sz="2800" dirty="0">
                        <a:solidFill>
                          <a:srgbClr val="000000"/>
                        </a:solidFill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200000"/>
                        </a:lnSpc>
                      </a:pPr>
                      <a:r>
                        <a:rPr lang="vi-VN" sz="2800" dirty="0">
                          <a:solidFill>
                            <a:srgbClr val="000000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1 bát cơm</a:t>
                      </a:r>
                    </a:p>
                    <a:p>
                      <a:pPr algn="l">
                        <a:lnSpc>
                          <a:spcPct val="200000"/>
                        </a:lnSpc>
                      </a:pPr>
                      <a:r>
                        <a:rPr lang="vi-VN" sz="2800" dirty="0">
                          <a:solidFill>
                            <a:srgbClr val="000000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1 miếng thịt gà rán</a:t>
                      </a:r>
                    </a:p>
                    <a:p>
                      <a:pPr algn="l">
                        <a:lnSpc>
                          <a:spcPct val="200000"/>
                        </a:lnSpc>
                      </a:pPr>
                      <a:r>
                        <a:rPr lang="vi-VN" sz="2800" dirty="0">
                          <a:solidFill>
                            <a:srgbClr val="000000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1 bát canh rau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200000"/>
                        </a:lnSpc>
                      </a:pPr>
                      <a:r>
                        <a:rPr lang="en-US" sz="2800" dirty="0">
                          <a:solidFill>
                            <a:srgbClr val="000000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1 </a:t>
                      </a:r>
                      <a:r>
                        <a:rPr lang="en-US" sz="2800" dirty="0" err="1">
                          <a:solidFill>
                            <a:srgbClr val="000000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hộp</a:t>
                      </a:r>
                      <a:r>
                        <a:rPr lang="en-US" sz="2800" dirty="0">
                          <a:solidFill>
                            <a:srgbClr val="000000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0000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sữa</a:t>
                      </a:r>
                      <a:r>
                        <a:rPr lang="en-US" sz="2800" dirty="0">
                          <a:solidFill>
                            <a:srgbClr val="000000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0000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chua</a:t>
                      </a:r>
                      <a:endParaRPr lang="en-US" sz="2800" dirty="0">
                        <a:solidFill>
                          <a:srgbClr val="000000"/>
                        </a:solidFill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200000"/>
                        </a:lnSpc>
                      </a:pPr>
                      <a:r>
                        <a:rPr lang="vi-VN" sz="2800" dirty="0">
                          <a:solidFill>
                            <a:srgbClr val="000000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1 bát cơm</a:t>
                      </a:r>
                    </a:p>
                    <a:p>
                      <a:pPr algn="l">
                        <a:lnSpc>
                          <a:spcPct val="200000"/>
                        </a:lnSpc>
                      </a:pPr>
                      <a:r>
                        <a:rPr lang="vi-VN" sz="2800" dirty="0">
                          <a:solidFill>
                            <a:srgbClr val="000000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2 miếng đậu phụ</a:t>
                      </a:r>
                    </a:p>
                    <a:p>
                      <a:pPr algn="l">
                        <a:lnSpc>
                          <a:spcPct val="200000"/>
                        </a:lnSpc>
                      </a:pPr>
                      <a:r>
                        <a:rPr lang="vi-VN" sz="2800" dirty="0">
                          <a:solidFill>
                            <a:srgbClr val="000000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4 miếng thịt lợn</a:t>
                      </a:r>
                    </a:p>
                    <a:p>
                      <a:pPr algn="l">
                        <a:lnSpc>
                          <a:spcPct val="200000"/>
                        </a:lnSpc>
                      </a:pPr>
                      <a:r>
                        <a:rPr lang="vi-VN" sz="2800" dirty="0">
                          <a:solidFill>
                            <a:srgbClr val="000000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1 nửa bát canh rau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7510410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4400" dirty="0">
                          <a:solidFill>
                            <a:srgbClr val="000000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?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4400" dirty="0">
                          <a:solidFill>
                            <a:srgbClr val="000000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?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4400" dirty="0">
                          <a:solidFill>
                            <a:srgbClr val="000000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?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4400" dirty="0">
                          <a:solidFill>
                            <a:srgbClr val="000000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?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4400" dirty="0">
                          <a:solidFill>
                            <a:srgbClr val="000000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?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80166101"/>
                  </a:ext>
                </a:extLst>
              </a:tr>
            </a:tbl>
          </a:graphicData>
        </a:graphic>
      </p:graphicFrame>
      <p:pic>
        <p:nvPicPr>
          <p:cNvPr id="17" name="Picture 16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20901" y="9011612"/>
            <a:ext cx="4730906" cy="1079086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12483767" y="6786107"/>
            <a:ext cx="4334632" cy="35055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11917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9A14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ounded Rectangle 12"/>
          <p:cNvSpPr/>
          <p:nvPr/>
        </p:nvSpPr>
        <p:spPr>
          <a:xfrm>
            <a:off x="4876800" y="7384195"/>
            <a:ext cx="10681855" cy="1874105"/>
          </a:xfrm>
          <a:prstGeom prst="roundRect">
            <a:avLst/>
          </a:prstGeom>
          <a:ln w="57150"/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Freeform 2"/>
          <p:cNvSpPr/>
          <p:nvPr/>
        </p:nvSpPr>
        <p:spPr>
          <a:xfrm>
            <a:off x="239612" y="5981700"/>
            <a:ext cx="4234846" cy="5933903"/>
          </a:xfrm>
          <a:custGeom>
            <a:avLst/>
            <a:gdLst/>
            <a:ahLst/>
            <a:cxnLst/>
            <a:rect l="l" t="t" r="r" b="b"/>
            <a:pathLst>
              <a:path w="6723257" h="10129201">
                <a:moveTo>
                  <a:pt x="0" y="0"/>
                </a:moveTo>
                <a:lnTo>
                  <a:pt x="6723258" y="0"/>
                </a:lnTo>
                <a:lnTo>
                  <a:pt x="6723258" y="10129201"/>
                </a:lnTo>
                <a:lnTo>
                  <a:pt x="0" y="10129201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 rot="-10800000">
            <a:off x="14610020" y="7384196"/>
            <a:ext cx="4114800" cy="3748209"/>
          </a:xfrm>
          <a:custGeom>
            <a:avLst/>
            <a:gdLst/>
            <a:ahLst/>
            <a:cxnLst/>
            <a:rect l="l" t="t" r="r" b="b"/>
            <a:pathLst>
              <a:path w="4114800" h="3748209">
                <a:moveTo>
                  <a:pt x="0" y="0"/>
                </a:moveTo>
                <a:lnTo>
                  <a:pt x="4114800" y="0"/>
                </a:lnTo>
                <a:lnTo>
                  <a:pt x="4114800" y="3748208"/>
                </a:lnTo>
                <a:lnTo>
                  <a:pt x="0" y="3748208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=""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 rot="-269491">
            <a:off x="15242595" y="-650280"/>
            <a:ext cx="3987615" cy="4114800"/>
          </a:xfrm>
          <a:custGeom>
            <a:avLst/>
            <a:gdLst/>
            <a:ahLst/>
            <a:cxnLst/>
            <a:rect l="l" t="t" r="r" b="b"/>
            <a:pathLst>
              <a:path w="3987615" h="4114800">
                <a:moveTo>
                  <a:pt x="0" y="0"/>
                </a:moveTo>
                <a:lnTo>
                  <a:pt x="3987615" y="0"/>
                </a:lnTo>
                <a:lnTo>
                  <a:pt x="3987615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=""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 flipH="1">
            <a:off x="-1143000" y="-480067"/>
            <a:ext cx="6371871" cy="3081669"/>
          </a:xfrm>
          <a:custGeom>
            <a:avLst/>
            <a:gdLst/>
            <a:ahLst/>
            <a:cxnLst/>
            <a:rect l="l" t="t" r="r" b="b"/>
            <a:pathLst>
              <a:path w="6371871" h="3081669">
                <a:moveTo>
                  <a:pt x="6371871" y="0"/>
                </a:moveTo>
                <a:lnTo>
                  <a:pt x="0" y="0"/>
                </a:lnTo>
                <a:lnTo>
                  <a:pt x="0" y="3081668"/>
                </a:lnTo>
                <a:lnTo>
                  <a:pt x="6371871" y="3081668"/>
                </a:lnTo>
                <a:lnTo>
                  <a:pt x="6371871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=""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</p:sp>
      <p:sp>
        <p:nvSpPr>
          <p:cNvPr id="9" name="Rectangle 8"/>
          <p:cNvSpPr/>
          <p:nvPr/>
        </p:nvSpPr>
        <p:spPr>
          <a:xfrm>
            <a:off x="5318926" y="419100"/>
            <a:ext cx="9706329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vi-VN" sz="3600" b="1" dirty="0">
                <a:solidFill>
                  <a:schemeClr val="bg1"/>
                </a:solidFill>
                <a:latin typeface="Open Sans" panose="020B0606030504020204" pitchFamily="34" charset="0"/>
              </a:rPr>
              <a:t>Dựa vào sơ đồ “Tháp dinh dưỡng”, đối chiếu với các bữa ăn trong hai ngày ở trên và nhận xét: </a:t>
            </a:r>
            <a:r>
              <a:rPr lang="vi-VN" sz="3600" b="1" i="1" dirty="0">
                <a:solidFill>
                  <a:srgbClr val="FFFF00"/>
                </a:solidFill>
                <a:latin typeface="Open Sans" panose="020B0606030504020204" pitchFamily="34" charset="0"/>
              </a:rPr>
              <a:t>Các bữa ăn trong ngày đã cân bằng, lành mạnh chưa? Vì sao?</a:t>
            </a:r>
            <a:endParaRPr lang="en-US" sz="3600" b="1" i="1" dirty="0">
              <a:solidFill>
                <a:srgbClr val="FFFF00"/>
              </a:solidFill>
            </a:endParaRPr>
          </a:p>
        </p:txBody>
      </p:sp>
      <p:graphicFrame>
        <p:nvGraphicFramePr>
          <p:cNvPr id="11" name="Tab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35069891"/>
              </p:ext>
            </p:extLst>
          </p:nvPr>
        </p:nvGraphicFramePr>
        <p:xfrm>
          <a:off x="4876800" y="3074954"/>
          <a:ext cx="11833860" cy="4023360"/>
        </p:xfrm>
        <a:graphic>
          <a:graphicData uri="http://schemas.openxmlformats.org/drawingml/2006/table">
            <a:tbl>
              <a:tblPr/>
              <a:tblGrid>
                <a:gridCol w="1226820">
                  <a:extLst>
                    <a:ext uri="{9D8B030D-6E8A-4147-A177-3AD203B41FA5}">
                      <a16:colId xmlns:a16="http://schemas.microsoft.com/office/drawing/2014/main" val="3122145150"/>
                    </a:ext>
                  </a:extLst>
                </a:gridCol>
                <a:gridCol w="2651760">
                  <a:extLst>
                    <a:ext uri="{9D8B030D-6E8A-4147-A177-3AD203B41FA5}">
                      <a16:colId xmlns:a16="http://schemas.microsoft.com/office/drawing/2014/main" val="4047821363"/>
                    </a:ext>
                  </a:extLst>
                </a:gridCol>
                <a:gridCol w="2651760">
                  <a:extLst>
                    <a:ext uri="{9D8B030D-6E8A-4147-A177-3AD203B41FA5}">
                      <a16:colId xmlns:a16="http://schemas.microsoft.com/office/drawing/2014/main" val="1821915184"/>
                    </a:ext>
                  </a:extLst>
                </a:gridCol>
                <a:gridCol w="2651760">
                  <a:extLst>
                    <a:ext uri="{9D8B030D-6E8A-4147-A177-3AD203B41FA5}">
                      <a16:colId xmlns:a16="http://schemas.microsoft.com/office/drawing/2014/main" val="1520394784"/>
                    </a:ext>
                  </a:extLst>
                </a:gridCol>
                <a:gridCol w="2651760">
                  <a:extLst>
                    <a:ext uri="{9D8B030D-6E8A-4147-A177-3AD203B41FA5}">
                      <a16:colId xmlns:a16="http://schemas.microsoft.com/office/drawing/2014/main" val="2026537001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just"/>
                      <a:r>
                        <a:rPr lang="en-US" sz="2400" b="1">
                          <a:solidFill>
                            <a:srgbClr val="000000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Ngày</a:t>
                      </a:r>
                      <a:endParaRPr lang="en-US" sz="2400">
                        <a:solidFill>
                          <a:srgbClr val="000000"/>
                        </a:solidFill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2400" b="1" dirty="0" err="1">
                          <a:solidFill>
                            <a:srgbClr val="000000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Bữa</a:t>
                      </a:r>
                      <a:r>
                        <a:rPr lang="en-US" sz="2400" b="1" dirty="0">
                          <a:solidFill>
                            <a:srgbClr val="000000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 </a:t>
                      </a:r>
                      <a:r>
                        <a:rPr lang="en-US" sz="2400" b="1" dirty="0" err="1">
                          <a:solidFill>
                            <a:srgbClr val="000000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sáng</a:t>
                      </a:r>
                      <a:endParaRPr lang="en-US" sz="2400" dirty="0">
                        <a:solidFill>
                          <a:srgbClr val="000000"/>
                        </a:solidFill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vi-VN" sz="2400" b="1" dirty="0">
                          <a:solidFill>
                            <a:srgbClr val="000000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Bữa trưa</a:t>
                      </a:r>
                      <a:endParaRPr lang="vi-VN" sz="2400" dirty="0">
                        <a:solidFill>
                          <a:srgbClr val="000000"/>
                        </a:solidFill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2400" b="1" dirty="0" err="1">
                          <a:solidFill>
                            <a:srgbClr val="000000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Bữa</a:t>
                      </a:r>
                      <a:r>
                        <a:rPr lang="en-US" sz="2400" b="1" dirty="0">
                          <a:solidFill>
                            <a:srgbClr val="000000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 </a:t>
                      </a:r>
                      <a:r>
                        <a:rPr lang="en-US" sz="2400" b="1" dirty="0" err="1">
                          <a:solidFill>
                            <a:srgbClr val="000000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phụ</a:t>
                      </a:r>
                      <a:endParaRPr lang="en-US" sz="2400" dirty="0">
                        <a:solidFill>
                          <a:srgbClr val="000000"/>
                        </a:solidFill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2400" b="1">
                          <a:solidFill>
                            <a:srgbClr val="000000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Bữa tối</a:t>
                      </a:r>
                      <a:endParaRPr lang="en-US" sz="2400">
                        <a:solidFill>
                          <a:srgbClr val="000000"/>
                        </a:solidFill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4402130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/>
                      <a:r>
                        <a:rPr lang="en-US" sz="2400">
                          <a:solidFill>
                            <a:srgbClr val="000000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Ngày thứ nhất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1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hộp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xôi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đậu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xanh</a:t>
                      </a:r>
                      <a:endParaRPr lang="en-US" sz="2400" dirty="0">
                        <a:solidFill>
                          <a:srgbClr val="000000"/>
                        </a:solidFill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vi-VN" sz="2400" dirty="0">
                          <a:solidFill>
                            <a:srgbClr val="000000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1 bát cơm</a:t>
                      </a:r>
                    </a:p>
                    <a:p>
                      <a:pPr algn="just"/>
                      <a:r>
                        <a:rPr lang="vi-VN" sz="2400" dirty="0">
                          <a:solidFill>
                            <a:srgbClr val="000000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2 miếng cá kho</a:t>
                      </a:r>
                    </a:p>
                    <a:p>
                      <a:pPr algn="just"/>
                      <a:r>
                        <a:rPr lang="vi-VN" sz="2400" dirty="0">
                          <a:solidFill>
                            <a:srgbClr val="000000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1 bát canh cải bó xôi</a:t>
                      </a:r>
                    </a:p>
                    <a:p>
                      <a:pPr algn="just"/>
                      <a:r>
                        <a:rPr lang="vi-VN" sz="2400" dirty="0">
                          <a:solidFill>
                            <a:srgbClr val="000000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2 miếng dưa hấu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vi-VN" sz="2400" dirty="0">
                          <a:solidFill>
                            <a:srgbClr val="000000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1 hộp sữa tươi</a:t>
                      </a:r>
                    </a:p>
                    <a:p>
                      <a:pPr algn="just"/>
                      <a:r>
                        <a:rPr lang="vi-VN" sz="2400" dirty="0">
                          <a:solidFill>
                            <a:srgbClr val="000000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1 cái bánh bí đỏ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vi-VN" sz="2400" dirty="0">
                          <a:solidFill>
                            <a:srgbClr val="000000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1 bát cơm</a:t>
                      </a:r>
                    </a:p>
                    <a:p>
                      <a:pPr algn="just"/>
                      <a:r>
                        <a:rPr lang="vi-VN" sz="2400" dirty="0">
                          <a:solidFill>
                            <a:srgbClr val="000000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1 nửa bát tôm rang thịt</a:t>
                      </a:r>
                    </a:p>
                    <a:p>
                      <a:pPr algn="just"/>
                      <a:r>
                        <a:rPr lang="vi-VN" sz="2400" dirty="0">
                          <a:solidFill>
                            <a:srgbClr val="000000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1 nửa bát đỗ quả xào</a:t>
                      </a:r>
                    </a:p>
                    <a:p>
                      <a:pPr algn="just"/>
                      <a:r>
                        <a:rPr lang="vi-VN" sz="2400" dirty="0">
                          <a:solidFill>
                            <a:srgbClr val="000000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1 bát canh rau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2772688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/>
                      <a:r>
                        <a:rPr lang="en-US" sz="2400">
                          <a:solidFill>
                            <a:srgbClr val="000000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Ngày thứ hai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2400">
                          <a:solidFill>
                            <a:srgbClr val="000000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1 hộp xôi</a:t>
                      </a:r>
                    </a:p>
                    <a:p>
                      <a:pPr algn="just"/>
                      <a:r>
                        <a:rPr lang="en-US" sz="2400">
                          <a:solidFill>
                            <a:srgbClr val="000000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4 miếng thịt kho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2400">
                          <a:solidFill>
                            <a:srgbClr val="000000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1 bát bún thịt bò</a:t>
                      </a:r>
                    </a:p>
                    <a:p>
                      <a:pPr algn="just"/>
                      <a:r>
                        <a:rPr lang="en-US" sz="2400">
                          <a:solidFill>
                            <a:srgbClr val="000000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1 bánh ca-ra-men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2400">
                          <a:solidFill>
                            <a:srgbClr val="000000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1 hộp sữa chua</a:t>
                      </a:r>
                    </a:p>
                    <a:p>
                      <a:pPr algn="just"/>
                      <a:r>
                        <a:rPr lang="en-US" sz="2400">
                          <a:solidFill>
                            <a:srgbClr val="000000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2 cái bánh quy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vi-VN" sz="2400" dirty="0">
                          <a:solidFill>
                            <a:srgbClr val="000000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1 bát cơm</a:t>
                      </a:r>
                    </a:p>
                    <a:p>
                      <a:pPr algn="just"/>
                      <a:r>
                        <a:rPr lang="vi-VN" sz="2400" dirty="0">
                          <a:solidFill>
                            <a:srgbClr val="000000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3 miếng đậu phụ</a:t>
                      </a:r>
                    </a:p>
                    <a:p>
                      <a:pPr algn="just"/>
                      <a:r>
                        <a:rPr lang="vi-VN" sz="2400" dirty="0">
                          <a:solidFill>
                            <a:srgbClr val="000000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3 miếng cá chiên</a:t>
                      </a:r>
                    </a:p>
                    <a:p>
                      <a:pPr algn="just"/>
                      <a:r>
                        <a:rPr lang="vi-VN" sz="2400" dirty="0">
                          <a:solidFill>
                            <a:srgbClr val="000000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1 bát canh thịt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01854936"/>
                  </a:ext>
                </a:extLst>
              </a:tr>
            </a:tbl>
          </a:graphicData>
        </a:graphic>
      </p:graphicFrame>
      <p:sp>
        <p:nvSpPr>
          <p:cNvPr id="12" name="Rectangle 1"/>
          <p:cNvSpPr>
            <a:spLocks noChangeArrowheads="1"/>
          </p:cNvSpPr>
          <p:nvPr/>
        </p:nvSpPr>
        <p:spPr bwMode="auto">
          <a:xfrm>
            <a:off x="5109688" y="7721082"/>
            <a:ext cx="9996055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36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Open Sans" panose="020B0606030504020204" pitchFamily="34" charset="0"/>
                <a:cs typeface="Open Sans" panose="020B0606030504020204" pitchFamily="34" charset="0"/>
              </a:rPr>
              <a:t>Ngày</a:t>
            </a:r>
            <a:r>
              <a:rPr kumimoji="0" lang="en-US" altLang="en-US" sz="36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kumimoji="0" lang="en-US" altLang="en-US" sz="36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Open Sans" panose="020B0606030504020204" pitchFamily="34" charset="0"/>
                <a:cs typeface="Open Sans" panose="020B0606030504020204" pitchFamily="34" charset="0"/>
              </a:rPr>
              <a:t>thứ</a:t>
            </a:r>
            <a:r>
              <a:rPr kumimoji="0" lang="en-US" altLang="en-US" sz="36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kumimoji="0" lang="en-US" altLang="en-US" sz="36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Open Sans" panose="020B0606030504020204" pitchFamily="34" charset="0"/>
                <a:cs typeface="Open Sans" panose="020B0606030504020204" pitchFamily="34" charset="0"/>
              </a:rPr>
              <a:t>hai</a:t>
            </a:r>
            <a:r>
              <a:rPr kumimoji="0" lang="en-US" altLang="en-US" sz="36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kumimoji="0" lang="en-US" altLang="en-US" sz="36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Open Sans" panose="020B0606030504020204" pitchFamily="34" charset="0"/>
                <a:cs typeface="Open Sans" panose="020B0606030504020204" pitchFamily="34" charset="0"/>
              </a:rPr>
              <a:t>chưa</a:t>
            </a:r>
            <a:r>
              <a:rPr kumimoji="0" lang="en-US" altLang="en-US" sz="36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kumimoji="0" lang="en-US" altLang="en-US" sz="36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Open Sans" panose="020B0606030504020204" pitchFamily="34" charset="0"/>
                <a:cs typeface="Open Sans" panose="020B0606030504020204" pitchFamily="34" charset="0"/>
              </a:rPr>
              <a:t>lành</a:t>
            </a:r>
            <a:r>
              <a:rPr kumimoji="0" lang="en-US" altLang="en-US" sz="36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kumimoji="0" lang="en-US" altLang="en-US" sz="36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Open Sans" panose="020B0606030504020204" pitchFamily="34" charset="0"/>
                <a:cs typeface="Open Sans" panose="020B0606030504020204" pitchFamily="34" charset="0"/>
              </a:rPr>
              <a:t>mạnh</a:t>
            </a:r>
            <a:r>
              <a:rPr kumimoji="0" lang="en-US" altLang="en-US" sz="36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kumimoji="0" lang="en-US" altLang="en-US" sz="36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Open Sans" panose="020B0606030504020204" pitchFamily="34" charset="0"/>
                <a:cs typeface="Open Sans" panose="020B0606030504020204" pitchFamily="34" charset="0"/>
              </a:rPr>
              <a:t>vì</a:t>
            </a:r>
            <a:r>
              <a:rPr kumimoji="0" lang="en-US" altLang="en-US" sz="36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kumimoji="0" lang="en-US" altLang="en-US" sz="36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Open Sans" panose="020B0606030504020204" pitchFamily="34" charset="0"/>
                <a:cs typeface="Open Sans" panose="020B0606030504020204" pitchFamily="34" charset="0"/>
              </a:rPr>
              <a:t>chưa</a:t>
            </a:r>
            <a:r>
              <a:rPr kumimoji="0" lang="en-US" altLang="en-US" sz="36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kumimoji="0" lang="en-US" altLang="en-US" sz="36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Open Sans" panose="020B0606030504020204" pitchFamily="34" charset="0"/>
                <a:cs typeface="Open Sans" panose="020B0606030504020204" pitchFamily="34" charset="0"/>
              </a:rPr>
              <a:t>đủ</a:t>
            </a:r>
            <a:r>
              <a:rPr kumimoji="0" lang="en-US" altLang="en-US" sz="36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kumimoji="0" lang="en-US" altLang="en-US" sz="36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Open Sans" panose="020B0606030504020204" pitchFamily="34" charset="0"/>
                <a:cs typeface="Open Sans" panose="020B0606030504020204" pitchFamily="34" charset="0"/>
              </a:rPr>
              <a:t>chất</a:t>
            </a:r>
            <a:r>
              <a:rPr kumimoji="0" lang="en-US" altLang="en-US" sz="36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kumimoji="0" lang="en-US" altLang="en-US" sz="36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Open Sans" panose="020B0606030504020204" pitchFamily="34" charset="0"/>
                <a:cs typeface="Open Sans" panose="020B0606030504020204" pitchFamily="34" charset="0"/>
              </a:rPr>
              <a:t>dinh</a:t>
            </a:r>
            <a:r>
              <a:rPr kumimoji="0" lang="en-US" altLang="en-US" sz="36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kumimoji="0" lang="en-US" altLang="en-US" sz="36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Open Sans" panose="020B0606030504020204" pitchFamily="34" charset="0"/>
                <a:cs typeface="Open Sans" panose="020B0606030504020204" pitchFamily="34" charset="0"/>
              </a:rPr>
              <a:t>dưỡng</a:t>
            </a:r>
            <a:r>
              <a:rPr kumimoji="0" lang="en-US" altLang="en-US" sz="36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Open Sans" panose="020B0606030504020204" pitchFamily="34" charset="0"/>
                <a:cs typeface="Open Sans" panose="020B0606030504020204" pitchFamily="34" charset="0"/>
              </a:rPr>
              <a:t> ở </a:t>
            </a:r>
            <a:r>
              <a:rPr kumimoji="0" lang="en-US" altLang="en-US" sz="36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Open Sans" panose="020B0606030504020204" pitchFamily="34" charset="0"/>
                <a:cs typeface="Open Sans" panose="020B0606030504020204" pitchFamily="34" charset="0"/>
              </a:rPr>
              <a:t>bữa</a:t>
            </a:r>
            <a:r>
              <a:rPr kumimoji="0" lang="en-US" altLang="en-US" sz="36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kumimoji="0" lang="en-US" altLang="en-US" sz="36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Open Sans" panose="020B0606030504020204" pitchFamily="34" charset="0"/>
                <a:cs typeface="Open Sans" panose="020B0606030504020204" pitchFamily="34" charset="0"/>
              </a:rPr>
              <a:t>trưa</a:t>
            </a:r>
            <a:r>
              <a:rPr kumimoji="0" lang="en-US" altLang="en-US" sz="36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Open Sans" panose="020B0606030504020204" pitchFamily="34" charset="0"/>
                <a:cs typeface="Open Sans" panose="020B0606030504020204" pitchFamily="34" charset="0"/>
              </a:rPr>
              <a:t>.</a:t>
            </a:r>
            <a:endParaRPr kumimoji="0" lang="en-US" altLang="en-US" sz="4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60422" y="2261507"/>
            <a:ext cx="3993226" cy="406028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9" grpId="0"/>
      <p:bldP spid="1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>
            <a:alpha val="45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ounded Rectangle 9"/>
          <p:cNvSpPr/>
          <p:nvPr/>
        </p:nvSpPr>
        <p:spPr>
          <a:xfrm>
            <a:off x="4125705" y="419100"/>
            <a:ext cx="10681855" cy="2743200"/>
          </a:xfrm>
          <a:prstGeom prst="roundRect">
            <a:avLst/>
          </a:prstGeom>
          <a:solidFill>
            <a:schemeClr val="bg1"/>
          </a:solidFill>
          <a:ln w="57150"/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Freeform 2"/>
          <p:cNvSpPr/>
          <p:nvPr/>
        </p:nvSpPr>
        <p:spPr>
          <a:xfrm>
            <a:off x="-497734" y="-620015"/>
            <a:ext cx="4023300" cy="3297430"/>
          </a:xfrm>
          <a:custGeom>
            <a:avLst/>
            <a:gdLst/>
            <a:ahLst/>
            <a:cxnLst/>
            <a:rect l="l" t="t" r="r" b="b"/>
            <a:pathLst>
              <a:path w="4023300" h="3297430">
                <a:moveTo>
                  <a:pt x="0" y="0"/>
                </a:moveTo>
                <a:lnTo>
                  <a:pt x="4023300" y="0"/>
                </a:lnTo>
                <a:lnTo>
                  <a:pt x="4023300" y="3297430"/>
                </a:lnTo>
                <a:lnTo>
                  <a:pt x="0" y="329743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 flipH="1">
            <a:off x="14762434" y="-620015"/>
            <a:ext cx="4023300" cy="3297430"/>
          </a:xfrm>
          <a:custGeom>
            <a:avLst/>
            <a:gdLst/>
            <a:ahLst/>
            <a:cxnLst/>
            <a:rect l="l" t="t" r="r" b="b"/>
            <a:pathLst>
              <a:path w="4023300" h="3297430">
                <a:moveTo>
                  <a:pt x="4023300" y="0"/>
                </a:moveTo>
                <a:lnTo>
                  <a:pt x="0" y="0"/>
                </a:lnTo>
                <a:lnTo>
                  <a:pt x="0" y="3297430"/>
                </a:lnTo>
                <a:lnTo>
                  <a:pt x="4023300" y="3297430"/>
                </a:lnTo>
                <a:lnTo>
                  <a:pt x="402330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-497734" y="7268390"/>
            <a:ext cx="4485132" cy="4743889"/>
          </a:xfrm>
          <a:custGeom>
            <a:avLst/>
            <a:gdLst/>
            <a:ahLst/>
            <a:cxnLst/>
            <a:rect l="l" t="t" r="r" b="b"/>
            <a:pathLst>
              <a:path w="4485132" h="4743889">
                <a:moveTo>
                  <a:pt x="0" y="0"/>
                </a:moveTo>
                <a:lnTo>
                  <a:pt x="4485131" y="0"/>
                </a:lnTo>
                <a:lnTo>
                  <a:pt x="4485131" y="4743890"/>
                </a:lnTo>
                <a:lnTo>
                  <a:pt x="0" y="474389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=""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9" name="Rectangle 8"/>
          <p:cNvSpPr/>
          <p:nvPr/>
        </p:nvSpPr>
        <p:spPr>
          <a:xfrm>
            <a:off x="4267199" y="705534"/>
            <a:ext cx="10210801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4400" b="1" i="1" dirty="0" err="1">
                <a:solidFill>
                  <a:srgbClr val="C00000"/>
                </a:solidFill>
                <a:latin typeface="Open Sans" panose="020B0606030504020204" pitchFamily="34" charset="0"/>
              </a:rPr>
              <a:t>Em</a:t>
            </a:r>
            <a:r>
              <a:rPr lang="en-US" sz="4400" b="1" i="1" dirty="0">
                <a:solidFill>
                  <a:srgbClr val="C00000"/>
                </a:solidFill>
                <a:latin typeface="Open Sans" panose="020B0606030504020204" pitchFamily="34" charset="0"/>
              </a:rPr>
              <a:t> </a:t>
            </a:r>
            <a:r>
              <a:rPr lang="en-US" sz="4400" b="1" i="1" dirty="0" err="1">
                <a:solidFill>
                  <a:srgbClr val="C00000"/>
                </a:solidFill>
                <a:latin typeface="Open Sans" panose="020B0606030504020204" pitchFamily="34" charset="0"/>
              </a:rPr>
              <a:t>cần</a:t>
            </a:r>
            <a:r>
              <a:rPr lang="en-US" sz="4400" b="1" i="1" dirty="0">
                <a:solidFill>
                  <a:srgbClr val="C00000"/>
                </a:solidFill>
                <a:latin typeface="Open Sans" panose="020B0606030504020204" pitchFamily="34" charset="0"/>
              </a:rPr>
              <a:t> </a:t>
            </a:r>
            <a:r>
              <a:rPr lang="en-US" sz="4400" b="1" i="1" dirty="0" err="1">
                <a:solidFill>
                  <a:srgbClr val="C00000"/>
                </a:solidFill>
                <a:latin typeface="Open Sans" panose="020B0606030504020204" pitchFamily="34" charset="0"/>
              </a:rPr>
              <a:t>thay</a:t>
            </a:r>
            <a:r>
              <a:rPr lang="en-US" sz="4400" b="1" i="1" dirty="0">
                <a:solidFill>
                  <a:srgbClr val="C00000"/>
                </a:solidFill>
                <a:latin typeface="Open Sans" panose="020B0606030504020204" pitchFamily="34" charset="0"/>
              </a:rPr>
              <a:t> </a:t>
            </a:r>
            <a:r>
              <a:rPr lang="en-US" sz="4400" b="1" i="1" dirty="0" err="1">
                <a:solidFill>
                  <a:srgbClr val="C00000"/>
                </a:solidFill>
                <a:latin typeface="Open Sans" panose="020B0606030504020204" pitchFamily="34" charset="0"/>
              </a:rPr>
              <a:t>đổi</a:t>
            </a:r>
            <a:r>
              <a:rPr lang="en-US" sz="4400" b="1" i="1" dirty="0">
                <a:solidFill>
                  <a:srgbClr val="C00000"/>
                </a:solidFill>
                <a:latin typeface="Open Sans" panose="020B0606030504020204" pitchFamily="34" charset="0"/>
              </a:rPr>
              <a:t> </a:t>
            </a:r>
            <a:r>
              <a:rPr lang="en-US" sz="4400" b="1" i="1" dirty="0" err="1">
                <a:solidFill>
                  <a:srgbClr val="C00000"/>
                </a:solidFill>
                <a:latin typeface="Open Sans" panose="020B0606030504020204" pitchFamily="34" charset="0"/>
              </a:rPr>
              <a:t>điều</a:t>
            </a:r>
            <a:r>
              <a:rPr lang="en-US" sz="4400" b="1" i="1" dirty="0">
                <a:solidFill>
                  <a:srgbClr val="C00000"/>
                </a:solidFill>
                <a:latin typeface="Open Sans" panose="020B0606030504020204" pitchFamily="34" charset="0"/>
              </a:rPr>
              <a:t> </a:t>
            </a:r>
            <a:r>
              <a:rPr lang="en-US" sz="4400" b="1" i="1" dirty="0" err="1">
                <a:solidFill>
                  <a:srgbClr val="C00000"/>
                </a:solidFill>
                <a:latin typeface="Open Sans" panose="020B0606030504020204" pitchFamily="34" charset="0"/>
              </a:rPr>
              <a:t>gì</a:t>
            </a:r>
            <a:r>
              <a:rPr lang="en-US" sz="4400" b="1" i="1" dirty="0">
                <a:solidFill>
                  <a:srgbClr val="C00000"/>
                </a:solidFill>
                <a:latin typeface="Open Sans" panose="020B0606030504020204" pitchFamily="34" charset="0"/>
              </a:rPr>
              <a:t> </a:t>
            </a:r>
            <a:r>
              <a:rPr lang="en-US" sz="4400" b="1" i="1" dirty="0" err="1">
                <a:solidFill>
                  <a:srgbClr val="C00000"/>
                </a:solidFill>
                <a:latin typeface="Open Sans" panose="020B0606030504020204" pitchFamily="34" charset="0"/>
              </a:rPr>
              <a:t>về</a:t>
            </a:r>
            <a:r>
              <a:rPr lang="en-US" sz="4400" b="1" i="1" dirty="0">
                <a:solidFill>
                  <a:srgbClr val="C00000"/>
                </a:solidFill>
                <a:latin typeface="Open Sans" panose="020B0606030504020204" pitchFamily="34" charset="0"/>
              </a:rPr>
              <a:t> </a:t>
            </a:r>
            <a:r>
              <a:rPr lang="en-US" sz="4400" b="1" i="1" dirty="0" err="1">
                <a:solidFill>
                  <a:srgbClr val="C00000"/>
                </a:solidFill>
                <a:latin typeface="Open Sans" panose="020B0606030504020204" pitchFamily="34" charset="0"/>
              </a:rPr>
              <a:t>thói</a:t>
            </a:r>
            <a:r>
              <a:rPr lang="en-US" sz="4400" b="1" i="1" dirty="0">
                <a:solidFill>
                  <a:srgbClr val="C00000"/>
                </a:solidFill>
                <a:latin typeface="Open Sans" panose="020B0606030504020204" pitchFamily="34" charset="0"/>
              </a:rPr>
              <a:t> </a:t>
            </a:r>
            <a:r>
              <a:rPr lang="en-US" sz="4400" b="1" i="1" dirty="0" err="1">
                <a:solidFill>
                  <a:srgbClr val="C00000"/>
                </a:solidFill>
                <a:latin typeface="Open Sans" panose="020B0606030504020204" pitchFamily="34" charset="0"/>
              </a:rPr>
              <a:t>quen</a:t>
            </a:r>
            <a:r>
              <a:rPr lang="en-US" sz="4400" b="1" i="1" dirty="0">
                <a:solidFill>
                  <a:srgbClr val="C00000"/>
                </a:solidFill>
                <a:latin typeface="Open Sans" panose="020B0606030504020204" pitchFamily="34" charset="0"/>
              </a:rPr>
              <a:t> </a:t>
            </a:r>
            <a:r>
              <a:rPr lang="en-US" sz="4400" b="1" i="1" dirty="0" err="1">
                <a:solidFill>
                  <a:srgbClr val="C00000"/>
                </a:solidFill>
                <a:latin typeface="Open Sans" panose="020B0606030504020204" pitchFamily="34" charset="0"/>
              </a:rPr>
              <a:t>ăn</a:t>
            </a:r>
            <a:r>
              <a:rPr lang="en-US" sz="4400" b="1" i="1" dirty="0">
                <a:solidFill>
                  <a:srgbClr val="C00000"/>
                </a:solidFill>
                <a:latin typeface="Open Sans" panose="020B0606030504020204" pitchFamily="34" charset="0"/>
              </a:rPr>
              <a:t> </a:t>
            </a:r>
            <a:r>
              <a:rPr lang="en-US" sz="4400" b="1" i="1" dirty="0" err="1">
                <a:solidFill>
                  <a:srgbClr val="C00000"/>
                </a:solidFill>
                <a:latin typeface="Open Sans" panose="020B0606030504020204" pitchFamily="34" charset="0"/>
              </a:rPr>
              <a:t>uống</a:t>
            </a:r>
            <a:r>
              <a:rPr lang="en-US" sz="4400" b="1" i="1" dirty="0">
                <a:solidFill>
                  <a:srgbClr val="C00000"/>
                </a:solidFill>
                <a:latin typeface="Open Sans" panose="020B0606030504020204" pitchFamily="34" charset="0"/>
              </a:rPr>
              <a:t> </a:t>
            </a:r>
            <a:r>
              <a:rPr lang="en-US" sz="4400" b="1" i="1" dirty="0" err="1">
                <a:solidFill>
                  <a:srgbClr val="C00000"/>
                </a:solidFill>
                <a:latin typeface="Open Sans" panose="020B0606030504020204" pitchFamily="34" charset="0"/>
              </a:rPr>
              <a:t>để</a:t>
            </a:r>
            <a:r>
              <a:rPr lang="en-US" sz="4400" b="1" i="1" dirty="0">
                <a:solidFill>
                  <a:srgbClr val="C00000"/>
                </a:solidFill>
                <a:latin typeface="Open Sans" panose="020B0606030504020204" pitchFamily="34" charset="0"/>
              </a:rPr>
              <a:t> </a:t>
            </a:r>
            <a:r>
              <a:rPr lang="en-US" sz="4400" b="1" i="1" dirty="0" err="1">
                <a:solidFill>
                  <a:srgbClr val="C00000"/>
                </a:solidFill>
                <a:latin typeface="Open Sans" panose="020B0606030504020204" pitchFamily="34" charset="0"/>
              </a:rPr>
              <a:t>các</a:t>
            </a:r>
            <a:r>
              <a:rPr lang="en-US" sz="4400" b="1" i="1" dirty="0">
                <a:solidFill>
                  <a:srgbClr val="C00000"/>
                </a:solidFill>
                <a:latin typeface="Open Sans" panose="020B0606030504020204" pitchFamily="34" charset="0"/>
              </a:rPr>
              <a:t> </a:t>
            </a:r>
            <a:r>
              <a:rPr lang="en-US" sz="4400" b="1" i="1" dirty="0" err="1">
                <a:solidFill>
                  <a:srgbClr val="C00000"/>
                </a:solidFill>
                <a:latin typeface="Open Sans" panose="020B0606030504020204" pitchFamily="34" charset="0"/>
              </a:rPr>
              <a:t>bữa</a:t>
            </a:r>
            <a:r>
              <a:rPr lang="en-US" sz="4400" b="1" i="1" dirty="0">
                <a:solidFill>
                  <a:srgbClr val="C00000"/>
                </a:solidFill>
                <a:latin typeface="Open Sans" panose="020B0606030504020204" pitchFamily="34" charset="0"/>
              </a:rPr>
              <a:t> </a:t>
            </a:r>
            <a:r>
              <a:rPr lang="en-US" sz="4400" b="1" i="1" dirty="0" err="1">
                <a:solidFill>
                  <a:srgbClr val="C00000"/>
                </a:solidFill>
                <a:latin typeface="Open Sans" panose="020B0606030504020204" pitchFamily="34" charset="0"/>
              </a:rPr>
              <a:t>ăn</a:t>
            </a:r>
            <a:r>
              <a:rPr lang="en-US" sz="4400" b="1" i="1" dirty="0">
                <a:solidFill>
                  <a:srgbClr val="C00000"/>
                </a:solidFill>
                <a:latin typeface="Open Sans" panose="020B0606030504020204" pitchFamily="34" charset="0"/>
              </a:rPr>
              <a:t> </a:t>
            </a:r>
            <a:r>
              <a:rPr lang="en-US" sz="4400" b="1" i="1" dirty="0" err="1">
                <a:solidFill>
                  <a:srgbClr val="C00000"/>
                </a:solidFill>
                <a:latin typeface="Open Sans" panose="020B0606030504020204" pitchFamily="34" charset="0"/>
              </a:rPr>
              <a:t>cân</a:t>
            </a:r>
            <a:r>
              <a:rPr lang="en-US" sz="4400" b="1" i="1" dirty="0">
                <a:solidFill>
                  <a:srgbClr val="C00000"/>
                </a:solidFill>
                <a:latin typeface="Open Sans" panose="020B0606030504020204" pitchFamily="34" charset="0"/>
              </a:rPr>
              <a:t> </a:t>
            </a:r>
            <a:r>
              <a:rPr lang="en-US" sz="4400" b="1" i="1" dirty="0" err="1">
                <a:solidFill>
                  <a:srgbClr val="C00000"/>
                </a:solidFill>
                <a:latin typeface="Open Sans" panose="020B0606030504020204" pitchFamily="34" charset="0"/>
              </a:rPr>
              <a:t>bằng</a:t>
            </a:r>
            <a:r>
              <a:rPr lang="en-US" sz="4400" b="1" i="1" dirty="0">
                <a:solidFill>
                  <a:srgbClr val="C00000"/>
                </a:solidFill>
                <a:latin typeface="Open Sans" panose="020B0606030504020204" pitchFamily="34" charset="0"/>
              </a:rPr>
              <a:t>, </a:t>
            </a:r>
            <a:r>
              <a:rPr lang="en-US" sz="4400" b="1" i="1" dirty="0" err="1">
                <a:solidFill>
                  <a:srgbClr val="C00000"/>
                </a:solidFill>
                <a:latin typeface="Open Sans" panose="020B0606030504020204" pitchFamily="34" charset="0"/>
              </a:rPr>
              <a:t>lành</a:t>
            </a:r>
            <a:r>
              <a:rPr lang="en-US" sz="4400" b="1" i="1" dirty="0">
                <a:solidFill>
                  <a:srgbClr val="C00000"/>
                </a:solidFill>
                <a:latin typeface="Open Sans" panose="020B0606030504020204" pitchFamily="34" charset="0"/>
              </a:rPr>
              <a:t> </a:t>
            </a:r>
            <a:r>
              <a:rPr lang="en-US" sz="4400" b="1" i="1" dirty="0" err="1">
                <a:solidFill>
                  <a:srgbClr val="C00000"/>
                </a:solidFill>
                <a:latin typeface="Open Sans" panose="020B0606030504020204" pitchFamily="34" charset="0"/>
              </a:rPr>
              <a:t>mạnh</a:t>
            </a:r>
            <a:r>
              <a:rPr lang="en-US" sz="4400" b="1" i="1" dirty="0">
                <a:solidFill>
                  <a:srgbClr val="C00000"/>
                </a:solidFill>
                <a:latin typeface="Open Sans" panose="020B0606030504020204" pitchFamily="34" charset="0"/>
              </a:rPr>
              <a:t> </a:t>
            </a:r>
            <a:r>
              <a:rPr lang="en-US" sz="4400" b="1" i="1" dirty="0" err="1">
                <a:solidFill>
                  <a:srgbClr val="C00000"/>
                </a:solidFill>
                <a:latin typeface="Open Sans" panose="020B0606030504020204" pitchFamily="34" charset="0"/>
              </a:rPr>
              <a:t>có</a:t>
            </a:r>
            <a:r>
              <a:rPr lang="en-US" sz="4400" b="1" i="1" dirty="0">
                <a:solidFill>
                  <a:srgbClr val="C00000"/>
                </a:solidFill>
                <a:latin typeface="Open Sans" panose="020B0606030504020204" pitchFamily="34" charset="0"/>
              </a:rPr>
              <a:t> </a:t>
            </a:r>
            <a:r>
              <a:rPr lang="en-US" sz="4400" b="1" i="1" dirty="0" err="1">
                <a:solidFill>
                  <a:srgbClr val="C00000"/>
                </a:solidFill>
                <a:latin typeface="Open Sans" panose="020B0606030504020204" pitchFamily="34" charset="0"/>
              </a:rPr>
              <a:t>lợi</a:t>
            </a:r>
            <a:r>
              <a:rPr lang="en-US" sz="4400" b="1" i="1" dirty="0">
                <a:solidFill>
                  <a:srgbClr val="C00000"/>
                </a:solidFill>
                <a:latin typeface="Open Sans" panose="020B0606030504020204" pitchFamily="34" charset="0"/>
              </a:rPr>
              <a:t> </a:t>
            </a:r>
            <a:r>
              <a:rPr lang="en-US" sz="4400" b="1" i="1" dirty="0" err="1">
                <a:solidFill>
                  <a:srgbClr val="C00000"/>
                </a:solidFill>
                <a:latin typeface="Open Sans" panose="020B0606030504020204" pitchFamily="34" charset="0"/>
              </a:rPr>
              <a:t>cho</a:t>
            </a:r>
            <a:r>
              <a:rPr lang="en-US" sz="4400" b="1" i="1" dirty="0">
                <a:solidFill>
                  <a:srgbClr val="C00000"/>
                </a:solidFill>
                <a:latin typeface="Open Sans" panose="020B0606030504020204" pitchFamily="34" charset="0"/>
              </a:rPr>
              <a:t> </a:t>
            </a:r>
            <a:r>
              <a:rPr lang="en-US" sz="4400" b="1" i="1" dirty="0" err="1">
                <a:solidFill>
                  <a:srgbClr val="C00000"/>
                </a:solidFill>
                <a:latin typeface="Open Sans" panose="020B0606030504020204" pitchFamily="34" charset="0"/>
              </a:rPr>
              <a:t>sức</a:t>
            </a:r>
            <a:r>
              <a:rPr lang="en-US" sz="4400" b="1" i="1" dirty="0">
                <a:solidFill>
                  <a:srgbClr val="C00000"/>
                </a:solidFill>
                <a:latin typeface="Open Sans" panose="020B0606030504020204" pitchFamily="34" charset="0"/>
              </a:rPr>
              <a:t> </a:t>
            </a:r>
            <a:r>
              <a:rPr lang="en-US" sz="4400" b="1" i="1" dirty="0" err="1">
                <a:solidFill>
                  <a:srgbClr val="C00000"/>
                </a:solidFill>
                <a:latin typeface="Open Sans" panose="020B0606030504020204" pitchFamily="34" charset="0"/>
              </a:rPr>
              <a:t>khỏe</a:t>
            </a:r>
            <a:r>
              <a:rPr lang="en-US" sz="4400" b="1" i="1" dirty="0">
                <a:solidFill>
                  <a:srgbClr val="C00000"/>
                </a:solidFill>
                <a:latin typeface="Open Sans" panose="020B0606030504020204" pitchFamily="34" charset="0"/>
              </a:rPr>
              <a:t>?</a:t>
            </a:r>
            <a:endParaRPr lang="en-US" sz="4400" b="1" i="1" dirty="0">
              <a:solidFill>
                <a:srgbClr val="C00000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4249056" y="3771900"/>
            <a:ext cx="10513378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4400" dirty="0" err="1">
                <a:solidFill>
                  <a:srgbClr val="000000"/>
                </a:solidFill>
                <a:latin typeface="Open Sans" panose="020B0606030504020204" pitchFamily="34" charset="0"/>
              </a:rPr>
              <a:t>Em</a:t>
            </a:r>
            <a:r>
              <a:rPr lang="en-US" sz="4400" dirty="0">
                <a:solidFill>
                  <a:srgbClr val="000000"/>
                </a:solidFill>
                <a:latin typeface="Open Sans" panose="020B0606030504020204" pitchFamily="34" charset="0"/>
              </a:rPr>
              <a:t> </a:t>
            </a:r>
            <a:r>
              <a:rPr lang="en-US" sz="4400" dirty="0" err="1">
                <a:solidFill>
                  <a:srgbClr val="000000"/>
                </a:solidFill>
                <a:latin typeface="Open Sans" panose="020B0606030504020204" pitchFamily="34" charset="0"/>
              </a:rPr>
              <a:t>cần</a:t>
            </a:r>
            <a:r>
              <a:rPr lang="en-US" sz="4400" dirty="0">
                <a:solidFill>
                  <a:srgbClr val="000000"/>
                </a:solidFill>
                <a:latin typeface="Open Sans" panose="020B0606030504020204" pitchFamily="34" charset="0"/>
              </a:rPr>
              <a:t> </a:t>
            </a:r>
            <a:r>
              <a:rPr lang="en-US" sz="4400" dirty="0" err="1" smtClean="0">
                <a:solidFill>
                  <a:srgbClr val="000000"/>
                </a:solidFill>
                <a:latin typeface="Open Sans" panose="020B0606030504020204" pitchFamily="34" charset="0"/>
              </a:rPr>
              <a:t>để</a:t>
            </a:r>
            <a:r>
              <a:rPr lang="en-US" sz="4400" dirty="0" smtClean="0">
                <a:solidFill>
                  <a:srgbClr val="000000"/>
                </a:solidFill>
                <a:latin typeface="Open Sans" panose="020B0606030504020204" pitchFamily="34" charset="0"/>
              </a:rPr>
              <a:t> </a:t>
            </a:r>
            <a:r>
              <a:rPr lang="en-US" sz="4400" dirty="0" err="1">
                <a:solidFill>
                  <a:srgbClr val="000000"/>
                </a:solidFill>
                <a:latin typeface="Open Sans" panose="020B0606030504020204" pitchFamily="34" charset="0"/>
              </a:rPr>
              <a:t>các</a:t>
            </a:r>
            <a:r>
              <a:rPr lang="en-US" sz="4400" dirty="0">
                <a:solidFill>
                  <a:srgbClr val="000000"/>
                </a:solidFill>
                <a:latin typeface="Open Sans" panose="020B0606030504020204" pitchFamily="34" charset="0"/>
              </a:rPr>
              <a:t> </a:t>
            </a:r>
            <a:r>
              <a:rPr lang="en-US" sz="4400" dirty="0" err="1" smtClean="0">
                <a:solidFill>
                  <a:srgbClr val="000000"/>
                </a:solidFill>
                <a:latin typeface="Open Sans" panose="020B0606030504020204" pitchFamily="34" charset="0"/>
              </a:rPr>
              <a:t>bữa</a:t>
            </a:r>
            <a:r>
              <a:rPr lang="en-US" sz="4400" dirty="0" smtClean="0">
                <a:solidFill>
                  <a:srgbClr val="000000"/>
                </a:solidFill>
                <a:latin typeface="Open Sans" panose="020B0606030504020204" pitchFamily="34" charset="0"/>
              </a:rPr>
              <a:t> </a:t>
            </a:r>
            <a:r>
              <a:rPr lang="en-US" sz="4400" b="1" i="1" dirty="0" err="1" smtClean="0">
                <a:solidFill>
                  <a:srgbClr val="FF0000"/>
                </a:solidFill>
                <a:latin typeface="Open Sans" panose="020B0606030504020204" pitchFamily="34" charset="0"/>
              </a:rPr>
              <a:t>ăn</a:t>
            </a:r>
            <a:r>
              <a:rPr lang="en-US" sz="4400" b="1" i="1" dirty="0" smtClean="0">
                <a:solidFill>
                  <a:srgbClr val="FF0000"/>
                </a:solidFill>
                <a:latin typeface="Open Sans" panose="020B0606030504020204" pitchFamily="34" charset="0"/>
              </a:rPr>
              <a:t> </a:t>
            </a:r>
            <a:r>
              <a:rPr lang="en-US" sz="4400" b="1" i="1" dirty="0" err="1">
                <a:solidFill>
                  <a:srgbClr val="FF0000"/>
                </a:solidFill>
                <a:latin typeface="Open Sans" panose="020B0606030504020204" pitchFamily="34" charset="0"/>
              </a:rPr>
              <a:t>ít</a:t>
            </a:r>
            <a:r>
              <a:rPr lang="en-US" sz="4400" b="1" i="1" dirty="0">
                <a:solidFill>
                  <a:srgbClr val="FF0000"/>
                </a:solidFill>
                <a:latin typeface="Open Sans" panose="020B0606030504020204" pitchFamily="34" charset="0"/>
              </a:rPr>
              <a:t> </a:t>
            </a:r>
            <a:r>
              <a:rPr lang="en-US" sz="4400" b="1" i="1" dirty="0" err="1">
                <a:solidFill>
                  <a:srgbClr val="FF0000"/>
                </a:solidFill>
                <a:latin typeface="Open Sans" panose="020B0606030504020204" pitchFamily="34" charset="0"/>
              </a:rPr>
              <a:t>đồ</a:t>
            </a:r>
            <a:r>
              <a:rPr lang="en-US" sz="4400" b="1" i="1" dirty="0">
                <a:solidFill>
                  <a:srgbClr val="FF0000"/>
                </a:solidFill>
                <a:latin typeface="Open Sans" panose="020B0606030504020204" pitchFamily="34" charset="0"/>
              </a:rPr>
              <a:t> </a:t>
            </a:r>
            <a:r>
              <a:rPr lang="en-US" sz="4400" b="1" i="1" dirty="0" err="1">
                <a:solidFill>
                  <a:srgbClr val="FF0000"/>
                </a:solidFill>
                <a:latin typeface="Open Sans" panose="020B0606030504020204" pitchFamily="34" charset="0"/>
              </a:rPr>
              <a:t>ngọt</a:t>
            </a:r>
            <a:r>
              <a:rPr lang="en-US" sz="4400" b="1" i="1" dirty="0">
                <a:solidFill>
                  <a:srgbClr val="FF0000"/>
                </a:solidFill>
                <a:latin typeface="Open Sans" panose="020B0606030504020204" pitchFamily="34" charset="0"/>
              </a:rPr>
              <a:t>, </a:t>
            </a:r>
            <a:r>
              <a:rPr lang="en-US" sz="4400" b="1" i="1" dirty="0" err="1">
                <a:solidFill>
                  <a:srgbClr val="FF0000"/>
                </a:solidFill>
                <a:latin typeface="Open Sans" panose="020B0606030504020204" pitchFamily="34" charset="0"/>
              </a:rPr>
              <a:t>ít</a:t>
            </a:r>
            <a:r>
              <a:rPr lang="en-US" sz="4400" b="1" i="1" dirty="0">
                <a:solidFill>
                  <a:srgbClr val="FF0000"/>
                </a:solidFill>
                <a:latin typeface="Open Sans" panose="020B0606030504020204" pitchFamily="34" charset="0"/>
              </a:rPr>
              <a:t> </a:t>
            </a:r>
            <a:r>
              <a:rPr lang="en-US" sz="4400" b="1" i="1" dirty="0" err="1">
                <a:solidFill>
                  <a:srgbClr val="FF0000"/>
                </a:solidFill>
                <a:latin typeface="Open Sans" panose="020B0606030504020204" pitchFamily="34" charset="0"/>
              </a:rPr>
              <a:t>chất</a:t>
            </a:r>
            <a:r>
              <a:rPr lang="en-US" sz="4400" b="1" i="1" dirty="0">
                <a:solidFill>
                  <a:srgbClr val="FF0000"/>
                </a:solidFill>
                <a:latin typeface="Open Sans" panose="020B0606030504020204" pitchFamily="34" charset="0"/>
              </a:rPr>
              <a:t> </a:t>
            </a:r>
            <a:r>
              <a:rPr lang="en-US" sz="4400" b="1" i="1" dirty="0" err="1">
                <a:solidFill>
                  <a:srgbClr val="FF0000"/>
                </a:solidFill>
                <a:latin typeface="Open Sans" panose="020B0606030504020204" pitchFamily="34" charset="0"/>
              </a:rPr>
              <a:t>béo</a:t>
            </a:r>
            <a:r>
              <a:rPr lang="en-US" sz="4400" b="1" i="1" dirty="0">
                <a:solidFill>
                  <a:srgbClr val="FF0000"/>
                </a:solidFill>
                <a:latin typeface="Open Sans" panose="020B0606030504020204" pitchFamily="34" charset="0"/>
              </a:rPr>
              <a:t> </a:t>
            </a:r>
            <a:r>
              <a:rPr lang="en-US" sz="4400" b="1" i="1" dirty="0" err="1">
                <a:solidFill>
                  <a:srgbClr val="FF0000"/>
                </a:solidFill>
                <a:latin typeface="Open Sans" panose="020B0606030504020204" pitchFamily="34" charset="0"/>
              </a:rPr>
              <a:t>từ</a:t>
            </a:r>
            <a:r>
              <a:rPr lang="en-US" sz="4400" b="1" i="1" dirty="0">
                <a:solidFill>
                  <a:srgbClr val="FF0000"/>
                </a:solidFill>
                <a:latin typeface="Open Sans" panose="020B0606030504020204" pitchFamily="34" charset="0"/>
              </a:rPr>
              <a:t> </a:t>
            </a:r>
            <a:r>
              <a:rPr lang="en-US" sz="4400" b="1" i="1" dirty="0" err="1">
                <a:solidFill>
                  <a:srgbClr val="FF0000"/>
                </a:solidFill>
                <a:latin typeface="Open Sans" panose="020B0606030504020204" pitchFamily="34" charset="0"/>
              </a:rPr>
              <a:t>thịt</a:t>
            </a:r>
            <a:r>
              <a:rPr lang="en-US" sz="4400" b="1" i="1" dirty="0">
                <a:solidFill>
                  <a:srgbClr val="FF0000"/>
                </a:solidFill>
                <a:latin typeface="Open Sans" panose="020B0606030504020204" pitchFamily="34" charset="0"/>
              </a:rPr>
              <a:t> </a:t>
            </a:r>
            <a:r>
              <a:rPr lang="en-US" sz="4400" dirty="0" err="1" smtClean="0">
                <a:solidFill>
                  <a:srgbClr val="000000"/>
                </a:solidFill>
                <a:latin typeface="Open Sans" panose="020B0606030504020204" pitchFamily="34" charset="0"/>
              </a:rPr>
              <a:t>ăn</a:t>
            </a:r>
            <a:r>
              <a:rPr lang="en-US" sz="4400" dirty="0" smtClean="0">
                <a:solidFill>
                  <a:srgbClr val="000000"/>
                </a:solidFill>
                <a:latin typeface="Open Sans" panose="020B0606030504020204" pitchFamily="34" charset="0"/>
              </a:rPr>
              <a:t> </a:t>
            </a:r>
            <a:r>
              <a:rPr lang="en-US" sz="4400" dirty="0" err="1">
                <a:solidFill>
                  <a:srgbClr val="000000"/>
                </a:solidFill>
                <a:latin typeface="Open Sans" panose="020B0606030504020204" pitchFamily="34" charset="0"/>
              </a:rPr>
              <a:t>cân</a:t>
            </a:r>
            <a:r>
              <a:rPr lang="en-US" sz="4400" dirty="0">
                <a:solidFill>
                  <a:srgbClr val="000000"/>
                </a:solidFill>
                <a:latin typeface="Open Sans" panose="020B0606030504020204" pitchFamily="34" charset="0"/>
              </a:rPr>
              <a:t> </a:t>
            </a:r>
            <a:r>
              <a:rPr lang="en-US" sz="4400" dirty="0" err="1">
                <a:solidFill>
                  <a:srgbClr val="000000"/>
                </a:solidFill>
                <a:latin typeface="Open Sans" panose="020B0606030504020204" pitchFamily="34" charset="0"/>
              </a:rPr>
              <a:t>bằng</a:t>
            </a:r>
            <a:r>
              <a:rPr lang="en-US" sz="4400" dirty="0">
                <a:solidFill>
                  <a:srgbClr val="000000"/>
                </a:solidFill>
                <a:latin typeface="Open Sans" panose="020B0606030504020204" pitchFamily="34" charset="0"/>
              </a:rPr>
              <a:t>, </a:t>
            </a:r>
            <a:r>
              <a:rPr lang="en-US" sz="4400" dirty="0" err="1">
                <a:solidFill>
                  <a:srgbClr val="000000"/>
                </a:solidFill>
                <a:latin typeface="Open Sans" panose="020B0606030504020204" pitchFamily="34" charset="0"/>
              </a:rPr>
              <a:t>lành</a:t>
            </a:r>
            <a:r>
              <a:rPr lang="en-US" sz="4400" dirty="0">
                <a:solidFill>
                  <a:srgbClr val="000000"/>
                </a:solidFill>
                <a:latin typeface="Open Sans" panose="020B0606030504020204" pitchFamily="34" charset="0"/>
              </a:rPr>
              <a:t> </a:t>
            </a:r>
            <a:r>
              <a:rPr lang="en-US" sz="4400" dirty="0" err="1">
                <a:solidFill>
                  <a:srgbClr val="000000"/>
                </a:solidFill>
                <a:latin typeface="Open Sans" panose="020B0606030504020204" pitchFamily="34" charset="0"/>
              </a:rPr>
              <a:t>mạnh</a:t>
            </a:r>
            <a:r>
              <a:rPr lang="en-US" sz="4400" dirty="0">
                <a:solidFill>
                  <a:srgbClr val="000000"/>
                </a:solidFill>
                <a:latin typeface="Open Sans" panose="020B0606030504020204" pitchFamily="34" charset="0"/>
              </a:rPr>
              <a:t> </a:t>
            </a:r>
            <a:r>
              <a:rPr lang="en-US" sz="4400" dirty="0" err="1">
                <a:solidFill>
                  <a:srgbClr val="000000"/>
                </a:solidFill>
                <a:latin typeface="Open Sans" panose="020B0606030504020204" pitchFamily="34" charset="0"/>
              </a:rPr>
              <a:t>có</a:t>
            </a:r>
            <a:r>
              <a:rPr lang="en-US" sz="4400" dirty="0">
                <a:solidFill>
                  <a:srgbClr val="000000"/>
                </a:solidFill>
                <a:latin typeface="Open Sans" panose="020B0606030504020204" pitchFamily="34" charset="0"/>
              </a:rPr>
              <a:t> </a:t>
            </a:r>
            <a:r>
              <a:rPr lang="en-US" sz="4400" dirty="0" err="1">
                <a:solidFill>
                  <a:srgbClr val="000000"/>
                </a:solidFill>
                <a:latin typeface="Open Sans" panose="020B0606030504020204" pitchFamily="34" charset="0"/>
              </a:rPr>
              <a:t>lợi</a:t>
            </a:r>
            <a:r>
              <a:rPr lang="en-US" sz="4400" dirty="0">
                <a:solidFill>
                  <a:srgbClr val="000000"/>
                </a:solidFill>
                <a:latin typeface="Open Sans" panose="020B0606030504020204" pitchFamily="34" charset="0"/>
              </a:rPr>
              <a:t> </a:t>
            </a:r>
            <a:r>
              <a:rPr lang="en-US" sz="4400" dirty="0" err="1">
                <a:solidFill>
                  <a:srgbClr val="000000"/>
                </a:solidFill>
                <a:latin typeface="Open Sans" panose="020B0606030504020204" pitchFamily="34" charset="0"/>
              </a:rPr>
              <a:t>cho</a:t>
            </a:r>
            <a:r>
              <a:rPr lang="en-US" sz="4400" dirty="0">
                <a:solidFill>
                  <a:srgbClr val="000000"/>
                </a:solidFill>
                <a:latin typeface="Open Sans" panose="020B0606030504020204" pitchFamily="34" charset="0"/>
              </a:rPr>
              <a:t> </a:t>
            </a:r>
            <a:r>
              <a:rPr lang="en-US" sz="4400" dirty="0" err="1">
                <a:solidFill>
                  <a:srgbClr val="000000"/>
                </a:solidFill>
                <a:latin typeface="Open Sans" panose="020B0606030504020204" pitchFamily="34" charset="0"/>
              </a:rPr>
              <a:t>sức</a:t>
            </a:r>
            <a:r>
              <a:rPr lang="en-US" sz="4400" dirty="0">
                <a:solidFill>
                  <a:srgbClr val="000000"/>
                </a:solidFill>
                <a:latin typeface="Open Sans" panose="020B0606030504020204" pitchFamily="34" charset="0"/>
              </a:rPr>
              <a:t> </a:t>
            </a:r>
            <a:r>
              <a:rPr lang="en-US" sz="4400" dirty="0" err="1">
                <a:solidFill>
                  <a:srgbClr val="000000"/>
                </a:solidFill>
                <a:latin typeface="Open Sans" panose="020B0606030504020204" pitchFamily="34" charset="0"/>
              </a:rPr>
              <a:t>khỏe</a:t>
            </a:r>
            <a:r>
              <a:rPr lang="en-US" sz="4400" dirty="0">
                <a:solidFill>
                  <a:srgbClr val="000000"/>
                </a:solidFill>
                <a:latin typeface="Open Sans" panose="020B0606030504020204" pitchFamily="34" charset="0"/>
              </a:rPr>
              <a:t>.</a:t>
            </a:r>
            <a:endParaRPr lang="en-US" sz="4400" dirty="0"/>
          </a:p>
        </p:txBody>
      </p:sp>
      <p:pic>
        <p:nvPicPr>
          <p:cNvPr id="5122" name="Picture 2" descr="Little Children Eating Healthy Food, Illustrations ft. apple &amp; eating -  Envato Elements"/>
          <p:cNvPicPr>
            <a:picLocks noChangeAspect="1" noChangeArrowheads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0000" b="90000" l="0" r="100000">
                        <a14:foregroundMark x1="27889" y1="40333" x2="27889" y2="40333"/>
                        <a14:foregroundMark x1="26667" y1="39333" x2="26667" y2="39333"/>
                        <a14:foregroundMark x1="26889" y1="37000" x2="26889" y2="37000"/>
                        <a14:foregroundMark x1="48222" y1="39833" x2="48222" y2="39833"/>
                        <a14:foregroundMark x1="42444" y1="50000" x2="42444" y2="50000"/>
                        <a14:foregroundMark x1="76333" y1="51000" x2="76333" y2="51000"/>
                        <a14:foregroundMark x1="82667" y1="54500" x2="82667" y2="54500"/>
                        <a14:foregroundMark x1="80667" y1="54000" x2="80667" y2="540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82200" y="5295900"/>
            <a:ext cx="8572500" cy="571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8251" y="6057900"/>
            <a:ext cx="4487045" cy="4487045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-128836" y="2908537"/>
            <a:ext cx="3993226" cy="406638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9" grpId="0"/>
      <p:bldP spid="11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3221</TotalTime>
  <Words>861</Words>
  <Application>Microsoft Office PowerPoint</Application>
  <PresentationFormat>Custom</PresentationFormat>
  <Paragraphs>136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13</vt:i4>
      </vt:variant>
    </vt:vector>
  </HeadingPairs>
  <TitlesOfParts>
    <vt:vector size="24" baseType="lpstr">
      <vt:lpstr>#9Slide04 Podkova Medium</vt:lpstr>
      <vt:lpstr>Calibri</vt:lpstr>
      <vt:lpstr>Cambria</vt:lpstr>
      <vt:lpstr>Open Sans</vt:lpstr>
      <vt:lpstr>#9Slide05 Dancing Script</vt:lpstr>
      <vt:lpstr>Arial</vt:lpstr>
      <vt:lpstr>#9Slide07 HoneyCream</vt:lpstr>
      <vt:lpstr>Times New Roman</vt:lpstr>
      <vt:lpstr>SVN-Newton</vt:lpstr>
      <vt:lpstr>Office Theme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Green White Illustration Vegetables Healthy Balanced Diet Presentation</dc:title>
  <dc:creator>ADMIN</dc:creator>
  <cp:lastModifiedBy>Laptop T&amp;T</cp:lastModifiedBy>
  <cp:revision>10</cp:revision>
  <dcterms:created xsi:type="dcterms:W3CDTF">2006-08-16T00:00:00Z</dcterms:created>
  <dcterms:modified xsi:type="dcterms:W3CDTF">2024-02-09T09:11:09Z</dcterms:modified>
  <dc:identifier>DAF7vEFxsrY</dc:identifier>
</cp:coreProperties>
</file>