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9" r:id="rId4"/>
    <p:sldId id="261" r:id="rId5"/>
    <p:sldId id="260" r:id="rId6"/>
    <p:sldId id="262" r:id="rId7"/>
    <p:sldId id="263" r:id="rId8"/>
    <p:sldId id="264" r:id="rId9"/>
    <p:sldId id="265" r:id="rId10"/>
    <p:sldId id="266" r:id="rId11"/>
    <p:sldId id="267" r:id="rId12"/>
    <p:sldId id="268" r:id="rId13"/>
    <p:sldId id="269" r:id="rId14"/>
    <p:sldId id="270" r:id="rId15"/>
    <p:sldId id="271" r:id="rId16"/>
    <p:sldId id="272" r:id="rId17"/>
    <p:sldId id="258"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9756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651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67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199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462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6063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535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4468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8841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4192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9303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1579870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8182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3916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90650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10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781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00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75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248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39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59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201"/>
            <a:ext cx="12192000" cy="6841596"/>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7">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907280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2679344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6.wdp"/><Relationship Id="rId1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17" Type="http://schemas.microsoft.com/office/2007/relationships/hdphoto" Target="../media/hdphoto8.wdp"/><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11.png"/><Relationship Id="rId15" Type="http://schemas.microsoft.com/office/2007/relationships/hdphoto" Target="../media/hdphoto7.wdp"/><Relationship Id="rId10" Type="http://schemas.openxmlformats.org/officeDocument/2006/relationships/image" Target="../media/image15.png"/><Relationship Id="rId19" Type="http://schemas.openxmlformats.org/officeDocument/2006/relationships/image" Target="../media/image20.png"/><Relationship Id="rId4" Type="http://schemas.microsoft.com/office/2007/relationships/hdphoto" Target="../media/hdphoto3.wdp"/><Relationship Id="rId9" Type="http://schemas.openxmlformats.org/officeDocument/2006/relationships/image" Target="../media/image14.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6.wdp"/><Relationship Id="rId1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17" Type="http://schemas.microsoft.com/office/2007/relationships/hdphoto" Target="../media/hdphoto8.wdp"/><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11.png"/><Relationship Id="rId15" Type="http://schemas.microsoft.com/office/2007/relationships/hdphoto" Target="../media/hdphoto7.wdp"/><Relationship Id="rId10" Type="http://schemas.openxmlformats.org/officeDocument/2006/relationships/image" Target="../media/image15.png"/><Relationship Id="rId19"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14.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4.png"/><Relationship Id="rId12" Type="http://schemas.microsoft.com/office/2007/relationships/hdphoto" Target="../media/hdphoto7.wdp"/><Relationship Id="rId2" Type="http://schemas.openxmlformats.org/officeDocument/2006/relationships/image" Target="../media/image9.png"/><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10.pn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6.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4.png"/><Relationship Id="rId12" Type="http://schemas.microsoft.com/office/2007/relationships/hdphoto" Target="../media/hdphoto7.wdp"/><Relationship Id="rId2" Type="http://schemas.openxmlformats.org/officeDocument/2006/relationships/image" Target="../media/image9.png"/><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microsoft.com/office/2007/relationships/hdphoto" Target="../media/hdphoto3.wdp"/><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6.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8"/>
          <a:stretch>
            <a:fillRect/>
          </a:stretch>
        </p:blipFill>
        <p:spPr>
          <a:xfrm>
            <a:off x="10673182" y="-136437"/>
            <a:ext cx="1523956" cy="1678399"/>
          </a:xfrm>
          <a:prstGeom prst="rect">
            <a:avLst/>
          </a:prstGeom>
        </p:spPr>
      </p:pic>
      <p:pic>
        <p:nvPicPr>
          <p:cNvPr id="3" name="Picture 2"/>
          <p:cNvPicPr>
            <a:picLocks noChangeAspect="1"/>
          </p:cNvPicPr>
          <p:nvPr/>
        </p:nvPicPr>
        <p:blipFill>
          <a:blip r:embed="rId19"/>
          <a:stretch>
            <a:fillRect/>
          </a:stretch>
        </p:blipFill>
        <p:spPr>
          <a:xfrm>
            <a:off x="1047603" y="-104094"/>
            <a:ext cx="9486198" cy="4541914"/>
          </a:xfrm>
          <a:prstGeom prst="rect">
            <a:avLst/>
          </a:prstGeom>
        </p:spPr>
      </p:pic>
    </p:spTree>
    <p:extLst>
      <p:ext uri="{BB962C8B-B14F-4D97-AF65-F5344CB8AC3E}">
        <p14:creationId xmlns:p14="http://schemas.microsoft.com/office/powerpoint/2010/main" val="2951008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382388" y="32055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A1E5CE-355F-074E-8794-92874378D260}"/>
              </a:ext>
            </a:extLst>
          </p:cNvPr>
          <p:cNvSpPr txBox="1"/>
          <p:nvPr/>
        </p:nvSpPr>
        <p:spPr>
          <a:xfrm>
            <a:off x="448120" y="2643380"/>
            <a:ext cx="11386326" cy="2554545"/>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Dựa vào dãy số liệu và trả lời câu hỏi.</a:t>
            </a:r>
          </a:p>
          <a:p>
            <a:pPr algn="just"/>
            <a:r>
              <a:rPr lang="vi-VN" sz="3200" b="1">
                <a:solidFill>
                  <a:srgbClr val="0070C0"/>
                </a:solidFill>
                <a:latin typeface="Cambria" panose="02040503050406030204" pitchFamily="18" charset="0"/>
                <a:ea typeface="Cambria" panose="02040503050406030204" pitchFamily="18" charset="0"/>
              </a:rPr>
              <a:t>a) Trong một ngày, Mai và Mi làm được nhiều nhất bao nhiêu chậu cây?</a:t>
            </a:r>
          </a:p>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bao nhiêu chậu cây?</a:t>
            </a: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Tree>
    <p:extLst>
      <p:ext uri="{BB962C8B-B14F-4D97-AF65-F5344CB8AC3E}">
        <p14:creationId xmlns:p14="http://schemas.microsoft.com/office/powerpoint/2010/main" val="4363857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364803" y="28538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A1E5CE-355F-074E-8794-92874378D260}"/>
              </a:ext>
            </a:extLst>
          </p:cNvPr>
          <p:cNvSpPr txBox="1"/>
          <p:nvPr/>
        </p:nvSpPr>
        <p:spPr>
          <a:xfrm>
            <a:off x="553623" y="2495977"/>
            <a:ext cx="10999464" cy="1077218"/>
          </a:xfrm>
          <a:prstGeom prst="rect">
            <a:avLst/>
          </a:prstGeom>
          <a:noFill/>
          <a:ln w="12700">
            <a:noFill/>
            <a:prstDash val="dash"/>
          </a:ln>
        </p:spPr>
        <p:txBody>
          <a:bodyPr wrap="square" rtlCol="0">
            <a:spAutoFit/>
          </a:bodyPr>
          <a:lstStyle/>
          <a:p>
            <a:pPr algn="just"/>
            <a:r>
              <a:rPr lang="vi-VN" sz="3200" b="1" smtClean="0">
                <a:solidFill>
                  <a:srgbClr val="0070C0"/>
                </a:solidFill>
                <a:latin typeface="Cambria" panose="02040503050406030204" pitchFamily="18" charset="0"/>
                <a:ea typeface="Cambria" panose="02040503050406030204" pitchFamily="18" charset="0"/>
              </a:rPr>
              <a:t>a</a:t>
            </a:r>
            <a:r>
              <a:rPr lang="vi-VN" sz="3200" b="1">
                <a:solidFill>
                  <a:srgbClr val="0070C0"/>
                </a:solidFill>
                <a:latin typeface="Cambria" panose="02040503050406030204" pitchFamily="18" charset="0"/>
                <a:ea typeface="Cambria" panose="02040503050406030204" pitchFamily="18" charset="0"/>
              </a:rPr>
              <a:t>) Trong một ngày, Mai và Mi làm được nhiều nhất bao nhiêu chậu cây</a:t>
            </a:r>
            <a:r>
              <a:rPr lang="vi-VN" sz="3200" b="1" smtClean="0">
                <a:solidFill>
                  <a:srgbClr val="0070C0"/>
                </a:solidFill>
                <a:latin typeface="Cambria" panose="02040503050406030204" pitchFamily="18" charset="0"/>
                <a:ea typeface="Cambria" panose="02040503050406030204" pitchFamily="18" charset="0"/>
              </a:rPr>
              <a:t>?</a:t>
            </a:r>
            <a:endParaRPr lang="vi-VN" sz="32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
        <p:nvSpPr>
          <p:cNvPr id="7" name="Oval 6"/>
          <p:cNvSpPr/>
          <p:nvPr/>
        </p:nvSpPr>
        <p:spPr>
          <a:xfrm>
            <a:off x="7355510" y="1864315"/>
            <a:ext cx="1682983" cy="81275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A1E5CE-355F-074E-8794-92874378D260}"/>
              </a:ext>
            </a:extLst>
          </p:cNvPr>
          <p:cNvSpPr txBox="1"/>
          <p:nvPr/>
        </p:nvSpPr>
        <p:spPr>
          <a:xfrm>
            <a:off x="580002" y="3127639"/>
            <a:ext cx="10999464" cy="1077218"/>
          </a:xfrm>
          <a:prstGeom prst="rect">
            <a:avLst/>
          </a:prstGeom>
          <a:noFill/>
          <a:ln w="12700">
            <a:noFill/>
            <a:prstDash val="dash"/>
          </a:ln>
        </p:spPr>
        <p:txBody>
          <a:bodyPr wrap="square" rtlCol="0">
            <a:spAutoFit/>
          </a:bodyPr>
          <a:lstStyle/>
          <a:p>
            <a:pPr algn="just"/>
            <a:r>
              <a:rPr lang="vi-VN" sz="3200" b="1" smtClean="0">
                <a:solidFill>
                  <a:srgbClr val="0070C0"/>
                </a:solidFill>
                <a:latin typeface="Cambria" panose="02040503050406030204" pitchFamily="18" charset="0"/>
                <a:ea typeface="Cambria" panose="02040503050406030204" pitchFamily="18" charset="0"/>
              </a:rPr>
              <a:t>a</a:t>
            </a:r>
            <a:r>
              <a:rPr lang="vi-VN" sz="3200" b="1">
                <a:solidFill>
                  <a:srgbClr val="0070C0"/>
                </a:solidFill>
                <a:latin typeface="Cambria" panose="02040503050406030204" pitchFamily="18" charset="0"/>
                <a:ea typeface="Cambria" panose="02040503050406030204" pitchFamily="18" charset="0"/>
              </a:rPr>
              <a:t>) Trong một ngày, Mai và Mi làm được nhiều nhất </a:t>
            </a:r>
            <a:r>
              <a:rPr lang="en-US" sz="3200" b="1" smtClean="0">
                <a:solidFill>
                  <a:srgbClr val="FF0066"/>
                </a:solidFill>
                <a:latin typeface="Cambria" panose="02040503050406030204" pitchFamily="18" charset="0"/>
                <a:ea typeface="Cambria" panose="02040503050406030204" pitchFamily="18" charset="0"/>
              </a:rPr>
              <a:t>12</a:t>
            </a:r>
            <a:r>
              <a:rPr lang="vi-VN" sz="3200" b="1" smtClean="0">
                <a:solidFill>
                  <a:srgbClr val="0070C0"/>
                </a:solidFill>
                <a:latin typeface="Cambria" panose="02040503050406030204" pitchFamily="18" charset="0"/>
                <a:ea typeface="Cambria" panose="02040503050406030204" pitchFamily="18" charset="0"/>
              </a:rPr>
              <a:t> </a:t>
            </a:r>
            <a:r>
              <a:rPr lang="vi-VN" sz="3200" b="1">
                <a:solidFill>
                  <a:srgbClr val="0070C0"/>
                </a:solidFill>
                <a:latin typeface="Cambria" panose="02040503050406030204" pitchFamily="18" charset="0"/>
                <a:ea typeface="Cambria" panose="02040503050406030204" pitchFamily="18" charset="0"/>
              </a:rPr>
              <a:t>chậu </a:t>
            </a:r>
            <a:r>
              <a:rPr lang="vi-VN" sz="3200" b="1" smtClean="0">
                <a:solidFill>
                  <a:srgbClr val="0070C0"/>
                </a:solidFill>
                <a:latin typeface="Cambria" panose="02040503050406030204" pitchFamily="18" charset="0"/>
                <a:ea typeface="Cambria" panose="02040503050406030204" pitchFamily="18" charset="0"/>
              </a:rPr>
              <a:t>cây</a:t>
            </a:r>
            <a:r>
              <a:rPr lang="en-US" sz="3200" b="1">
                <a:solidFill>
                  <a:srgbClr val="0070C0"/>
                </a:solidFill>
                <a:latin typeface="Cambria" panose="02040503050406030204" pitchFamily="18" charset="0"/>
                <a:ea typeface="Cambria" panose="02040503050406030204" pitchFamily="18" charset="0"/>
              </a:rPr>
              <a:t>.</a:t>
            </a:r>
            <a:endParaRPr lang="vi-VN"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3992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2" presetClass="exit" presetSubtype="4" fill="hold" grpId="1" nodeType="with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364803" y="28538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A1E5CE-355F-074E-8794-92874378D260}"/>
              </a:ext>
            </a:extLst>
          </p:cNvPr>
          <p:cNvSpPr txBox="1"/>
          <p:nvPr/>
        </p:nvSpPr>
        <p:spPr>
          <a:xfrm>
            <a:off x="606381" y="2635109"/>
            <a:ext cx="10999464" cy="1077218"/>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bao nhiêu chậu cây?</a:t>
            </a: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
        <p:nvSpPr>
          <p:cNvPr id="8" name="TextBox 7">
            <a:extLst>
              <a:ext uri="{FF2B5EF4-FFF2-40B4-BE49-F238E27FC236}">
                <a16:creationId xmlns:a16="http://schemas.microsoft.com/office/drawing/2014/main" id="{10A1E5CE-355F-074E-8794-92874378D260}"/>
              </a:ext>
            </a:extLst>
          </p:cNvPr>
          <p:cNvSpPr txBox="1"/>
          <p:nvPr/>
        </p:nvSpPr>
        <p:spPr>
          <a:xfrm>
            <a:off x="623966" y="2676509"/>
            <a:ext cx="10999464" cy="1077218"/>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a:t>
            </a:r>
            <a:r>
              <a:rPr lang="en-US" sz="3200" b="1" smtClean="0">
                <a:solidFill>
                  <a:srgbClr val="0070C0"/>
                </a:solidFill>
                <a:latin typeface="Cambria" panose="02040503050406030204" pitchFamily="18" charset="0"/>
                <a:ea typeface="Cambria" panose="02040503050406030204" pitchFamily="18" charset="0"/>
              </a:rPr>
              <a:t>số </a:t>
            </a:r>
            <a:r>
              <a:rPr lang="vi-VN" sz="3200" b="1" smtClean="0">
                <a:solidFill>
                  <a:srgbClr val="0070C0"/>
                </a:solidFill>
                <a:latin typeface="Cambria" panose="02040503050406030204" pitchFamily="18" charset="0"/>
                <a:ea typeface="Cambria" panose="02040503050406030204" pitchFamily="18" charset="0"/>
              </a:rPr>
              <a:t>chậu cây</a:t>
            </a:r>
            <a:r>
              <a:rPr lang="en-US" sz="3200" b="1" smtClean="0">
                <a:solidFill>
                  <a:srgbClr val="0070C0"/>
                </a:solidFill>
                <a:latin typeface="Cambria" panose="02040503050406030204" pitchFamily="18" charset="0"/>
                <a:ea typeface="Cambria" panose="02040503050406030204" pitchFamily="18" charset="0"/>
              </a:rPr>
              <a:t> là:</a:t>
            </a:r>
            <a:endParaRPr lang="vi-VN" sz="32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0A1E5CE-355F-074E-8794-92874378D260}"/>
              </a:ext>
            </a:extLst>
          </p:cNvPr>
          <p:cNvSpPr txBox="1"/>
          <p:nvPr/>
        </p:nvSpPr>
        <p:spPr>
          <a:xfrm>
            <a:off x="791308" y="3753727"/>
            <a:ext cx="10972799" cy="535531"/>
          </a:xfrm>
          <a:prstGeom prst="rect">
            <a:avLst/>
          </a:prstGeom>
          <a:noFill/>
          <a:ln w="12700">
            <a:noFill/>
            <a:prstDash val="dash"/>
          </a:ln>
        </p:spPr>
        <p:txBody>
          <a:bodyPr wrap="square" rtlCol="0">
            <a:spAutoFit/>
          </a:bodyPr>
          <a:lstStyle/>
          <a:p>
            <a:pPr algn="just">
              <a:lnSpc>
                <a:spcPct val="90000"/>
              </a:lnSpc>
            </a:pPr>
            <a:r>
              <a:rPr lang="pt-BR" sz="3200" b="1">
                <a:solidFill>
                  <a:srgbClr val="FF0066"/>
                </a:solidFill>
                <a:latin typeface="Cambria" panose="02040503050406030204" pitchFamily="18" charset="0"/>
                <a:ea typeface="Cambria" panose="02040503050406030204" pitchFamily="18" charset="0"/>
              </a:rPr>
              <a:t>(2 + 3 + 5 + 5 + 5 + 8 + 8 + 10 + 12 + 12) : 10 = 7 (chậu cây)</a:t>
            </a:r>
            <a:endParaRPr lang="vi-VN" sz="66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66982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 presetClass="exit" presetSubtype="4" fill="hold" grpId="1" nodeType="with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a:off x="1682610" y="1440742"/>
            <a:ext cx="8193734" cy="2292295"/>
          </a:xfrm>
          <a:prstGeom prst="rect">
            <a:avLst/>
          </a:prstGeom>
        </p:spPr>
      </p:pic>
      <p:sp>
        <p:nvSpPr>
          <p:cNvPr id="11" name="TextBox 10">
            <a:extLst>
              <a:ext uri="{FF2B5EF4-FFF2-40B4-BE49-F238E27FC236}">
                <a16:creationId xmlns:a16="http://schemas.microsoft.com/office/drawing/2014/main" id="{10A1E5CE-355F-074E-8794-92874378D260}"/>
              </a:ext>
            </a:extLst>
          </p:cNvPr>
          <p:cNvSpPr txBox="1"/>
          <p:nvPr/>
        </p:nvSpPr>
        <p:spPr>
          <a:xfrm>
            <a:off x="641550" y="3734956"/>
            <a:ext cx="10999464" cy="1077218"/>
          </a:xfrm>
          <a:prstGeom prst="rect">
            <a:avLst/>
          </a:prstGeom>
          <a:noFill/>
          <a:ln w="12700">
            <a:noFill/>
            <a:prstDash val="dash"/>
          </a:ln>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a) Chọn 1 trong 4 hộp đó, mở hộp và quan sát đồ vật bên trong hộp. Nêu các sự kiện có thể xảy ra.</a:t>
            </a:r>
            <a:endParaRPr lang="vi-VN" sz="4800" b="1">
              <a:solidFill>
                <a:srgbClr val="0070C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10A1E5CE-355F-074E-8794-92874378D260}"/>
              </a:ext>
            </a:extLst>
          </p:cNvPr>
          <p:cNvSpPr txBox="1"/>
          <p:nvPr/>
        </p:nvSpPr>
        <p:spPr>
          <a:xfrm>
            <a:off x="604334" y="3733037"/>
            <a:ext cx="10999464" cy="1723549"/>
          </a:xfrm>
          <a:prstGeom prst="rect">
            <a:avLst/>
          </a:prstGeom>
          <a:noFill/>
          <a:ln w="12700">
            <a:noFill/>
            <a:prstDash val="dash"/>
          </a:ln>
        </p:spPr>
        <p:txBody>
          <a:bodyPr wrap="square" rtlCol="0">
            <a:spAutoFit/>
          </a:bodyPr>
          <a:lstStyle/>
          <a:p>
            <a:pPr>
              <a:spcBef>
                <a:spcPts val="600"/>
              </a:spcBef>
            </a:pPr>
            <a:r>
              <a:rPr lang="vi-VN" sz="3200" b="1">
                <a:solidFill>
                  <a:srgbClr val="7030A0"/>
                </a:solidFill>
                <a:latin typeface="Cambria" panose="02040503050406030204" pitchFamily="18" charset="0"/>
                <a:ea typeface="Cambria" panose="02040503050406030204" pitchFamily="18" charset="0"/>
              </a:rPr>
              <a:t>a) Các sự kiện có thể xảy ra là:</a:t>
            </a:r>
          </a:p>
          <a:p>
            <a:pPr>
              <a:spcBef>
                <a:spcPts val="600"/>
              </a:spcBef>
            </a:pPr>
            <a:r>
              <a:rPr lang="vi-VN" sz="3200" b="1">
                <a:latin typeface="Cambria" panose="02040503050406030204" pitchFamily="18" charset="0"/>
                <a:ea typeface="Cambria" panose="02040503050406030204" pitchFamily="18" charset="0"/>
              </a:rPr>
              <a:t>- Việt lấy được chiếc hộp đựng kẹo</a:t>
            </a:r>
          </a:p>
          <a:p>
            <a:pPr>
              <a:spcBef>
                <a:spcPts val="600"/>
              </a:spcBef>
            </a:pPr>
            <a:r>
              <a:rPr lang="vi-VN" sz="3200" b="1">
                <a:latin typeface="Cambria" panose="02040503050406030204" pitchFamily="18" charset="0"/>
                <a:ea typeface="Cambria" panose="02040503050406030204" pitchFamily="18" charset="0"/>
              </a:rPr>
              <a:t>- Việt lấy được chiếc hộp đựng tẩy bút chì.</a:t>
            </a:r>
          </a:p>
        </p:txBody>
      </p:sp>
    </p:spTree>
    <p:extLst>
      <p:ext uri="{BB962C8B-B14F-4D97-AF65-F5344CB8AC3E}">
        <p14:creationId xmlns:p14="http://schemas.microsoft.com/office/powerpoint/2010/main" val="42607921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2" presetClass="exit" presetSubtype="4" fill="hold" grpId="1" nodeType="with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ppt_x"/>
                                          </p:val>
                                        </p:tav>
                                      </p:tavLst>
                                    </p:anim>
                                    <p:anim calcmode="lin" valueType="num">
                                      <p:cBhvr additive="base">
                                        <p:cTn id="28" dur="500"/>
                                        <p:tgtEl>
                                          <p:spTgt spid="11"/>
                                        </p:tgtEl>
                                        <p:attrNameLst>
                                          <p:attrName>ppt_y</p:attrName>
                                        </p:attrNameLst>
                                      </p:cBhvr>
                                      <p:tavLst>
                                        <p:tav tm="0">
                                          <p:val>
                                            <p:strVal val="ppt_y"/>
                                          </p:val>
                                        </p:tav>
                                        <p:tav tm="100000">
                                          <p:val>
                                            <p:strVal val="1+ppt_h/2"/>
                                          </p:val>
                                        </p:tav>
                                      </p:tavLst>
                                    </p:anim>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1" grpId="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10" name="Picture 9"/>
          <p:cNvPicPr>
            <a:picLocks noChangeAspect="1"/>
          </p:cNvPicPr>
          <p:nvPr/>
        </p:nvPicPr>
        <p:blipFill>
          <a:blip r:embed="rId2"/>
          <a:stretch>
            <a:fillRect/>
          </a:stretch>
        </p:blipFill>
        <p:spPr>
          <a:xfrm>
            <a:off x="2145671" y="1287979"/>
            <a:ext cx="8193734" cy="2292295"/>
          </a:xfrm>
          <a:prstGeom prst="rect">
            <a:avLst/>
          </a:prstGeom>
        </p:spPr>
      </p:pic>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0A1E5CE-355F-074E-8794-92874378D260}"/>
              </a:ext>
            </a:extLst>
          </p:cNvPr>
          <p:cNvSpPr txBox="1"/>
          <p:nvPr/>
        </p:nvSpPr>
        <p:spPr>
          <a:xfrm>
            <a:off x="422031" y="3523936"/>
            <a:ext cx="11218983" cy="1384995"/>
          </a:xfrm>
          <a:prstGeom prst="rect">
            <a:avLst/>
          </a:prstGeom>
          <a:noFill/>
          <a:ln w="12700">
            <a:noFill/>
            <a:prstDash val="dash"/>
          </a:ln>
        </p:spPr>
        <p:txBody>
          <a:bodyPr wrap="square" rtlCol="0">
            <a:spAutoFit/>
          </a:bodyPr>
          <a:lstStyle/>
          <a:p>
            <a:pPr algn="just"/>
            <a:r>
              <a:rPr lang="vi-VN" sz="2800" dirty="0">
                <a:latin typeface="Cambria" panose="02040503050406030204" pitchFamily="18" charset="0"/>
                <a:ea typeface="Cambria" panose="02040503050406030204" pitchFamily="18" charset="0"/>
              </a:rPr>
              <a:t>b) Chọn 1 hộp bất kì trong số 4 hộp, quan sát đồ vật trong hộp, ghi lại kết quả vào bảng kiểm đếm (theo mẫu). Sau đó, đóng hộp lại và đảo vị trí các hộp đó. Thực hiện 10 lần như vậy.</a:t>
            </a:r>
            <a:endParaRPr lang="vi-VN" sz="6600" dirty="0">
              <a:solidFill>
                <a:srgbClr val="0070C0"/>
              </a:solidFill>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49000551"/>
              </p:ext>
            </p:extLst>
          </p:nvPr>
        </p:nvGraphicFramePr>
        <p:xfrm>
          <a:off x="1567767" y="4971184"/>
          <a:ext cx="9067408" cy="1345208"/>
        </p:xfrm>
        <a:graphic>
          <a:graphicData uri="http://schemas.openxmlformats.org/drawingml/2006/table">
            <a:tbl>
              <a:tblPr firstRow="1" bandRow="1">
                <a:tableStyleId>{22838BEF-8BB2-4498-84A7-C5851F593DF1}</a:tableStyleId>
              </a:tblPr>
              <a:tblGrid>
                <a:gridCol w="6366411">
                  <a:extLst>
                    <a:ext uri="{9D8B030D-6E8A-4147-A177-3AD203B41FA5}">
                      <a16:colId xmlns:a16="http://schemas.microsoft.com/office/drawing/2014/main" val="1422635158"/>
                    </a:ext>
                  </a:extLst>
                </a:gridCol>
                <a:gridCol w="2700997">
                  <a:extLst>
                    <a:ext uri="{9D8B030D-6E8A-4147-A177-3AD203B41FA5}">
                      <a16:colId xmlns:a16="http://schemas.microsoft.com/office/drawing/2014/main" val="4202664325"/>
                    </a:ext>
                  </a:extLst>
                </a:gridCol>
              </a:tblGrid>
              <a:tr h="672604">
                <a:tc>
                  <a:txBody>
                    <a:bodyPr/>
                    <a:lstStyle/>
                    <a:p>
                      <a:r>
                        <a:rPr lang="en-US" sz="3200" b="0" dirty="0" err="1" smtClean="0">
                          <a:latin typeface="Cambria" panose="02040503050406030204" pitchFamily="18" charset="0"/>
                          <a:ea typeface="Cambria" panose="02040503050406030204" pitchFamily="18" charset="0"/>
                        </a:rPr>
                        <a:t>Chọn</a:t>
                      </a:r>
                      <a:r>
                        <a:rPr lang="en-US" sz="3200" b="0" dirty="0" smtClean="0">
                          <a:latin typeface="Cambria" panose="02040503050406030204" pitchFamily="18" charset="0"/>
                          <a:ea typeface="Cambria" panose="02040503050406030204" pitchFamily="18" charset="0"/>
                        </a:rPr>
                        <a:t> </a:t>
                      </a:r>
                      <a:r>
                        <a:rPr lang="en-US" sz="3200" b="0" dirty="0" err="1" smtClean="0">
                          <a:latin typeface="Cambria" panose="02040503050406030204" pitchFamily="18" charset="0"/>
                          <a:ea typeface="Cambria" panose="02040503050406030204" pitchFamily="18" charset="0"/>
                        </a:rPr>
                        <a:t>được</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hộp</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đựng</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kẹo</a:t>
                      </a:r>
                      <a:endParaRPr lang="en-US" sz="3200" b="0" dirty="0">
                        <a:latin typeface="Cambria" panose="02040503050406030204" pitchFamily="18" charset="0"/>
                        <a:ea typeface="Cambria" panose="02040503050406030204" pitchFamily="18" charset="0"/>
                      </a:endParaRPr>
                    </a:p>
                  </a:txBody>
                  <a:tcPr anchor="ctr">
                    <a:solidFill>
                      <a:schemeClr val="accent1">
                        <a:lumMod val="20000"/>
                        <a:lumOff val="80000"/>
                      </a:schemeClr>
                    </a:solidFill>
                  </a:tcPr>
                </a:tc>
                <a:tc>
                  <a:txBody>
                    <a:bodyPr/>
                    <a:lstStyle/>
                    <a:p>
                      <a:pPr algn="ctr"/>
                      <a:r>
                        <a:rPr lang="en-US" sz="3600" b="0" smtClean="0">
                          <a:latin typeface="Cambria" panose="02040503050406030204" pitchFamily="18" charset="0"/>
                          <a:ea typeface="Cambria" panose="02040503050406030204" pitchFamily="18" charset="0"/>
                        </a:rPr>
                        <a:t>?</a:t>
                      </a:r>
                      <a:endParaRPr lang="en-US" sz="3600" b="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435169265"/>
                  </a:ext>
                </a:extLst>
              </a:tr>
              <a:tr h="672604">
                <a:tc>
                  <a:txBody>
                    <a:bodyPr/>
                    <a:lstStyle/>
                    <a:p>
                      <a:r>
                        <a:rPr lang="en-US" sz="3200" smtClean="0">
                          <a:latin typeface="Cambria" panose="02040503050406030204" pitchFamily="18" charset="0"/>
                          <a:ea typeface="Cambria" panose="02040503050406030204" pitchFamily="18" charset="0"/>
                        </a:rPr>
                        <a:t>Chọn được</a:t>
                      </a:r>
                      <a:r>
                        <a:rPr lang="en-US" sz="3200" baseline="0" smtClean="0">
                          <a:latin typeface="Cambria" panose="02040503050406030204" pitchFamily="18" charset="0"/>
                          <a:ea typeface="Cambria" panose="02040503050406030204" pitchFamily="18" charset="0"/>
                        </a:rPr>
                        <a:t> hộp đựng tẩy bút chì</a:t>
                      </a:r>
                      <a:endParaRPr lang="en-US" sz="3200">
                        <a:latin typeface="Cambria" panose="02040503050406030204" pitchFamily="18" charset="0"/>
                        <a:ea typeface="Cambria" panose="02040503050406030204" pitchFamily="18" charset="0"/>
                      </a:endParaRPr>
                    </a:p>
                  </a:txBody>
                  <a:tcPr anchor="ctr">
                    <a:solidFill>
                      <a:schemeClr val="accent1">
                        <a:lumMod val="20000"/>
                        <a:lumOff val="80000"/>
                      </a:schemeClr>
                    </a:solidFill>
                  </a:tcPr>
                </a:tc>
                <a:tc>
                  <a:txBody>
                    <a:bodyPr/>
                    <a:lstStyle/>
                    <a:p>
                      <a:pPr algn="ct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840936439"/>
                  </a:ext>
                </a:extLst>
              </a:tr>
            </a:tbl>
          </a:graphicData>
        </a:graphic>
      </p:graphicFrame>
    </p:spTree>
    <p:extLst>
      <p:ext uri="{BB962C8B-B14F-4D97-AF65-F5344CB8AC3E}">
        <p14:creationId xmlns:p14="http://schemas.microsoft.com/office/powerpoint/2010/main" val="16039932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10" name="Picture 9"/>
          <p:cNvPicPr>
            <a:picLocks noChangeAspect="1"/>
          </p:cNvPicPr>
          <p:nvPr/>
        </p:nvPicPr>
        <p:blipFill>
          <a:blip r:embed="rId2"/>
          <a:stretch>
            <a:fillRect/>
          </a:stretch>
        </p:blipFill>
        <p:spPr>
          <a:xfrm>
            <a:off x="2145671" y="1287979"/>
            <a:ext cx="8193734" cy="2292295"/>
          </a:xfrm>
          <a:prstGeom prst="rect">
            <a:avLst/>
          </a:prstGeom>
        </p:spPr>
      </p:pic>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0A1E5CE-355F-074E-8794-92874378D260}"/>
              </a:ext>
            </a:extLst>
          </p:cNvPr>
          <p:cNvSpPr txBox="1"/>
          <p:nvPr/>
        </p:nvSpPr>
        <p:spPr>
          <a:xfrm>
            <a:off x="422031" y="3523936"/>
            <a:ext cx="11218983" cy="1077218"/>
          </a:xfrm>
          <a:prstGeom prst="rect">
            <a:avLst/>
          </a:prstGeom>
          <a:noFill/>
          <a:ln w="12700">
            <a:noFill/>
            <a:prstDash val="dash"/>
          </a:ln>
        </p:spPr>
        <p:txBody>
          <a:bodyPr wrap="square" rtlCol="0">
            <a:spAutoFit/>
          </a:bodyPr>
          <a:lstStyle/>
          <a:p>
            <a:pPr algn="just"/>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Dựa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hãy</a:t>
            </a:r>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sánh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xuất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endParaRPr lang="vi-VN" sz="9600" dirty="0">
              <a:solidFill>
                <a:srgbClr val="0070C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0A1E5CE-355F-074E-8794-92874378D260}"/>
              </a:ext>
            </a:extLst>
          </p:cNvPr>
          <p:cNvSpPr txBox="1"/>
          <p:nvPr/>
        </p:nvSpPr>
        <p:spPr>
          <a:xfrm>
            <a:off x="758158" y="4601154"/>
            <a:ext cx="11218983" cy="584775"/>
          </a:xfrm>
          <a:prstGeom prst="rect">
            <a:avLst/>
          </a:prstGeom>
          <a:noFill/>
          <a:ln w="12700">
            <a:noFill/>
            <a:prstDash val="dash"/>
          </a:ln>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S</a:t>
            </a:r>
            <a:r>
              <a:rPr lang="en-US" sz="3200" b="1" smtClean="0">
                <a:solidFill>
                  <a:srgbClr val="0070C0"/>
                </a:solidFill>
                <a:latin typeface="Cambria" panose="02040503050406030204" pitchFamily="18" charset="0"/>
                <a:ea typeface="Cambria" panose="02040503050406030204" pitchFamily="18" charset="0"/>
              </a:rPr>
              <a:t>ố </a:t>
            </a:r>
            <a:r>
              <a:rPr lang="en-US" sz="3200" b="1">
                <a:solidFill>
                  <a:srgbClr val="0070C0"/>
                </a:solidFill>
                <a:latin typeface="Cambria" panose="02040503050406030204" pitchFamily="18" charset="0"/>
                <a:ea typeface="Cambria" panose="02040503050406030204" pitchFamily="18" charset="0"/>
              </a:rPr>
              <a:t>lần xuất hiện của </a:t>
            </a:r>
            <a:r>
              <a:rPr lang="en-US" sz="3200" b="1" smtClean="0">
                <a:solidFill>
                  <a:srgbClr val="0070C0"/>
                </a:solidFill>
                <a:latin typeface="Cambria" panose="02040503050406030204" pitchFamily="18" charset="0"/>
                <a:ea typeface="Cambria" panose="02040503050406030204" pitchFamily="18" charset="0"/>
              </a:rPr>
              <a:t>tẩy bút chì nhiều hơn kẹo.</a:t>
            </a:r>
            <a:endParaRPr lang="vi-VN" sz="96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90029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8"/>
          <a:stretch>
            <a:fillRect/>
          </a:stretch>
        </p:blipFill>
        <p:spPr>
          <a:xfrm>
            <a:off x="10673182" y="-136437"/>
            <a:ext cx="1523956" cy="1678399"/>
          </a:xfrm>
          <a:prstGeom prst="rect">
            <a:avLst/>
          </a:prstGeom>
        </p:spPr>
      </p:pic>
      <p:pic>
        <p:nvPicPr>
          <p:cNvPr id="23" name="Picture 22">
            <a:extLst>
              <a:ext uri="{FF2B5EF4-FFF2-40B4-BE49-F238E27FC236}">
                <a16:creationId xmlns:a16="http://schemas.microsoft.com/office/drawing/2014/main" id="{6299EE79-B207-B02A-683E-4F7A6969512A}"/>
              </a:ext>
            </a:extLst>
          </p:cNvPr>
          <p:cNvPicPr>
            <a:picLocks noChangeAspect="1"/>
          </p:cNvPicPr>
          <p:nvPr/>
        </p:nvPicPr>
        <p:blipFill>
          <a:blip r:embed="rId19"/>
          <a:stretch>
            <a:fillRect/>
          </a:stretch>
        </p:blipFill>
        <p:spPr>
          <a:xfrm>
            <a:off x="1254790" y="456722"/>
            <a:ext cx="8427829" cy="4053901"/>
          </a:xfrm>
          <a:prstGeom prst="rect">
            <a:avLst/>
          </a:prstGeom>
        </p:spPr>
      </p:pic>
    </p:spTree>
    <p:extLst>
      <p:ext uri="{BB962C8B-B14F-4D97-AF65-F5344CB8AC3E}">
        <p14:creationId xmlns:p14="http://schemas.microsoft.com/office/powerpoint/2010/main" val="36027317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3840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15" name="Picture 14" descr="Cow Vector PNG HD Image 10 - PNG #4673 - Free PNG Images | Sta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20"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21" name="Picture 4" descr="Doggy PNG Images With Transparent Background | Free Download On Lovepi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grpSp>
        <p:nvGrpSpPr>
          <p:cNvPr id="23" name="Group 22"/>
          <p:cNvGrpSpPr/>
          <p:nvPr/>
        </p:nvGrpSpPr>
        <p:grpSpPr>
          <a:xfrm>
            <a:off x="259107" y="643265"/>
            <a:ext cx="8698042" cy="3388922"/>
            <a:chOff x="259107" y="643265"/>
            <a:chExt cx="8698042" cy="3388922"/>
          </a:xfrm>
        </p:grpSpPr>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107" y="643265"/>
              <a:ext cx="8698042" cy="3388922"/>
            </a:xfrm>
            <a:prstGeom prst="rect">
              <a:avLst/>
            </a:prstGeom>
          </p:spPr>
        </p:pic>
        <p:pic>
          <p:nvPicPr>
            <p:cNvPr id="25" name="Picture 24"/>
            <p:cNvPicPr>
              <a:picLocks noChangeAspect="1"/>
            </p:cNvPicPr>
            <p:nvPr/>
          </p:nvPicPr>
          <p:blipFill>
            <a:blip r:embed="rId14"/>
            <a:stretch>
              <a:fillRect/>
            </a:stretch>
          </p:blipFill>
          <p:spPr>
            <a:xfrm>
              <a:off x="279569" y="960337"/>
              <a:ext cx="7145131" cy="2969009"/>
            </a:xfrm>
            <a:prstGeom prst="rect">
              <a:avLst/>
            </a:prstGeom>
          </p:spPr>
        </p:pic>
      </p:grpSp>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spTree>
    <p:extLst>
      <p:ext uri="{BB962C8B-B14F-4D97-AF65-F5344CB8AC3E}">
        <p14:creationId xmlns:p14="http://schemas.microsoft.com/office/powerpoint/2010/main" val="3884014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2" presetClass="entr" presetSubtype="2"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min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623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3" name="Picture 2" descr="Cow Vector PNG HD Image 10 - PNG #4673 - Free PNG Images | Sta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9" name="Picture 4" descr="Doggy PNG Images With Transparent Background | Free Download On Lovepi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107" y="643264"/>
            <a:ext cx="8698042" cy="3273377"/>
          </a:xfrm>
          <a:prstGeom prst="rect">
            <a:avLst/>
          </a:prstGeom>
        </p:spPr>
      </p:pic>
      <p:pic>
        <p:nvPicPr>
          <p:cNvPr id="13" name="Picture 12"/>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pic>
        <p:nvPicPr>
          <p:cNvPr id="14" name="Picture 13"/>
          <p:cNvPicPr>
            <a:picLocks noChangeAspect="1"/>
          </p:cNvPicPr>
          <p:nvPr/>
        </p:nvPicPr>
        <p:blipFill>
          <a:blip r:embed="rId16"/>
          <a:stretch>
            <a:fillRect/>
          </a:stretch>
        </p:blipFill>
        <p:spPr>
          <a:xfrm>
            <a:off x="440183" y="866774"/>
            <a:ext cx="7224386" cy="2969009"/>
          </a:xfrm>
          <a:prstGeom prst="rect">
            <a:avLst/>
          </a:prstGeom>
        </p:spPr>
      </p:pic>
    </p:spTree>
    <p:extLst>
      <p:ext uri="{BB962C8B-B14F-4D97-AF65-F5344CB8AC3E}">
        <p14:creationId xmlns:p14="http://schemas.microsoft.com/office/powerpoint/2010/main" val="1385933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1</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586244" y="478819"/>
            <a:ext cx="4559062" cy="584775"/>
          </a:xfrm>
          <a:prstGeom prst="rect">
            <a:avLst/>
          </a:prstGeom>
          <a:noFill/>
          <a:ln w="12700">
            <a:solidFill>
              <a:srgbClr val="FF3300"/>
            </a:solidFill>
            <a:prstDash val="dash"/>
          </a:ln>
        </p:spPr>
        <p:txBody>
          <a:bodyPr wrap="square" rtlCol="0">
            <a:spAutoFit/>
          </a:bodyPr>
          <a:lstStyle/>
          <a:p>
            <a:pPr algn="just"/>
            <a:r>
              <a:rPr lang="en-US" sz="3200" b="1" smtClean="0">
                <a:latin typeface="Cambria" panose="02040503050406030204" pitchFamily="18" charset="0"/>
                <a:ea typeface="Cambria" panose="02040503050406030204" pitchFamily="18" charset="0"/>
              </a:rPr>
              <a:t>Chọn câu trả lời đúng.</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403412" y="1155692"/>
            <a:ext cx="11470342" cy="3693319"/>
          </a:xfrm>
          <a:prstGeom prst="rect">
            <a:avLst/>
          </a:prstGeom>
          <a:noFill/>
        </p:spPr>
        <p:txBody>
          <a:bodyPr wrap="square" rtlCol="0">
            <a:spAutoFit/>
          </a:bodyPr>
          <a:lstStyle/>
          <a:p>
            <a:pPr algn="just">
              <a:spcBef>
                <a:spcPts val="600"/>
              </a:spcBef>
            </a:pPr>
            <a:r>
              <a:rPr lang="vi-VN" sz="3200" b="1">
                <a:solidFill>
                  <a:srgbClr val="002060"/>
                </a:solidFill>
                <a:latin typeface="Cambria" panose="02040503050406030204" pitchFamily="18" charset="0"/>
                <a:ea typeface="Cambria" panose="02040503050406030204" pitchFamily="18" charset="0"/>
              </a:rPr>
              <a:t>Rô-bốt cùng các bạn làm những món đồ chơi tái chế để bán lấy tiền ủng hộ đồng bào lũ lụt.</a:t>
            </a:r>
          </a:p>
          <a:p>
            <a:pPr algn="just">
              <a:spcBef>
                <a:spcPts val="600"/>
              </a:spcBef>
            </a:pPr>
            <a:r>
              <a:rPr lang="vi-VN" sz="3200" b="1">
                <a:solidFill>
                  <a:srgbClr val="002060"/>
                </a:solidFill>
                <a:latin typeface="Cambria" panose="02040503050406030204" pitchFamily="18" charset="0"/>
                <a:ea typeface="Cambria" panose="02040503050406030204" pitchFamily="18" charset="0"/>
              </a:rPr>
              <a:t>Rô-bốt đã ghi lại số tiền thu được trong mỗi ngày thành dãy số liệu như sau: 180 000 đồng, 70 000 đồng, 125 000 đồng, 80 000 đồng, 100 000 đồng.</a:t>
            </a:r>
          </a:p>
          <a:p>
            <a:pPr algn="just">
              <a:spcBef>
                <a:spcPts val="600"/>
              </a:spcBef>
            </a:pPr>
            <a:r>
              <a:rPr lang="vi-VN" sz="3200" b="1">
                <a:solidFill>
                  <a:srgbClr val="C00000"/>
                </a:solidFill>
                <a:latin typeface="Cambria" panose="02040503050406030204" pitchFamily="18" charset="0"/>
                <a:ea typeface="Cambria" panose="02040503050406030204" pitchFamily="18" charset="0"/>
              </a:rPr>
              <a:t>Hỏi có bao nhiêu ngày nhóm bạn thu được nhiều hơn </a:t>
            </a:r>
            <a:r>
              <a:rPr lang="vi-VN" sz="3200" b="1" smtClean="0">
                <a:solidFill>
                  <a:srgbClr val="C00000"/>
                </a:solidFill>
                <a:latin typeface="Cambria" panose="02040503050406030204" pitchFamily="18" charset="0"/>
                <a:ea typeface="Cambria" panose="02040503050406030204" pitchFamily="18" charset="0"/>
              </a:rPr>
              <a:t>100000 </a:t>
            </a:r>
            <a:r>
              <a:rPr lang="vi-VN" sz="3200" b="1">
                <a:solidFill>
                  <a:srgbClr val="C00000"/>
                </a:solidFill>
                <a:latin typeface="Cambria" panose="02040503050406030204" pitchFamily="18" charset="0"/>
                <a:ea typeface="Cambria" panose="02040503050406030204" pitchFamily="18" charset="0"/>
              </a:rPr>
              <a:t>đồng từ hoạt động đó</a:t>
            </a:r>
            <a:r>
              <a:rPr lang="vi-VN" sz="3200" b="1" smtClean="0">
                <a:solidFill>
                  <a:srgbClr val="C00000"/>
                </a:solidFill>
                <a:latin typeface="Cambria" panose="02040503050406030204" pitchFamily="18" charset="0"/>
                <a:ea typeface="Cambria" panose="02040503050406030204" pitchFamily="18" charset="0"/>
              </a:rPr>
              <a:t>?</a:t>
            </a:r>
            <a:endParaRPr lang="vi-VN" sz="3200" b="1">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708686" y="5351813"/>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A. </a:t>
            </a:r>
            <a:r>
              <a:rPr lang="en-US" sz="4400" b="1" smtClean="0">
                <a:latin typeface="Cambria" panose="02040503050406030204" pitchFamily="18" charset="0"/>
                <a:ea typeface="Cambria" panose="02040503050406030204" pitchFamily="18" charset="0"/>
              </a:rPr>
              <a:t>1 ngày </a:t>
            </a:r>
            <a:endParaRPr lang="en-US" sz="4400" b="1">
              <a:latin typeface="Cambria" panose="02040503050406030204" pitchFamily="18" charset="0"/>
              <a:ea typeface="Cambria" panose="02040503050406030204" pitchFamily="18" charset="0"/>
            </a:endParaRPr>
          </a:p>
        </p:txBody>
      </p:sp>
      <p:sp>
        <p:nvSpPr>
          <p:cNvPr id="7" name="TextBox 6"/>
          <p:cNvSpPr txBox="1"/>
          <p:nvPr/>
        </p:nvSpPr>
        <p:spPr>
          <a:xfrm>
            <a:off x="3564588" y="5364352"/>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B. </a:t>
            </a:r>
            <a:r>
              <a:rPr lang="en-US" sz="4400" b="1" smtClean="0">
                <a:latin typeface="Cambria" panose="02040503050406030204" pitchFamily="18" charset="0"/>
                <a:ea typeface="Cambria" panose="02040503050406030204" pitchFamily="18" charset="0"/>
              </a:rPr>
              <a:t>2 ngày </a:t>
            </a:r>
            <a:endParaRPr lang="en-US" sz="4400" b="1">
              <a:latin typeface="Cambria" panose="02040503050406030204" pitchFamily="18" charset="0"/>
              <a:ea typeface="Cambria" panose="02040503050406030204" pitchFamily="18" charset="0"/>
            </a:endParaRPr>
          </a:p>
        </p:txBody>
      </p:sp>
      <p:sp>
        <p:nvSpPr>
          <p:cNvPr id="8" name="TextBox 7"/>
          <p:cNvSpPr txBox="1"/>
          <p:nvPr/>
        </p:nvSpPr>
        <p:spPr>
          <a:xfrm>
            <a:off x="6415366" y="5395130"/>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C. </a:t>
            </a:r>
            <a:r>
              <a:rPr lang="en-US" sz="4400" b="1" smtClean="0">
                <a:latin typeface="Cambria" panose="02040503050406030204" pitchFamily="18" charset="0"/>
                <a:ea typeface="Cambria" panose="02040503050406030204" pitchFamily="18" charset="0"/>
              </a:rPr>
              <a:t>3 ngày </a:t>
            </a:r>
            <a:endParaRPr lang="en-US" sz="4400" b="1">
              <a:latin typeface="Cambria" panose="02040503050406030204" pitchFamily="18" charset="0"/>
              <a:ea typeface="Cambria" panose="02040503050406030204" pitchFamily="18" charset="0"/>
            </a:endParaRPr>
          </a:p>
        </p:txBody>
      </p:sp>
      <p:sp>
        <p:nvSpPr>
          <p:cNvPr id="9" name="TextBox 8"/>
          <p:cNvSpPr txBox="1"/>
          <p:nvPr/>
        </p:nvSpPr>
        <p:spPr>
          <a:xfrm>
            <a:off x="9193633" y="5400225"/>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D. </a:t>
            </a:r>
            <a:r>
              <a:rPr lang="en-US" sz="4400" b="1" smtClean="0">
                <a:latin typeface="Cambria" panose="02040503050406030204" pitchFamily="18" charset="0"/>
                <a:ea typeface="Cambria" panose="02040503050406030204" pitchFamily="18" charset="0"/>
              </a:rPr>
              <a:t>4 ngày </a:t>
            </a:r>
            <a:endParaRPr lang="en-US" sz="4400" b="1">
              <a:latin typeface="Cambria" panose="02040503050406030204" pitchFamily="18" charset="0"/>
              <a:ea typeface="Cambria" panose="02040503050406030204" pitchFamily="18" charset="0"/>
            </a:endParaRPr>
          </a:p>
        </p:txBody>
      </p:sp>
      <p:cxnSp>
        <p:nvCxnSpPr>
          <p:cNvPr id="11" name="Straight Connector 10"/>
          <p:cNvCxnSpPr/>
          <p:nvPr/>
        </p:nvCxnSpPr>
        <p:spPr>
          <a:xfrm>
            <a:off x="3686629" y="3193143"/>
            <a:ext cx="2458677" cy="29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89257" y="3193143"/>
            <a:ext cx="2458677" cy="29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486894" y="5351813"/>
            <a:ext cx="765793" cy="81275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205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p:bldP spid="6" grpId="0"/>
      <p:bldP spid="7" grpId="0"/>
      <p:bldP spid="8" grpId="0"/>
      <p:bldP spid="9"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7" name="TextBox 6">
            <a:extLst>
              <a:ext uri="{FF2B5EF4-FFF2-40B4-BE49-F238E27FC236}">
                <a16:creationId xmlns:a16="http://schemas.microsoft.com/office/drawing/2014/main" id="{10A1E5CE-355F-074E-8794-92874378D260}"/>
              </a:ext>
            </a:extLst>
          </p:cNvPr>
          <p:cNvSpPr txBox="1"/>
          <p:nvPr/>
        </p:nvSpPr>
        <p:spPr>
          <a:xfrm>
            <a:off x="856343" y="4264060"/>
            <a:ext cx="9851013" cy="523220"/>
          </a:xfrm>
          <a:prstGeom prst="rect">
            <a:avLst/>
          </a:prstGeom>
          <a:noFill/>
          <a:ln w="12700">
            <a:noFill/>
            <a:prstDash val="dash"/>
          </a:ln>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Dựa vào biểu đồ và trả lời câu hỏi.</a:t>
            </a:r>
            <a:endParaRPr lang="en-US" sz="66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0A1E5CE-355F-074E-8794-92874378D260}"/>
              </a:ext>
            </a:extLst>
          </p:cNvPr>
          <p:cNvSpPr txBox="1"/>
          <p:nvPr/>
        </p:nvSpPr>
        <p:spPr>
          <a:xfrm>
            <a:off x="899885" y="4721264"/>
            <a:ext cx="10958286" cy="1892826"/>
          </a:xfrm>
          <a:prstGeom prst="rect">
            <a:avLst/>
          </a:prstGeom>
          <a:noFill/>
          <a:ln w="12700">
            <a:noFill/>
            <a:prstDash val="dash"/>
          </a:ln>
        </p:spPr>
        <p:txBody>
          <a:bodyPr wrap="square" rtlCol="0">
            <a:spAutoFit/>
          </a:bodyPr>
          <a:lstStyle/>
          <a:p>
            <a:pPr algn="just">
              <a:lnSpc>
                <a:spcPct val="90000"/>
              </a:lnSpc>
            </a:pPr>
            <a:r>
              <a:rPr lang="vi-VN" sz="2600">
                <a:latin typeface="Cambria" panose="02040503050406030204" pitchFamily="18" charset="0"/>
                <a:ea typeface="Cambria" panose="02040503050406030204" pitchFamily="18" charset="0"/>
              </a:rPr>
              <a:t>a) Trong số 6 bạn, bạn nào giải được nhiều câu đố nhất? Bạn nào giải được ít câu đố nhất?</a:t>
            </a:r>
          </a:p>
          <a:p>
            <a:pPr algn="just">
              <a:lnSpc>
                <a:spcPct val="90000"/>
              </a:lnSpc>
            </a:pPr>
            <a:r>
              <a:rPr lang="vi-VN" sz="2600">
                <a:latin typeface="Cambria" panose="02040503050406030204" pitchFamily="18" charset="0"/>
                <a:ea typeface="Cambria" panose="02040503050406030204" pitchFamily="18" charset="0"/>
              </a:rPr>
              <a:t>b) Biết các bạn đã giải các câu đố khác nhau. Hỏi 6 bạn đã giải được tất cả bao nhiêu câu đố?</a:t>
            </a:r>
          </a:p>
          <a:p>
            <a:pPr algn="just">
              <a:lnSpc>
                <a:spcPct val="90000"/>
              </a:lnSpc>
            </a:pPr>
            <a:r>
              <a:rPr lang="vi-VN" sz="2600">
                <a:latin typeface="Cambria" panose="02040503050406030204" pitchFamily="18" charset="0"/>
                <a:ea typeface="Cambria" panose="02040503050406030204" pitchFamily="18" charset="0"/>
              </a:rPr>
              <a:t>c) Trung bình mỗi bạn giải được bao nhiêu câu đố?</a:t>
            </a:r>
          </a:p>
        </p:txBody>
      </p:sp>
    </p:spTree>
    <p:extLst>
      <p:ext uri="{BB962C8B-B14F-4D97-AF65-F5344CB8AC3E}">
        <p14:creationId xmlns:p14="http://schemas.microsoft.com/office/powerpoint/2010/main" val="9052194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uiExpand="1" build="p"/>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a16="http://schemas.microsoft.com/office/drawing/2014/main" id="{10A1E5CE-355F-074E-8794-92874378D260}"/>
              </a:ext>
            </a:extLst>
          </p:cNvPr>
          <p:cNvSpPr txBox="1"/>
          <p:nvPr/>
        </p:nvSpPr>
        <p:spPr>
          <a:xfrm>
            <a:off x="508000" y="4401954"/>
            <a:ext cx="11350171" cy="867930"/>
          </a:xfrm>
          <a:prstGeom prst="rect">
            <a:avLst/>
          </a:prstGeom>
          <a:noFill/>
          <a:ln w="12700">
            <a:noFill/>
            <a:prstDash val="dash"/>
          </a:ln>
        </p:spPr>
        <p:txBody>
          <a:bodyPr wrap="square" rtlCol="0">
            <a:spAutoFit/>
          </a:bodyPr>
          <a:lstStyle/>
          <a:p>
            <a:pPr algn="just">
              <a:lnSpc>
                <a:spcPct val="90000"/>
              </a:lnSpc>
            </a:pPr>
            <a:r>
              <a:rPr lang="vi-VN" sz="2800">
                <a:latin typeface="Cambria" panose="02040503050406030204" pitchFamily="18" charset="0"/>
                <a:ea typeface="Cambria" panose="02040503050406030204" pitchFamily="18" charset="0"/>
              </a:rPr>
              <a:t>a) Trong số 6 bạn, bạn nào giải được nhiều câu đố nhất? Bạn nào giải được ít câu đố nhất</a:t>
            </a:r>
            <a:r>
              <a:rPr lang="vi-VN" sz="2800" smtClean="0">
                <a:latin typeface="Cambria" panose="02040503050406030204" pitchFamily="18" charset="0"/>
                <a:ea typeface="Cambria" panose="02040503050406030204" pitchFamily="18" charset="0"/>
              </a:rPr>
              <a:t>?</a:t>
            </a:r>
            <a:endParaRPr lang="vi-VN" sz="28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0A1E5CE-355F-074E-8794-92874378D260}"/>
              </a:ext>
            </a:extLst>
          </p:cNvPr>
          <p:cNvSpPr txBox="1"/>
          <p:nvPr/>
        </p:nvSpPr>
        <p:spPr>
          <a:xfrm>
            <a:off x="567485" y="5269884"/>
            <a:ext cx="6355829"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0070C0"/>
                </a:solidFill>
                <a:latin typeface="Cambria" panose="02040503050406030204" pitchFamily="18" charset="0"/>
                <a:ea typeface="Cambria" panose="02040503050406030204" pitchFamily="18" charset="0"/>
              </a:rPr>
              <a:t>- B</a:t>
            </a:r>
            <a:r>
              <a:rPr lang="vi-VN" sz="2800" b="1" smtClean="0">
                <a:solidFill>
                  <a:srgbClr val="0070C0"/>
                </a:solidFill>
                <a:latin typeface="Cambria" panose="02040503050406030204" pitchFamily="18" charset="0"/>
                <a:ea typeface="Cambria" panose="02040503050406030204" pitchFamily="18" charset="0"/>
              </a:rPr>
              <a:t>ạn giải </a:t>
            </a:r>
            <a:r>
              <a:rPr lang="vi-VN" sz="2800" b="1">
                <a:solidFill>
                  <a:srgbClr val="0070C0"/>
                </a:solidFill>
                <a:latin typeface="Cambria" panose="02040503050406030204" pitchFamily="18" charset="0"/>
                <a:ea typeface="Cambria" panose="02040503050406030204" pitchFamily="18" charset="0"/>
              </a:rPr>
              <a:t>được nhiều câu đố </a:t>
            </a:r>
            <a:r>
              <a:rPr lang="vi-VN" sz="2800" b="1" smtClean="0">
                <a:solidFill>
                  <a:srgbClr val="0070C0"/>
                </a:solidFill>
                <a:latin typeface="Cambria" panose="02040503050406030204" pitchFamily="18" charset="0"/>
                <a:ea typeface="Cambria" panose="02040503050406030204" pitchFamily="18" charset="0"/>
              </a:rPr>
              <a:t>nhất</a:t>
            </a:r>
            <a:r>
              <a:rPr lang="en-US" sz="2800" b="1" smtClean="0">
                <a:solidFill>
                  <a:srgbClr val="0070C0"/>
                </a:solidFill>
                <a:latin typeface="Cambria" panose="02040503050406030204" pitchFamily="18" charset="0"/>
                <a:ea typeface="Cambria" panose="02040503050406030204" pitchFamily="18" charset="0"/>
              </a:rPr>
              <a:t> là: </a:t>
            </a:r>
            <a:endParaRPr lang="vi-VN" sz="2800" b="1">
              <a:solidFill>
                <a:srgbClr val="0070C0"/>
              </a:solidFill>
              <a:latin typeface="Cambria" panose="02040503050406030204" pitchFamily="18" charset="0"/>
              <a:ea typeface="Cambria" panose="02040503050406030204" pitchFamily="18" charset="0"/>
            </a:endParaRPr>
          </a:p>
        </p:txBody>
      </p:sp>
      <p:sp>
        <p:nvSpPr>
          <p:cNvPr id="5" name="Rectangle 4"/>
          <p:cNvSpPr/>
          <p:nvPr/>
        </p:nvSpPr>
        <p:spPr>
          <a:xfrm>
            <a:off x="7265470" y="2409371"/>
            <a:ext cx="470644" cy="14514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0A1E5CE-355F-074E-8794-92874378D260}"/>
              </a:ext>
            </a:extLst>
          </p:cNvPr>
          <p:cNvSpPr txBox="1"/>
          <p:nvPr/>
        </p:nvSpPr>
        <p:spPr>
          <a:xfrm>
            <a:off x="6647544" y="5269884"/>
            <a:ext cx="1756228"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FF0066"/>
                </a:solidFill>
                <a:latin typeface="Cambria" panose="02040503050406030204" pitchFamily="18" charset="0"/>
                <a:ea typeface="Cambria" panose="02040503050406030204" pitchFamily="18" charset="0"/>
              </a:rPr>
              <a:t>Bạn Mai</a:t>
            </a:r>
            <a:endParaRPr lang="vi-VN" sz="2800" b="1">
              <a:solidFill>
                <a:srgbClr val="FF0066"/>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A1E5CE-355F-074E-8794-92874378D260}"/>
              </a:ext>
            </a:extLst>
          </p:cNvPr>
          <p:cNvSpPr txBox="1"/>
          <p:nvPr/>
        </p:nvSpPr>
        <p:spPr>
          <a:xfrm>
            <a:off x="569629" y="5750015"/>
            <a:ext cx="6355829"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0070C0"/>
                </a:solidFill>
                <a:latin typeface="Cambria" panose="02040503050406030204" pitchFamily="18" charset="0"/>
                <a:ea typeface="Cambria" panose="02040503050406030204" pitchFamily="18" charset="0"/>
              </a:rPr>
              <a:t>- B</a:t>
            </a:r>
            <a:r>
              <a:rPr lang="vi-VN" sz="2800" b="1" smtClean="0">
                <a:solidFill>
                  <a:srgbClr val="0070C0"/>
                </a:solidFill>
                <a:latin typeface="Cambria" panose="02040503050406030204" pitchFamily="18" charset="0"/>
                <a:ea typeface="Cambria" panose="02040503050406030204" pitchFamily="18" charset="0"/>
              </a:rPr>
              <a:t>ạn giải </a:t>
            </a:r>
            <a:r>
              <a:rPr lang="vi-VN" sz="2800" b="1">
                <a:solidFill>
                  <a:srgbClr val="0070C0"/>
                </a:solidFill>
                <a:latin typeface="Cambria" panose="02040503050406030204" pitchFamily="18" charset="0"/>
                <a:ea typeface="Cambria" panose="02040503050406030204" pitchFamily="18" charset="0"/>
              </a:rPr>
              <a:t>được </a:t>
            </a:r>
            <a:r>
              <a:rPr lang="en-US" sz="2800" b="1" smtClean="0">
                <a:solidFill>
                  <a:srgbClr val="0070C0"/>
                </a:solidFill>
                <a:latin typeface="Cambria" panose="02040503050406030204" pitchFamily="18" charset="0"/>
                <a:ea typeface="Cambria" panose="02040503050406030204" pitchFamily="18" charset="0"/>
              </a:rPr>
              <a:t>ít</a:t>
            </a:r>
            <a:r>
              <a:rPr lang="vi-VN" sz="2800" b="1" smtClean="0">
                <a:solidFill>
                  <a:srgbClr val="0070C0"/>
                </a:solidFill>
                <a:latin typeface="Cambria" panose="02040503050406030204" pitchFamily="18" charset="0"/>
                <a:ea typeface="Cambria" panose="02040503050406030204" pitchFamily="18" charset="0"/>
              </a:rPr>
              <a:t> </a:t>
            </a:r>
            <a:r>
              <a:rPr lang="vi-VN" sz="2800" b="1">
                <a:solidFill>
                  <a:srgbClr val="0070C0"/>
                </a:solidFill>
                <a:latin typeface="Cambria" panose="02040503050406030204" pitchFamily="18" charset="0"/>
                <a:ea typeface="Cambria" panose="02040503050406030204" pitchFamily="18" charset="0"/>
              </a:rPr>
              <a:t>câu đố </a:t>
            </a:r>
            <a:r>
              <a:rPr lang="vi-VN" sz="2800" b="1" smtClean="0">
                <a:solidFill>
                  <a:srgbClr val="0070C0"/>
                </a:solidFill>
                <a:latin typeface="Cambria" panose="02040503050406030204" pitchFamily="18" charset="0"/>
                <a:ea typeface="Cambria" panose="02040503050406030204" pitchFamily="18" charset="0"/>
              </a:rPr>
              <a:t>nhất</a:t>
            </a:r>
            <a:r>
              <a:rPr lang="en-US" sz="2800" b="1" smtClean="0">
                <a:solidFill>
                  <a:srgbClr val="0070C0"/>
                </a:solidFill>
                <a:latin typeface="Cambria" panose="02040503050406030204" pitchFamily="18" charset="0"/>
                <a:ea typeface="Cambria" panose="02040503050406030204" pitchFamily="18" charset="0"/>
              </a:rPr>
              <a:t> là: </a:t>
            </a:r>
            <a:endParaRPr lang="vi-VN" sz="2800" b="1">
              <a:solidFill>
                <a:srgbClr val="0070C0"/>
              </a:solidFill>
              <a:latin typeface="Cambria" panose="02040503050406030204" pitchFamily="18" charset="0"/>
              <a:ea typeface="Cambria" panose="02040503050406030204" pitchFamily="18" charset="0"/>
            </a:endParaRPr>
          </a:p>
        </p:txBody>
      </p:sp>
      <p:sp>
        <p:nvSpPr>
          <p:cNvPr id="14" name="Rectangle 13"/>
          <p:cNvSpPr/>
          <p:nvPr/>
        </p:nvSpPr>
        <p:spPr>
          <a:xfrm>
            <a:off x="5281873" y="3367314"/>
            <a:ext cx="470644" cy="52274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0A1E5CE-355F-074E-8794-92874378D260}"/>
              </a:ext>
            </a:extLst>
          </p:cNvPr>
          <p:cNvSpPr txBox="1"/>
          <p:nvPr/>
        </p:nvSpPr>
        <p:spPr>
          <a:xfrm>
            <a:off x="6647544" y="5737682"/>
            <a:ext cx="1756228"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FF0066"/>
                </a:solidFill>
                <a:latin typeface="Cambria" panose="02040503050406030204" pitchFamily="18" charset="0"/>
                <a:ea typeface="Cambria" panose="02040503050406030204" pitchFamily="18" charset="0"/>
              </a:rPr>
              <a:t>Bạn Việt</a:t>
            </a:r>
          </a:p>
        </p:txBody>
      </p:sp>
    </p:spTree>
    <p:extLst>
      <p:ext uri="{BB962C8B-B14F-4D97-AF65-F5344CB8AC3E}">
        <p14:creationId xmlns:p14="http://schemas.microsoft.com/office/powerpoint/2010/main" val="3046861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P spid="5" grpId="0" animBg="1"/>
      <p:bldP spid="12" grpId="0" uiExpand="1" build="p"/>
      <p:bldP spid="13" grpId="0" uiExpand="1" build="p"/>
      <p:bldP spid="14" grpId="0" animBg="1"/>
      <p:bldP spid="1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a16="http://schemas.microsoft.com/office/drawing/2014/main" id="{10A1E5CE-355F-074E-8794-92874378D260}"/>
              </a:ext>
            </a:extLst>
          </p:cNvPr>
          <p:cNvSpPr txBox="1"/>
          <p:nvPr/>
        </p:nvSpPr>
        <p:spPr>
          <a:xfrm>
            <a:off x="508000" y="4401954"/>
            <a:ext cx="11350171" cy="978729"/>
          </a:xfrm>
          <a:prstGeom prst="rect">
            <a:avLst/>
          </a:prstGeom>
          <a:noFill/>
          <a:ln w="12700">
            <a:noFill/>
            <a:prstDash val="dash"/>
          </a:ln>
        </p:spPr>
        <p:txBody>
          <a:bodyPr wrap="square" rtlCol="0">
            <a:spAutoFit/>
          </a:bodyPr>
          <a:lstStyle/>
          <a:p>
            <a:pPr algn="just">
              <a:lnSpc>
                <a:spcPct val="90000"/>
              </a:lnSpc>
            </a:pPr>
            <a:r>
              <a:rPr lang="vi-VN" sz="3200">
                <a:latin typeface="Cambria" panose="02040503050406030204" pitchFamily="18" charset="0"/>
                <a:ea typeface="Cambria" panose="02040503050406030204" pitchFamily="18" charset="0"/>
              </a:rPr>
              <a:t>b) Biết các bạn đã giải các câu đố khác nhau. Hỏi 6 bạn đã giải được tất cả bao nhiêu câu đố?</a:t>
            </a:r>
          </a:p>
        </p:txBody>
      </p:sp>
      <p:sp>
        <p:nvSpPr>
          <p:cNvPr id="7" name="TextBox 6">
            <a:extLst>
              <a:ext uri="{FF2B5EF4-FFF2-40B4-BE49-F238E27FC236}">
                <a16:creationId xmlns:a16="http://schemas.microsoft.com/office/drawing/2014/main" id="{10A1E5CE-355F-074E-8794-92874378D260}"/>
              </a:ext>
            </a:extLst>
          </p:cNvPr>
          <p:cNvSpPr txBox="1"/>
          <p:nvPr/>
        </p:nvSpPr>
        <p:spPr>
          <a:xfrm>
            <a:off x="1616351" y="5323672"/>
            <a:ext cx="7151127" cy="535531"/>
          </a:xfrm>
          <a:prstGeom prst="rect">
            <a:avLst/>
          </a:prstGeom>
          <a:noFill/>
          <a:ln w="12700">
            <a:noFill/>
            <a:prstDash val="dash"/>
          </a:ln>
        </p:spPr>
        <p:txBody>
          <a:bodyPr wrap="square" rtlCol="0">
            <a:spAutoFit/>
          </a:bodyPr>
          <a:lstStyle/>
          <a:p>
            <a:pPr algn="just">
              <a:lnSpc>
                <a:spcPct val="90000"/>
              </a:lnSpc>
            </a:pPr>
            <a:r>
              <a:rPr lang="vi-VN" sz="3200" b="1">
                <a:solidFill>
                  <a:srgbClr val="0070C0"/>
                </a:solidFill>
                <a:latin typeface="Cambria" panose="02040503050406030204" pitchFamily="18" charset="0"/>
                <a:ea typeface="Cambria" panose="02040503050406030204" pitchFamily="18" charset="0"/>
              </a:rPr>
              <a:t>6 bạn đã giải được tất cả số câu đố là:</a:t>
            </a:r>
            <a:endParaRPr lang="vi-VN" sz="44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0A1E5CE-355F-074E-8794-92874378D260}"/>
              </a:ext>
            </a:extLst>
          </p:cNvPr>
          <p:cNvSpPr txBox="1"/>
          <p:nvPr/>
        </p:nvSpPr>
        <p:spPr>
          <a:xfrm>
            <a:off x="1887284" y="5897748"/>
            <a:ext cx="6463339" cy="535531"/>
          </a:xfrm>
          <a:prstGeom prst="rect">
            <a:avLst/>
          </a:prstGeom>
          <a:noFill/>
          <a:ln w="12700">
            <a:noFill/>
            <a:prstDash val="dash"/>
          </a:ln>
        </p:spPr>
        <p:txBody>
          <a:bodyPr wrap="square" rtlCol="0">
            <a:spAutoFit/>
          </a:bodyPr>
          <a:lstStyle/>
          <a:p>
            <a:pPr algn="just">
              <a:lnSpc>
                <a:spcPct val="90000"/>
              </a:lnSpc>
            </a:pPr>
            <a:r>
              <a:rPr lang="pt-BR" sz="3200" b="1">
                <a:solidFill>
                  <a:srgbClr val="FF0066"/>
                </a:solidFill>
                <a:latin typeface="Cambria" panose="02040503050406030204" pitchFamily="18" charset="0"/>
                <a:ea typeface="Cambria" panose="02040503050406030204" pitchFamily="18" charset="0"/>
              </a:rPr>
              <a:t>7 + 6 + 3 + 6 + 9 + 5 = 36 (câu đố)</a:t>
            </a:r>
            <a:endParaRPr lang="vi-VN" sz="44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67540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uiExpand="1" build="p"/>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a16="http://schemas.microsoft.com/office/drawing/2014/main" id="{10A1E5CE-355F-074E-8794-92874378D260}"/>
              </a:ext>
            </a:extLst>
          </p:cNvPr>
          <p:cNvSpPr txBox="1"/>
          <p:nvPr/>
        </p:nvSpPr>
        <p:spPr>
          <a:xfrm>
            <a:off x="508000" y="4401954"/>
            <a:ext cx="11350171" cy="535531"/>
          </a:xfrm>
          <a:prstGeom prst="rect">
            <a:avLst/>
          </a:prstGeom>
          <a:noFill/>
          <a:ln w="12700">
            <a:noFill/>
            <a:prstDash val="dash"/>
          </a:ln>
        </p:spPr>
        <p:txBody>
          <a:bodyPr wrap="square" rtlCol="0">
            <a:spAutoFit/>
          </a:bodyPr>
          <a:lstStyle/>
          <a:p>
            <a:pPr algn="just">
              <a:lnSpc>
                <a:spcPct val="90000"/>
              </a:lnSpc>
            </a:pPr>
            <a:r>
              <a:rPr lang="vi-VN" sz="3200">
                <a:latin typeface="Cambria" panose="02040503050406030204" pitchFamily="18" charset="0"/>
                <a:ea typeface="Cambria" panose="02040503050406030204" pitchFamily="18" charset="0"/>
              </a:rPr>
              <a:t>c) Trung bình mỗi bạn giải được bao nhiêu câu đố?</a:t>
            </a:r>
          </a:p>
        </p:txBody>
      </p:sp>
      <p:sp>
        <p:nvSpPr>
          <p:cNvPr id="7" name="TextBox 6">
            <a:extLst>
              <a:ext uri="{FF2B5EF4-FFF2-40B4-BE49-F238E27FC236}">
                <a16:creationId xmlns:a16="http://schemas.microsoft.com/office/drawing/2014/main" id="{10A1E5CE-355F-074E-8794-92874378D260}"/>
              </a:ext>
            </a:extLst>
          </p:cNvPr>
          <p:cNvSpPr txBox="1"/>
          <p:nvPr/>
        </p:nvSpPr>
        <p:spPr>
          <a:xfrm>
            <a:off x="1382388" y="5059957"/>
            <a:ext cx="9520518" cy="535531"/>
          </a:xfrm>
          <a:prstGeom prst="rect">
            <a:avLst/>
          </a:prstGeom>
          <a:noFill/>
          <a:ln w="12700">
            <a:noFill/>
            <a:prstDash val="dash"/>
          </a:ln>
        </p:spPr>
        <p:txBody>
          <a:bodyPr wrap="square" rtlCol="0">
            <a:spAutoFit/>
          </a:bodyPr>
          <a:lstStyle/>
          <a:p>
            <a:pPr algn="just">
              <a:lnSpc>
                <a:spcPct val="90000"/>
              </a:lnSpc>
            </a:pPr>
            <a:r>
              <a:rPr lang="vi-VN" sz="3200" b="1">
                <a:solidFill>
                  <a:srgbClr val="0070C0"/>
                </a:solidFill>
                <a:latin typeface="Cambria" panose="02040503050406030204" pitchFamily="18" charset="0"/>
                <a:ea typeface="Cambria" panose="02040503050406030204" pitchFamily="18" charset="0"/>
              </a:rPr>
              <a:t>Trung bình mỗi bạn giải được </a:t>
            </a:r>
            <a:r>
              <a:rPr lang="en-US" sz="3200" b="1" smtClean="0">
                <a:solidFill>
                  <a:srgbClr val="0070C0"/>
                </a:solidFill>
                <a:latin typeface="Cambria" panose="02040503050406030204" pitchFamily="18" charset="0"/>
                <a:ea typeface="Cambria" panose="02040503050406030204" pitchFamily="18" charset="0"/>
              </a:rPr>
              <a:t>số </a:t>
            </a:r>
            <a:r>
              <a:rPr lang="vi-VN" sz="3200" b="1" smtClean="0">
                <a:solidFill>
                  <a:srgbClr val="0070C0"/>
                </a:solidFill>
                <a:latin typeface="Cambria" panose="02040503050406030204" pitchFamily="18" charset="0"/>
                <a:ea typeface="Cambria" panose="02040503050406030204" pitchFamily="18" charset="0"/>
              </a:rPr>
              <a:t>câu đố</a:t>
            </a:r>
            <a:r>
              <a:rPr lang="en-US" sz="3200" b="1" smtClean="0">
                <a:solidFill>
                  <a:srgbClr val="0070C0"/>
                </a:solidFill>
                <a:latin typeface="Cambria" panose="02040503050406030204" pitchFamily="18" charset="0"/>
                <a:ea typeface="Cambria" panose="02040503050406030204" pitchFamily="18" charset="0"/>
              </a:rPr>
              <a:t> là:</a:t>
            </a:r>
            <a:endParaRPr lang="vi-VN" sz="44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0A1E5CE-355F-074E-8794-92874378D260}"/>
              </a:ext>
            </a:extLst>
          </p:cNvPr>
          <p:cNvSpPr txBox="1"/>
          <p:nvPr/>
        </p:nvSpPr>
        <p:spPr>
          <a:xfrm>
            <a:off x="1800987" y="5605019"/>
            <a:ext cx="7519499" cy="535531"/>
          </a:xfrm>
          <a:prstGeom prst="rect">
            <a:avLst/>
          </a:prstGeom>
          <a:noFill/>
          <a:ln w="12700">
            <a:noFill/>
            <a:prstDash val="dash"/>
          </a:ln>
        </p:spPr>
        <p:txBody>
          <a:bodyPr wrap="square" rtlCol="0">
            <a:spAutoFit/>
          </a:bodyPr>
          <a:lstStyle/>
          <a:p>
            <a:pPr algn="just">
              <a:lnSpc>
                <a:spcPct val="90000"/>
              </a:lnSpc>
            </a:pPr>
            <a:r>
              <a:rPr lang="pt-BR" sz="3200" b="1" smtClean="0">
                <a:solidFill>
                  <a:srgbClr val="FF0066"/>
                </a:solidFill>
                <a:latin typeface="Cambria" panose="02040503050406030204" pitchFamily="18" charset="0"/>
                <a:ea typeface="Cambria" panose="02040503050406030204" pitchFamily="18" charset="0"/>
              </a:rPr>
              <a:t>(7 </a:t>
            </a:r>
            <a:r>
              <a:rPr lang="pt-BR" sz="3200" b="1">
                <a:solidFill>
                  <a:srgbClr val="FF0066"/>
                </a:solidFill>
                <a:latin typeface="Cambria" panose="02040503050406030204" pitchFamily="18" charset="0"/>
                <a:ea typeface="Cambria" panose="02040503050406030204" pitchFamily="18" charset="0"/>
              </a:rPr>
              <a:t>+ 6 + 3 + 6 + 9 + </a:t>
            </a:r>
            <a:r>
              <a:rPr lang="pt-BR" sz="3200" b="1" smtClean="0">
                <a:solidFill>
                  <a:srgbClr val="FF0066"/>
                </a:solidFill>
                <a:latin typeface="Cambria" panose="02040503050406030204" pitchFamily="18" charset="0"/>
                <a:ea typeface="Cambria" panose="02040503050406030204" pitchFamily="18" charset="0"/>
              </a:rPr>
              <a:t>5) : 6 </a:t>
            </a:r>
            <a:r>
              <a:rPr lang="pt-BR" sz="3200" b="1">
                <a:solidFill>
                  <a:srgbClr val="FF0066"/>
                </a:solidFill>
                <a:latin typeface="Cambria" panose="02040503050406030204" pitchFamily="18" charset="0"/>
                <a:ea typeface="Cambria" panose="02040503050406030204" pitchFamily="18" charset="0"/>
              </a:rPr>
              <a:t>= </a:t>
            </a:r>
            <a:r>
              <a:rPr lang="pt-BR" sz="3200" b="1" smtClean="0">
                <a:solidFill>
                  <a:srgbClr val="FF0066"/>
                </a:solidFill>
                <a:latin typeface="Cambria" panose="02040503050406030204" pitchFamily="18" charset="0"/>
                <a:ea typeface="Cambria" panose="02040503050406030204" pitchFamily="18" charset="0"/>
              </a:rPr>
              <a:t>6 </a:t>
            </a:r>
            <a:r>
              <a:rPr lang="pt-BR" sz="3200" b="1">
                <a:solidFill>
                  <a:srgbClr val="FF0066"/>
                </a:solidFill>
                <a:latin typeface="Cambria" panose="02040503050406030204" pitchFamily="18" charset="0"/>
                <a:ea typeface="Cambria" panose="02040503050406030204" pitchFamily="18" charset="0"/>
              </a:rPr>
              <a:t>(câu đố)</a:t>
            </a:r>
            <a:endParaRPr lang="vi-VN" sz="44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7340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uiExpand="1" build="p"/>
      <p:bldP spid="9"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853</Words>
  <Application>Microsoft Office PowerPoint</Application>
  <PresentationFormat>Widescreen</PresentationFormat>
  <Paragraphs>63</Paragraphs>
  <Slides>17</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#9Slide05 Bodega Script</vt:lpstr>
      <vt:lpstr>#9Slide07 HoneyCream</vt:lpstr>
      <vt:lpstr>Arial</vt:lpstr>
      <vt:lpstr>Barlow Condensed ExtraBold</vt:lpstr>
      <vt:lpstr>Calibri</vt:lpstr>
      <vt:lpstr>Calibri Light</vt:lpstr>
      <vt:lpstr>Cambria</vt:lpstr>
      <vt:lpstr>SVN-Newton</vt:lpstr>
      <vt:lpstr>Times New Roman</vt:lpstr>
      <vt:lpstr>UTM Avo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22</cp:revision>
  <dcterms:created xsi:type="dcterms:W3CDTF">2024-01-14T09:34:22Z</dcterms:created>
  <dcterms:modified xsi:type="dcterms:W3CDTF">2024-02-09T11:49:52Z</dcterms:modified>
</cp:coreProperties>
</file>