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5" r:id="rId3"/>
  </p:sldMasterIdLst>
  <p:notesMasterIdLst>
    <p:notesMasterId r:id="rId20"/>
  </p:notesMasterIdLst>
  <p:sldIdLst>
    <p:sldId id="257" r:id="rId4"/>
    <p:sldId id="273" r:id="rId5"/>
    <p:sldId id="274" r:id="rId6"/>
    <p:sldId id="275" r:id="rId7"/>
    <p:sldId id="297" r:id="rId8"/>
    <p:sldId id="260" r:id="rId9"/>
    <p:sldId id="261" r:id="rId10"/>
    <p:sldId id="262" r:id="rId11"/>
    <p:sldId id="263" r:id="rId12"/>
    <p:sldId id="266" r:id="rId13"/>
    <p:sldId id="298" r:id="rId14"/>
    <p:sldId id="299" r:id="rId15"/>
    <p:sldId id="302" r:id="rId16"/>
    <p:sldId id="300" r:id="rId17"/>
    <p:sldId id="269" r:id="rId18"/>
    <p:sldId id="301" r:id="rId19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CC"/>
    <a:srgbClr val="CCFFFF"/>
    <a:srgbClr val="78B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22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A34F4-3EEF-43DB-9D69-4F744864D59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42D26-515D-4DAA-8B15-40F9DE540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78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42D26-515D-4DAA-8B15-40F9DE540A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61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EB4BDB-835A-47B0-8230-C905277D72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298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29614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02427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87884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133351" y="9242453"/>
            <a:ext cx="18421352" cy="4433888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1459230" y="10287000"/>
            <a:ext cx="20078700" cy="191375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3568054" y="1"/>
            <a:ext cx="21856055" cy="2114837"/>
          </a:xfrm>
          <a:prstGeom prst="rect">
            <a:avLst/>
          </a:prstGeom>
          <a:effectLst/>
        </p:spPr>
      </p:pic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2321048" y="9479660"/>
            <a:ext cx="1054878" cy="551571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81968" y="9624716"/>
            <a:ext cx="1061772" cy="558465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45024" y="9652026"/>
            <a:ext cx="1054878" cy="551571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7136047" y="9620274"/>
            <a:ext cx="841145" cy="46194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8479841" y="9775364"/>
            <a:ext cx="848039" cy="434361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6714487" y="-9525"/>
            <a:ext cx="1573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Ph.Uyen</a:t>
            </a:r>
            <a:endParaRPr lang="en-US" sz="2700" dirty="0">
              <a:solidFill>
                <a:srgbClr val="FFFF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700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02.10.98</a:t>
            </a:r>
          </a:p>
        </p:txBody>
      </p:sp>
    </p:spTree>
    <p:extLst>
      <p:ext uri="{BB962C8B-B14F-4D97-AF65-F5344CB8AC3E}">
        <p14:creationId xmlns:p14="http://schemas.microsoft.com/office/powerpoint/2010/main" val="16986172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2025203" y="463206"/>
            <a:ext cx="10043619" cy="8970993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1" y="689660"/>
            <a:ext cx="1436240" cy="6570905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672698">
            <a:off x="1203873" y="3643775"/>
            <a:ext cx="1436268" cy="6571037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6624283" y="430375"/>
            <a:ext cx="1436258" cy="6570986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3624945" y="689661"/>
            <a:ext cx="11919903" cy="9129471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6355538" y="1883475"/>
            <a:ext cx="6282000" cy="64696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35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1220700" y="8572950"/>
            <a:ext cx="17069850" cy="10768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3150"/>
              </a:spcBef>
              <a:spcAft>
                <a:spcPts val="315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5622700" y="3879992"/>
            <a:ext cx="1436265" cy="657102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53584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/>
          <p:nvPr/>
        </p:nvSpPr>
        <p:spPr>
          <a:xfrm rot="9167139">
            <a:off x="7582230" y="-1027585"/>
            <a:ext cx="10159254" cy="11964947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4"/>
          <p:cNvGrpSpPr/>
          <p:nvPr/>
        </p:nvGrpSpPr>
        <p:grpSpPr>
          <a:xfrm>
            <a:off x="351382" y="751161"/>
            <a:ext cx="7908662" cy="8407446"/>
            <a:chOff x="1712498" y="767350"/>
            <a:chExt cx="5272441" cy="5604964"/>
          </a:xfrm>
        </p:grpSpPr>
        <p:sp>
          <p:nvSpPr>
            <p:cNvPr id="79" name="Google Shape;79;p4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" name="Google Shape;86;p4"/>
          <p:cNvSpPr txBox="1">
            <a:spLocks noGrp="1"/>
          </p:cNvSpPr>
          <p:nvPr>
            <p:ph type="title"/>
          </p:nvPr>
        </p:nvSpPr>
        <p:spPr>
          <a:xfrm>
            <a:off x="1754138" y="2127488"/>
            <a:ext cx="5843700" cy="624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10500"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 rot="-721606">
            <a:off x="9918857" y="762605"/>
            <a:ext cx="6144162" cy="875346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88" name="Google Shape;88;p4"/>
          <p:cNvGrpSpPr/>
          <p:nvPr/>
        </p:nvGrpSpPr>
        <p:grpSpPr>
          <a:xfrm rot="-10661423">
            <a:off x="16719934" y="-1180533"/>
            <a:ext cx="1436258" cy="6570986"/>
            <a:chOff x="8286350" y="2240498"/>
            <a:chExt cx="957493" cy="4380603"/>
          </a:xfrm>
        </p:grpSpPr>
        <p:sp>
          <p:nvSpPr>
            <p:cNvPr id="89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4"/>
          <p:cNvGrpSpPr/>
          <p:nvPr/>
        </p:nvGrpSpPr>
        <p:grpSpPr>
          <a:xfrm rot="-1341854">
            <a:off x="16003538" y="3689847"/>
            <a:ext cx="1436265" cy="6571020"/>
            <a:chOff x="8286350" y="2240498"/>
            <a:chExt cx="957493" cy="4380603"/>
          </a:xfrm>
        </p:grpSpPr>
        <p:sp>
          <p:nvSpPr>
            <p:cNvPr id="98" name="Google Shape;98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710" y="-3337715"/>
            <a:ext cx="4377690" cy="745236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3425" y="-9052560"/>
            <a:ext cx="4377690" cy="745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5640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621413" y="-2368686"/>
            <a:ext cx="14647152" cy="17250516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301767" y="-1233519"/>
            <a:ext cx="1436294" cy="6571152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348660" y="6944571"/>
            <a:ext cx="1436189" cy="6570669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6976628" y="6305267"/>
            <a:ext cx="1436226" cy="6570842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2416313" y="3102413"/>
            <a:ext cx="12920850" cy="4741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6203135" y="-2343128"/>
            <a:ext cx="1436220" cy="6570819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421842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981458" y="-533913"/>
            <a:ext cx="12445101" cy="1285762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460801" y="607685"/>
            <a:ext cx="1436240" cy="6570905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781770" y="3559949"/>
            <a:ext cx="1436240" cy="6570908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14304135" y="-217103"/>
            <a:ext cx="1436220" cy="6570819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5676369" y="3559892"/>
            <a:ext cx="1436240" cy="6570905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5318018" y="1070711"/>
            <a:ext cx="6030165" cy="434397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9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6178394" y="6562068"/>
            <a:ext cx="5749941" cy="271398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</p:spTree>
    <p:extLst>
      <p:ext uri="{BB962C8B-B14F-4D97-AF65-F5344CB8AC3E}">
        <p14:creationId xmlns:p14="http://schemas.microsoft.com/office/powerpoint/2010/main" val="144017562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7838"/>
            <a:ext cx="4267200" cy="714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9367838"/>
            <a:ext cx="5791200" cy="714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6875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9783E0D6-65C1-1231-7722-B53681422E9D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Slide.vn - 2019">
            <a:extLst>
              <a:ext uri="{FF2B5EF4-FFF2-40B4-BE49-F238E27FC236}">
                <a16:creationId xmlns:a16="http://schemas.microsoft.com/office/drawing/2014/main" id="{A7188739-7E92-642A-7B8E-CF1F9D930F21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1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fade/>
  </p:transition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1B132F67-C5F1-C986-86BD-C62E39316E1F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595682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3730C3-A1AE-35F9-FE7E-6DFB6EDEE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933700"/>
            <a:ext cx="14705055" cy="394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0920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4DD0521B-EF11-CEEA-60DA-A820F5510A0E}"/>
              </a:ext>
            </a:extLst>
          </p:cNvPr>
          <p:cNvSpPr/>
          <p:nvPr/>
        </p:nvSpPr>
        <p:spPr>
          <a:xfrm>
            <a:off x="3124200" y="952500"/>
            <a:ext cx="11734800" cy="80010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EE90620C-04E4-9381-EA58-ABCF2BD8F52A}"/>
              </a:ext>
            </a:extLst>
          </p:cNvPr>
          <p:cNvSpPr/>
          <p:nvPr/>
        </p:nvSpPr>
        <p:spPr>
          <a:xfrm>
            <a:off x="3262952" y="1333500"/>
            <a:ext cx="11457296" cy="7239000"/>
          </a:xfrm>
          <a:prstGeom prst="cloud">
            <a:avLst/>
          </a:prstGeom>
          <a:solidFill>
            <a:srgbClr val="78BF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5835AC-565E-FC56-31EF-BF98D514B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314700"/>
            <a:ext cx="11443184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1846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477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8 cm,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5 cm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6 cm.</a:t>
            </a:r>
          </a:p>
        </p:txBody>
      </p:sp>
      <p:grpSp>
        <p:nvGrpSpPr>
          <p:cNvPr id="20" name="Group 232">
            <a:extLst>
              <a:ext uri="{FF2B5EF4-FFF2-40B4-BE49-F238E27FC236}">
                <a16:creationId xmlns:a16="http://schemas.microsoft.com/office/drawing/2014/main" id="{E9476292-DF52-889F-1F44-88E53D6768FD}"/>
              </a:ext>
            </a:extLst>
          </p:cNvPr>
          <p:cNvGrpSpPr/>
          <p:nvPr/>
        </p:nvGrpSpPr>
        <p:grpSpPr>
          <a:xfrm>
            <a:off x="1295400" y="3086100"/>
            <a:ext cx="5105400" cy="3088539"/>
            <a:chOff x="96" y="960"/>
            <a:chExt cx="2544" cy="1281"/>
          </a:xfrm>
        </p:grpSpPr>
        <p:sp>
          <p:nvSpPr>
            <p:cNvPr id="21" name="Text Box 70">
              <a:extLst>
                <a:ext uri="{FF2B5EF4-FFF2-40B4-BE49-F238E27FC236}">
                  <a16:creationId xmlns:a16="http://schemas.microsoft.com/office/drawing/2014/main" id="{E891BA97-3B9E-ED74-157D-DB7DFCB2C0CF}"/>
                </a:ext>
              </a:extLst>
            </p:cNvPr>
            <p:cNvSpPr txBox="1"/>
            <p:nvPr/>
          </p:nvSpPr>
          <p:spPr>
            <a:xfrm>
              <a:off x="1920" y="1212"/>
              <a:ext cx="720" cy="1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" panose="020B0604020202020204" pitchFamily="34" charset="0"/>
                </a:rPr>
                <a:t>6 cm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22" name="Rectangle 71">
              <a:extLst>
                <a:ext uri="{FF2B5EF4-FFF2-40B4-BE49-F238E27FC236}">
                  <a16:creationId xmlns:a16="http://schemas.microsoft.com/office/drawing/2014/main" id="{1A7DBAD6-9C12-60CE-FD0F-289FC1C82303}"/>
                </a:ext>
              </a:extLst>
            </p:cNvPr>
            <p:cNvSpPr/>
            <p:nvPr/>
          </p:nvSpPr>
          <p:spPr>
            <a:xfrm rot="18962498">
              <a:off x="1650" y="1847"/>
              <a:ext cx="354" cy="1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" panose="020B0604020202020204" pitchFamily="34" charset="0"/>
                </a:rPr>
                <a:t>5 cm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23" name="Text Box 72">
              <a:extLst>
                <a:ext uri="{FF2B5EF4-FFF2-40B4-BE49-F238E27FC236}">
                  <a16:creationId xmlns:a16="http://schemas.microsoft.com/office/drawing/2014/main" id="{50C048F4-DFE9-9EBC-7170-830FD2890C86}"/>
                </a:ext>
              </a:extLst>
            </p:cNvPr>
            <p:cNvSpPr txBox="1"/>
            <p:nvPr/>
          </p:nvSpPr>
          <p:spPr>
            <a:xfrm>
              <a:off x="525" y="2088"/>
              <a:ext cx="720" cy="1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" panose="020B0604020202020204" pitchFamily="34" charset="0"/>
                </a:rPr>
                <a:t>8 cm</a:t>
              </a:r>
              <a:endParaRPr b="1" dirty="0">
                <a:latin typeface="Arial" panose="020B0604020202020204" pitchFamily="34" charset="0"/>
              </a:endParaRPr>
            </a:p>
          </p:txBody>
        </p:sp>
        <p:grpSp>
          <p:nvGrpSpPr>
            <p:cNvPr id="24" name="Group 118">
              <a:extLst>
                <a:ext uri="{FF2B5EF4-FFF2-40B4-BE49-F238E27FC236}">
                  <a16:creationId xmlns:a16="http://schemas.microsoft.com/office/drawing/2014/main" id="{F14CC09C-3184-46CA-75A8-F0AFE5646453}"/>
                </a:ext>
              </a:extLst>
            </p:cNvPr>
            <p:cNvGrpSpPr/>
            <p:nvPr/>
          </p:nvGrpSpPr>
          <p:grpSpPr>
            <a:xfrm>
              <a:off x="96" y="960"/>
              <a:ext cx="2112" cy="1104"/>
              <a:chOff x="288" y="1344"/>
              <a:chExt cx="2247" cy="1200"/>
            </a:xfrm>
          </p:grpSpPr>
          <p:sp>
            <p:nvSpPr>
              <p:cNvPr id="25" name="AutoShape 119">
                <a:extLst>
                  <a:ext uri="{FF2B5EF4-FFF2-40B4-BE49-F238E27FC236}">
                    <a16:creationId xmlns:a16="http://schemas.microsoft.com/office/drawing/2014/main" id="{AE0A238A-9064-CC7A-9AD6-C83916C8DA50}"/>
                  </a:ext>
                </a:extLst>
              </p:cNvPr>
              <p:cNvSpPr/>
              <p:nvPr/>
            </p:nvSpPr>
            <p:spPr>
              <a:xfrm>
                <a:off x="288" y="1344"/>
                <a:ext cx="1952" cy="1152"/>
              </a:xfrm>
              <a:prstGeom prst="cube">
                <a:avLst>
                  <a:gd name="adj" fmla="val 37329"/>
                </a:avLst>
              </a:prstGeom>
              <a:noFill/>
              <a:ln w="28575" cap="flat" cmpd="sng">
                <a:solidFill>
                  <a:srgbClr val="703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" name="Rectangle 120">
                <a:extLst>
                  <a:ext uri="{FF2B5EF4-FFF2-40B4-BE49-F238E27FC236}">
                    <a16:creationId xmlns:a16="http://schemas.microsoft.com/office/drawing/2014/main" id="{0C17F35E-7518-3763-3BE7-0EF6E28FA978}"/>
                  </a:ext>
                </a:extLst>
              </p:cNvPr>
              <p:cNvSpPr/>
              <p:nvPr/>
            </p:nvSpPr>
            <p:spPr>
              <a:xfrm>
                <a:off x="1959" y="2208"/>
                <a:ext cx="576" cy="3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/>
              <a:lstStyle/>
              <a:p>
                <a:pPr algn="ctr" eaLnBrk="0" hangingPunct="0"/>
                <a:endParaRPr sz="2800" b="1" baseline="30000" dirty="0">
                  <a:solidFill>
                    <a:srgbClr val="FFFF00"/>
                  </a:solidFill>
                  <a:latin typeface=".VnTime" panose="020B7200000000000000" pitchFamily="34" charset="0"/>
                </a:endParaRP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0F2D084-60B8-3E8A-5E75-E3FC97212531}"/>
              </a:ext>
            </a:extLst>
          </p:cNvPr>
          <p:cNvSpPr txBox="1"/>
          <p:nvPr/>
        </p:nvSpPr>
        <p:spPr>
          <a:xfrm>
            <a:off x="6400800" y="3086100"/>
            <a:ext cx="982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× 5 × 6 = 240 (cm</a:t>
            </a:r>
            <a:r>
              <a:rPr lang="en-US" sz="5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240 cm</a:t>
            </a:r>
            <a:r>
              <a:rPr lang="en-US" sz="5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3762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Bố của Mai vừa làm một bể cá dạng hình hộp chữ nhật với kích thước như hình dưới đây.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7FBE19-293F-2418-88D6-39C8D1467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324100"/>
            <a:ext cx="8382000" cy="35430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0B630D-AB9D-1E6B-F0FE-9DA02689ADA3}"/>
              </a:ext>
            </a:extLst>
          </p:cNvPr>
          <p:cNvSpPr txBox="1"/>
          <p:nvPr/>
        </p:nvSpPr>
        <p:spPr>
          <a:xfrm>
            <a:off x="1143000" y="5753100"/>
            <a:ext cx="1455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thể tích của bể cá đó.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F2D084-60B8-3E8A-5E75-E3FC97212531}"/>
              </a:ext>
            </a:extLst>
          </p:cNvPr>
          <p:cNvSpPr txBox="1"/>
          <p:nvPr/>
        </p:nvSpPr>
        <p:spPr>
          <a:xfrm>
            <a:off x="4038600" y="6819900"/>
            <a:ext cx="982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× 6 × 8 = 480 (dm</a:t>
            </a:r>
            <a:r>
              <a:rPr lang="en-US" sz="54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480 dm</a:t>
            </a:r>
            <a:r>
              <a:rPr lang="en-US" sz="54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33551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374E6-F680-FFB2-889E-1C890B80B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2F19AFA8-3F12-9B7F-BCDF-6A42DB46A02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C5EB7505-261B-AFA1-B867-4F9D096AFDD8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9860406-B5CC-05FA-B049-F8A97ACFBC08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391E0C-E40E-46CF-610B-59B8FBD08ED0}"/>
              </a:ext>
            </a:extLst>
          </p:cNvPr>
          <p:cNvSpPr txBox="1"/>
          <p:nvPr/>
        </p:nvSpPr>
        <p:spPr>
          <a:xfrm>
            <a:off x="2362200" y="647700"/>
            <a:ext cx="1455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Bố của Mai vừa làm một bể cá dạng hình hộp chữ nhật với kích thước như hình dưới đây.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78BA11-F59B-E84A-AB0E-3018E69D4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505" y="3042306"/>
            <a:ext cx="15241590" cy="64425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960F65-6F15-D91E-27E0-C784717654AB}"/>
              </a:ext>
            </a:extLst>
          </p:cNvPr>
          <p:cNvSpPr txBox="1"/>
          <p:nvPr/>
        </p:nvSpPr>
        <p:spPr>
          <a:xfrm>
            <a:off x="1866900" y="2095500"/>
            <a:ext cx="1455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thể tích của bể cá đó.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7706E8-D3FF-5BE9-A033-797913A02D1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812"/>
          <a:stretch/>
        </p:blipFill>
        <p:spPr>
          <a:xfrm>
            <a:off x="4114800" y="5120258"/>
            <a:ext cx="3917599" cy="3023896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CDF2A33-23C9-3EE5-49C1-97F186713DD0}"/>
              </a:ext>
            </a:extLst>
          </p:cNvPr>
          <p:cNvSpPr/>
          <p:nvPr/>
        </p:nvSpPr>
        <p:spPr>
          <a:xfrm>
            <a:off x="2377440" y="4983480"/>
            <a:ext cx="8427720" cy="3672840"/>
          </a:xfrm>
          <a:custGeom>
            <a:avLst/>
            <a:gdLst>
              <a:gd name="connsiteX0" fmla="*/ 0 w 8427720"/>
              <a:gd name="connsiteY0" fmla="*/ 1082040 h 3672840"/>
              <a:gd name="connsiteX1" fmla="*/ 7330440 w 8427720"/>
              <a:gd name="connsiteY1" fmla="*/ 1066800 h 3672840"/>
              <a:gd name="connsiteX2" fmla="*/ 8412480 w 8427720"/>
              <a:gd name="connsiteY2" fmla="*/ 0 h 3672840"/>
              <a:gd name="connsiteX3" fmla="*/ 8427720 w 8427720"/>
              <a:gd name="connsiteY3" fmla="*/ 2834640 h 3672840"/>
              <a:gd name="connsiteX4" fmla="*/ 7299960 w 8427720"/>
              <a:gd name="connsiteY4" fmla="*/ 3657600 h 3672840"/>
              <a:gd name="connsiteX5" fmla="*/ 76200 w 8427720"/>
              <a:gd name="connsiteY5" fmla="*/ 3672840 h 3672840"/>
              <a:gd name="connsiteX6" fmla="*/ 0 w 8427720"/>
              <a:gd name="connsiteY6" fmla="*/ 1082040 h 367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27720" h="3672840">
                <a:moveTo>
                  <a:pt x="0" y="1082040"/>
                </a:moveTo>
                <a:lnTo>
                  <a:pt x="7330440" y="1066800"/>
                </a:lnTo>
                <a:lnTo>
                  <a:pt x="8412480" y="0"/>
                </a:lnTo>
                <a:lnTo>
                  <a:pt x="8427720" y="2834640"/>
                </a:lnTo>
                <a:lnTo>
                  <a:pt x="7299960" y="3657600"/>
                </a:lnTo>
                <a:lnTo>
                  <a:pt x="76200" y="3672840"/>
                </a:lnTo>
                <a:lnTo>
                  <a:pt x="0" y="1082040"/>
                </a:ln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A272D2-251F-0015-AD0D-3BD2D8546991}"/>
              </a:ext>
            </a:extLst>
          </p:cNvPr>
          <p:cNvSpPr/>
          <p:nvPr/>
        </p:nvSpPr>
        <p:spPr>
          <a:xfrm>
            <a:off x="10866244" y="5625903"/>
            <a:ext cx="1334295" cy="14551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5dm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BE46198-E769-366A-1B42-FF9C60514DB2}"/>
              </a:ext>
            </a:extLst>
          </p:cNvPr>
          <p:cNvSpPr/>
          <p:nvPr/>
        </p:nvSpPr>
        <p:spPr>
          <a:xfrm>
            <a:off x="2377440" y="4373880"/>
            <a:ext cx="8412480" cy="1722120"/>
          </a:xfrm>
          <a:custGeom>
            <a:avLst/>
            <a:gdLst>
              <a:gd name="connsiteX0" fmla="*/ 30480 w 8412480"/>
              <a:gd name="connsiteY0" fmla="*/ 883920 h 1722120"/>
              <a:gd name="connsiteX1" fmla="*/ 7345680 w 8412480"/>
              <a:gd name="connsiteY1" fmla="*/ 914400 h 1722120"/>
              <a:gd name="connsiteX2" fmla="*/ 8412480 w 8412480"/>
              <a:gd name="connsiteY2" fmla="*/ 0 h 1722120"/>
              <a:gd name="connsiteX3" fmla="*/ 8412480 w 8412480"/>
              <a:gd name="connsiteY3" fmla="*/ 609600 h 1722120"/>
              <a:gd name="connsiteX4" fmla="*/ 7315200 w 8412480"/>
              <a:gd name="connsiteY4" fmla="*/ 1676400 h 1722120"/>
              <a:gd name="connsiteX5" fmla="*/ 0 w 8412480"/>
              <a:gd name="connsiteY5" fmla="*/ 1722120 h 1722120"/>
              <a:gd name="connsiteX6" fmla="*/ 30480 w 8412480"/>
              <a:gd name="connsiteY6" fmla="*/ 883920 h 172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12480" h="1722120">
                <a:moveTo>
                  <a:pt x="30480" y="883920"/>
                </a:moveTo>
                <a:lnTo>
                  <a:pt x="7345680" y="914400"/>
                </a:lnTo>
                <a:lnTo>
                  <a:pt x="8412480" y="0"/>
                </a:lnTo>
                <a:lnTo>
                  <a:pt x="8412480" y="609600"/>
                </a:lnTo>
                <a:lnTo>
                  <a:pt x="7315200" y="1676400"/>
                </a:lnTo>
                <a:lnTo>
                  <a:pt x="0" y="1722120"/>
                </a:lnTo>
                <a:lnTo>
                  <a:pt x="30480" y="883920"/>
                </a:lnTo>
                <a:close/>
              </a:path>
            </a:pathLst>
          </a:custGeom>
          <a:solidFill>
            <a:srgbClr val="00B0F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270E2C-71B1-968A-39F8-3272F86A80C6}"/>
              </a:ext>
            </a:extLst>
          </p:cNvPr>
          <p:cNvSpPr/>
          <p:nvPr/>
        </p:nvSpPr>
        <p:spPr>
          <a:xfrm>
            <a:off x="10823142" y="3933506"/>
            <a:ext cx="1334295" cy="14551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2dm </a:t>
            </a:r>
          </a:p>
        </p:txBody>
      </p:sp>
    </p:spTree>
    <p:extLst>
      <p:ext uri="{BB962C8B-B14F-4D97-AF65-F5344CB8AC3E}">
        <p14:creationId xmlns:p14="http://schemas.microsoft.com/office/powerpoint/2010/main" val="116442464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7E50B3-6D3D-0DB7-C53F-E8C478B2374F}"/>
              </a:ext>
            </a:extLst>
          </p:cNvPr>
          <p:cNvSpPr txBox="1"/>
          <p:nvPr/>
        </p:nvSpPr>
        <p:spPr>
          <a:xfrm>
            <a:off x="838200" y="1714500"/>
            <a:ext cx="1623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 tạo một khối hình bằng cách ghép 6 hình hộp chữ nhật như hình dưới đây. Biết mỗi hình hộp chữ nhật có chiều dài 10 cm, chiều rộng 5 cm và chiều cao 2 cm.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DB91D7-33F9-E867-7E95-02DB21B1C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0200" y="4076701"/>
            <a:ext cx="4084735" cy="304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FDA8577-109E-6F3E-EA70-A4B239B48A30}"/>
              </a:ext>
            </a:extLst>
          </p:cNvPr>
          <p:cNvSpPr txBox="1"/>
          <p:nvPr/>
        </p:nvSpPr>
        <p:spPr>
          <a:xfrm>
            <a:off x="838200" y="4152900"/>
            <a:ext cx="1082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cm</a:t>
            </a:r>
            <a:r>
              <a:rPr lang="en-US" sz="48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87A842-3B4C-2616-8197-0622578F9666}"/>
              </a:ext>
            </a:extLst>
          </p:cNvPr>
          <p:cNvSpPr/>
          <p:nvPr/>
        </p:nvSpPr>
        <p:spPr>
          <a:xfrm>
            <a:off x="8839200" y="4152900"/>
            <a:ext cx="1143000" cy="9144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4651C0-A6FB-8F94-E6ED-E3477D832A9F}"/>
              </a:ext>
            </a:extLst>
          </p:cNvPr>
          <p:cNvSpPr txBox="1"/>
          <p:nvPr/>
        </p:nvSpPr>
        <p:spPr>
          <a:xfrm>
            <a:off x="990600" y="5676900"/>
            <a:ext cx="12115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400" b="1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4400" b="0" i="0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600 cm</a:t>
            </a:r>
            <a:r>
              <a:rPr lang="en-US" sz="4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nhỏ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10 × 5 × 2 = 100 (cm</a:t>
            </a:r>
            <a:r>
              <a:rPr lang="en-US" sz="4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100 × 6 = 600 (cm</a:t>
            </a:r>
            <a:r>
              <a:rPr lang="en-US" sz="4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F9829C-4993-2E77-739A-D064537D3576}"/>
              </a:ext>
            </a:extLst>
          </p:cNvPr>
          <p:cNvSpPr/>
          <p:nvPr/>
        </p:nvSpPr>
        <p:spPr>
          <a:xfrm>
            <a:off x="8763000" y="4076700"/>
            <a:ext cx="1219200" cy="10668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600</a:t>
            </a:r>
          </a:p>
        </p:txBody>
      </p:sp>
    </p:spTree>
    <p:extLst>
      <p:ext uri="{BB962C8B-B14F-4D97-AF65-F5344CB8AC3E}">
        <p14:creationId xmlns:p14="http://schemas.microsoft.com/office/powerpoint/2010/main" val="17023678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6FEFCFF-F8FD-57F7-DF36-CE7102462797}"/>
              </a:ext>
            </a:extLst>
          </p:cNvPr>
          <p:cNvSpPr/>
          <p:nvPr/>
        </p:nvSpPr>
        <p:spPr>
          <a:xfrm>
            <a:off x="1600200" y="1409700"/>
            <a:ext cx="15392400" cy="8077200"/>
          </a:xfrm>
          <a:prstGeom prst="roundRect">
            <a:avLst/>
          </a:prstGeom>
          <a:solidFill>
            <a:schemeClr val="bg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343CC3-0A53-2BA0-5D6D-482C89AECF1C}"/>
              </a:ext>
            </a:extLst>
          </p:cNvPr>
          <p:cNvGrpSpPr/>
          <p:nvPr/>
        </p:nvGrpSpPr>
        <p:grpSpPr>
          <a:xfrm>
            <a:off x="6317776" y="495300"/>
            <a:ext cx="5652448" cy="2845008"/>
            <a:chOff x="7498876" y="1943100"/>
            <a:chExt cx="5652448" cy="2845008"/>
          </a:xfrm>
        </p:grpSpPr>
        <p:sp>
          <p:nvSpPr>
            <p:cNvPr id="5" name="Cloud 4">
              <a:extLst>
                <a:ext uri="{FF2B5EF4-FFF2-40B4-BE49-F238E27FC236}">
                  <a16:creationId xmlns:a16="http://schemas.microsoft.com/office/drawing/2014/main" id="{EE90620C-04E4-9381-EA58-ABCF2BD8F52A}"/>
                </a:ext>
              </a:extLst>
            </p:cNvPr>
            <p:cNvSpPr/>
            <p:nvPr/>
          </p:nvSpPr>
          <p:spPr>
            <a:xfrm>
              <a:off x="7498876" y="1943100"/>
              <a:ext cx="5652448" cy="2845008"/>
            </a:xfrm>
            <a:prstGeom prst="cloud">
              <a:avLst/>
            </a:prstGeom>
            <a:solidFill>
              <a:srgbClr val="78BF5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B34E9A-F143-5BD2-2F9D-8F6B945235B1}"/>
                </a:ext>
              </a:extLst>
            </p:cNvPr>
            <p:cNvSpPr txBox="1"/>
            <p:nvPr/>
          </p:nvSpPr>
          <p:spPr>
            <a:xfrm>
              <a:off x="8610600" y="2662343"/>
              <a:ext cx="3429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>
                  <a:latin typeface="#9Slide03 AllRoundGothic" panose="020B0703020202020104" pitchFamily="34" charset="0"/>
                </a:rPr>
                <a:t>Dặn dò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1D5D671-2E30-8C6A-8E60-3847F2C924A1}"/>
              </a:ext>
            </a:extLst>
          </p:cNvPr>
          <p:cNvSpPr txBox="1"/>
          <p:nvPr/>
        </p:nvSpPr>
        <p:spPr>
          <a:xfrm>
            <a:off x="3086100" y="3644052"/>
            <a:ext cx="1455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Ôn lại quy tắc tính thể tích hình hộp chữ nhật.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85C928-4194-7D9E-F314-B5183AB7FD86}"/>
              </a:ext>
            </a:extLst>
          </p:cNvPr>
          <p:cNvSpPr txBox="1"/>
          <p:nvPr/>
        </p:nvSpPr>
        <p:spPr>
          <a:xfrm>
            <a:off x="3076107" y="5053353"/>
            <a:ext cx="14554200" cy="1801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Chuẩn bị bài sau: </a:t>
            </a:r>
          </a:p>
          <a:p>
            <a:pPr lvl="0" algn="just">
              <a:lnSpc>
                <a:spcPct val="150000"/>
              </a:lnSpc>
            </a:pPr>
            <a:r>
              <a:rPr lang="en-US" sz="4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 tích hình hộp chữ nhật (tiết 2)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31083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FB4BA-331E-E5B7-8AE8-4298356F2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5F29BE59-1CA5-3F9D-1D8D-887C849D62E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C78966AB-FFD7-5A6A-8C53-379F5DE21018}"/>
              </a:ext>
            </a:extLst>
          </p:cNvPr>
          <p:cNvSpPr/>
          <p:nvPr/>
        </p:nvSpPr>
        <p:spPr>
          <a:xfrm>
            <a:off x="3124200" y="952500"/>
            <a:ext cx="11734800" cy="80010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56F67CAF-1C01-B698-9144-BE456CB878C7}"/>
              </a:ext>
            </a:extLst>
          </p:cNvPr>
          <p:cNvSpPr/>
          <p:nvPr/>
        </p:nvSpPr>
        <p:spPr>
          <a:xfrm>
            <a:off x="3262952" y="1333500"/>
            <a:ext cx="11457296" cy="7239000"/>
          </a:xfrm>
          <a:prstGeom prst="cloud">
            <a:avLst/>
          </a:prstGeom>
          <a:solidFill>
            <a:srgbClr val="78BF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F46568-CE0C-CC6F-0D6C-4466CDE16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866900"/>
            <a:ext cx="11351736" cy="696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0992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42871" y="6836851"/>
            <a:ext cx="13277088" cy="138232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>
              <a:defRPr/>
            </a:pPr>
            <a:r>
              <a:rPr lang="vi-VN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; dm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; 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</a:t>
            </a:r>
            <a:endParaRPr lang="vi-VN" sz="6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42871" y="4908471"/>
            <a:ext cx="13277088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;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; cm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588" y="6940957"/>
            <a:ext cx="1197146" cy="1174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003" y="5083166"/>
            <a:ext cx="1211334" cy="11675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42871" y="3160216"/>
            <a:ext cx="13277088" cy="137793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A.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; 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; dm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003" y="3218165"/>
            <a:ext cx="1211334" cy="11675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43100" y="342901"/>
            <a:ext cx="14287500" cy="2215694"/>
          </a:xfrm>
          <a:prstGeom prst="rect">
            <a:avLst/>
          </a:prstGeom>
          <a:solidFill>
            <a:schemeClr val="accent6"/>
          </a:solidFill>
        </p:spPr>
        <p:txBody>
          <a:bodyPr wrap="square" lIns="182588" tIns="91293" rIns="182588" bIns="91293">
            <a:spAutoFit/>
          </a:bodyPr>
          <a:lstStyle/>
          <a:p>
            <a:pPr algn="ctr" defTabSz="1371600"/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Các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đơn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vị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đo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thể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tích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được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viết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theo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thứ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tự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từ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bé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đến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lớn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là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427" y="6744643"/>
            <a:ext cx="4774326" cy="360357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42871" y="8737778"/>
            <a:ext cx="13277088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2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;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2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; 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2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003" y="8912472"/>
            <a:ext cx="1211334" cy="11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433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69947" y="4069295"/>
            <a:ext cx="10972800" cy="138232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>
              <a:defRPr/>
            </a:pPr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</a:t>
            </a:r>
            <a:r>
              <a:rPr lang="vi-VN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1000</a:t>
            </a:r>
            <a:endParaRPr lang="vi-VN" sz="6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69947" y="6027924"/>
            <a:ext cx="10972800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100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133" y="4111829"/>
            <a:ext cx="1197146" cy="1174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132" y="6142161"/>
            <a:ext cx="1211334" cy="11675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69947" y="2068211"/>
            <a:ext cx="10972800" cy="137793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A.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10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267" y="2183642"/>
            <a:ext cx="1211334" cy="11675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34829" y="342900"/>
            <a:ext cx="14287500" cy="1292365"/>
          </a:xfrm>
          <a:prstGeom prst="rect">
            <a:avLst/>
          </a:prstGeom>
          <a:solidFill>
            <a:schemeClr val="accent6"/>
          </a:solidFill>
        </p:spPr>
        <p:txBody>
          <a:bodyPr wrap="square" lIns="182588" tIns="91293" rIns="182588" bIns="91293">
            <a:spAutoFit/>
          </a:bodyPr>
          <a:lstStyle/>
          <a:p>
            <a:pPr algn="ctr" defTabSz="1371600"/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1m</a:t>
            </a:r>
            <a:r>
              <a:rPr lang="en-US" sz="7200" b="1" baseline="30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 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= ……..dm</a:t>
            </a:r>
            <a:r>
              <a:rPr lang="en-US" sz="7200" b="1" baseline="30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endParaRPr lang="en-US" sz="72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4463" y="6683423"/>
            <a:ext cx="4774326" cy="360357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469947" y="8040212"/>
            <a:ext cx="10972800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10000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132" y="8165289"/>
            <a:ext cx="1211334" cy="11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108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43100" y="2964938"/>
            <a:ext cx="14287500" cy="138232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>
              <a:defRPr/>
            </a:pPr>
            <a:r>
              <a:rPr lang="en-US" sz="60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A</a:t>
            </a:r>
            <a:r>
              <a:rPr lang="vi-VN" sz="60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 </a:t>
            </a:r>
            <a:r>
              <a:rPr lang="en-US" sz="6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Chiều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dài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chiều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rộng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chiều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cao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endParaRPr lang="vi-VN" sz="6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76634" y="6258032"/>
            <a:ext cx="14287500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C.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Đáy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lớn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đáy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bé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chiều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cao</a:t>
            </a:r>
            <a:endParaRPr lang="en-US" sz="6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455" y="3069044"/>
            <a:ext cx="1197146" cy="1174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455" y="6402978"/>
            <a:ext cx="1211334" cy="11675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53960" y="4561628"/>
            <a:ext cx="14287500" cy="137793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B.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Chiều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dài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chiều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rộng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bán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kính</a:t>
            </a:r>
            <a:endParaRPr lang="en-US" sz="6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455" y="4665737"/>
            <a:ext cx="1211334" cy="11675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43100" y="105554"/>
            <a:ext cx="14287500" cy="2400360"/>
          </a:xfrm>
          <a:prstGeom prst="rect">
            <a:avLst/>
          </a:prstGeom>
          <a:solidFill>
            <a:schemeClr val="accent6"/>
          </a:solidFill>
        </p:spPr>
        <p:txBody>
          <a:bodyPr wrap="square" lIns="182588" tIns="91293" rIns="182588" bIns="91293">
            <a:spAutoFit/>
          </a:bodyPr>
          <a:lstStyle/>
          <a:p>
            <a:pPr algn="ctr" defTabSz="1371600"/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3.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Kích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thước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của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hình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hộp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chữ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nhật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là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:</a:t>
            </a:r>
          </a:p>
        </p:txBody>
      </p:sp>
      <p:pic>
        <p:nvPicPr>
          <p:cNvPr id="12" name="Picture 1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0367" y="6817667"/>
            <a:ext cx="4774326" cy="360357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76634" y="7994187"/>
            <a:ext cx="14287500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D.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Tâm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bán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kính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đường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kính</a:t>
            </a:r>
            <a:endParaRPr lang="en-US" sz="6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455" y="8139134"/>
            <a:ext cx="1211334" cy="11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742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227" y="1"/>
            <a:ext cx="4284617" cy="428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6885" y="1590640"/>
            <a:ext cx="2902272" cy="329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70" y="6233232"/>
            <a:ext cx="3521666" cy="361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7061F0-3186-ECD2-5FA9-22B8BC1688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3600" y="0"/>
            <a:ext cx="6187976" cy="6974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B3AC26-D760-E733-58D6-6D9048250F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7600" y="2247900"/>
            <a:ext cx="11582400" cy="595761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C2C35F-F1CC-9C88-3303-F5F8C3BE8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730" y="3009900"/>
            <a:ext cx="15584540" cy="367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4565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168B16-7A8D-1C40-DB08-DFEAD5973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800100"/>
            <a:ext cx="14130610" cy="861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1414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7C9A48-B040-426F-2939-58CE53F359ED}"/>
              </a:ext>
            </a:extLst>
          </p:cNvPr>
          <p:cNvSpPr txBox="1"/>
          <p:nvPr/>
        </p:nvSpPr>
        <p:spPr>
          <a:xfrm>
            <a:off x="2133600" y="4457700"/>
            <a:ext cx="14706600" cy="49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hộp chữ nhật đó chứa được:</a:t>
            </a:r>
            <a:endParaRPr lang="en-US" sz="6000" i="0" u="none" strike="noStrike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 × 5 × 4 = 120 (hình lập phương).</a:t>
            </a:r>
            <a:endParaRPr lang="vi-VN" sz="6000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 tích của mỗi hình lập phương là 1 </a:t>
            </a:r>
            <a:r>
              <a:rPr kumimoji="0" lang="en-US" sz="6000" i="0" u="none" strike="noStrike" kern="1200" cap="none" spc="0" normalizeH="0" baseline="0" noProof="0" dirty="0">
                <a:ln w="3175"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dm</a:t>
            </a:r>
            <a:r>
              <a:rPr lang="en-US" sz="6000" baseline="30000" dirty="0">
                <a:ln w="3175">
                  <a:noFill/>
                </a:ln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vi-VN" sz="6000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 tích của hình hộp chữ nhật đó là:</a:t>
            </a:r>
            <a:endParaRPr lang="en-US" sz="6000" i="0" u="none" strike="noStrike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 × 5 × 4 = 120 (</a:t>
            </a:r>
            <a:r>
              <a:rPr kumimoji="0" lang="en-US" sz="6000" i="0" u="none" strike="noStrike" kern="1200" cap="none" spc="0" normalizeH="0" baseline="0" noProof="0" dirty="0">
                <a:ln w="3175"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dm</a:t>
            </a:r>
            <a:r>
              <a:rPr lang="en-US" sz="6000" baseline="30000" dirty="0">
                <a:ln w="3175">
                  <a:noFill/>
                </a:ln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vi-VN" sz="6000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AE19C0-8407-AEF8-AA0A-567CBB46C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800100"/>
            <a:ext cx="677237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560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9" name="Group 30">
            <a:extLst>
              <a:ext uri="{FF2B5EF4-FFF2-40B4-BE49-F238E27FC236}">
                <a16:creationId xmlns:a16="http://schemas.microsoft.com/office/drawing/2014/main" id="{3E95023B-63BE-2117-F97B-359DB02A7AE0}"/>
              </a:ext>
            </a:extLst>
          </p:cNvPr>
          <p:cNvGrpSpPr/>
          <p:nvPr/>
        </p:nvGrpSpPr>
        <p:grpSpPr>
          <a:xfrm>
            <a:off x="11606650" y="1654233"/>
            <a:ext cx="5874504" cy="4259593"/>
            <a:chOff x="1104" y="1296"/>
            <a:chExt cx="1614" cy="1968"/>
          </a:xfrm>
        </p:grpSpPr>
        <p:grpSp>
          <p:nvGrpSpPr>
            <p:cNvPr id="50" name="Group 31">
              <a:extLst>
                <a:ext uri="{FF2B5EF4-FFF2-40B4-BE49-F238E27FC236}">
                  <a16:creationId xmlns:a16="http://schemas.microsoft.com/office/drawing/2014/main" id="{B2998170-962F-B17B-8AFA-565690CBF8EF}"/>
                </a:ext>
              </a:extLst>
            </p:cNvPr>
            <p:cNvGrpSpPr/>
            <p:nvPr/>
          </p:nvGrpSpPr>
          <p:grpSpPr>
            <a:xfrm>
              <a:off x="1104" y="1296"/>
              <a:ext cx="1440" cy="1968"/>
              <a:chOff x="1104" y="1296"/>
              <a:chExt cx="1440" cy="1968"/>
            </a:xfrm>
          </p:grpSpPr>
          <p:sp>
            <p:nvSpPr>
              <p:cNvPr id="53" name="Line 32">
                <a:extLst>
                  <a:ext uri="{FF2B5EF4-FFF2-40B4-BE49-F238E27FC236}">
                    <a16:creationId xmlns:a16="http://schemas.microsoft.com/office/drawing/2014/main" id="{A25CBEDA-AA77-54E3-0341-53DA6A0683C6}"/>
                  </a:ext>
                </a:extLst>
              </p:cNvPr>
              <p:cNvSpPr/>
              <p:nvPr/>
            </p:nvSpPr>
            <p:spPr>
              <a:xfrm>
                <a:off x="1104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4" name="Line 33">
                <a:extLst>
                  <a:ext uri="{FF2B5EF4-FFF2-40B4-BE49-F238E27FC236}">
                    <a16:creationId xmlns:a16="http://schemas.microsoft.com/office/drawing/2014/main" id="{F3F0EBDF-E85D-7F61-BE63-74F672CDB041}"/>
                  </a:ext>
                </a:extLst>
              </p:cNvPr>
              <p:cNvSpPr/>
              <p:nvPr/>
            </p:nvSpPr>
            <p:spPr>
              <a:xfrm flipV="1">
                <a:off x="1104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5" name="Line 34">
                <a:extLst>
                  <a:ext uri="{FF2B5EF4-FFF2-40B4-BE49-F238E27FC236}">
                    <a16:creationId xmlns:a16="http://schemas.microsoft.com/office/drawing/2014/main" id="{24773580-0C44-7A8F-A9CF-BAD2433495F4}"/>
                  </a:ext>
                </a:extLst>
              </p:cNvPr>
              <p:cNvSpPr/>
              <p:nvPr/>
            </p:nvSpPr>
            <p:spPr>
              <a:xfrm>
                <a:off x="1104" y="177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6" name="Line 35">
                <a:extLst>
                  <a:ext uri="{FF2B5EF4-FFF2-40B4-BE49-F238E27FC236}">
                    <a16:creationId xmlns:a16="http://schemas.microsoft.com/office/drawing/2014/main" id="{E91E070F-3A61-834B-DEA7-5230B11BADAA}"/>
                  </a:ext>
                </a:extLst>
              </p:cNvPr>
              <p:cNvSpPr/>
              <p:nvPr/>
            </p:nvSpPr>
            <p:spPr>
              <a:xfrm flipV="1">
                <a:off x="2160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7" name="Line 36">
                <a:extLst>
                  <a:ext uri="{FF2B5EF4-FFF2-40B4-BE49-F238E27FC236}">
                    <a16:creationId xmlns:a16="http://schemas.microsoft.com/office/drawing/2014/main" id="{5701B14F-9260-E72D-BD9A-EF094C6ED8DA}"/>
                  </a:ext>
                </a:extLst>
              </p:cNvPr>
              <p:cNvSpPr/>
              <p:nvPr/>
            </p:nvSpPr>
            <p:spPr>
              <a:xfrm>
                <a:off x="1488" y="129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8" name="Line 37">
                <a:extLst>
                  <a:ext uri="{FF2B5EF4-FFF2-40B4-BE49-F238E27FC236}">
                    <a16:creationId xmlns:a16="http://schemas.microsoft.com/office/drawing/2014/main" id="{571DEF37-5E77-0562-3D9C-C5CB769D0778}"/>
                  </a:ext>
                </a:extLst>
              </p:cNvPr>
              <p:cNvSpPr/>
              <p:nvPr/>
            </p:nvSpPr>
            <p:spPr>
              <a:xfrm>
                <a:off x="2160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9" name="Line 38">
                <a:extLst>
                  <a:ext uri="{FF2B5EF4-FFF2-40B4-BE49-F238E27FC236}">
                    <a16:creationId xmlns:a16="http://schemas.microsoft.com/office/drawing/2014/main" id="{43B173A6-9665-0246-A14D-DE51F6DB6C27}"/>
                  </a:ext>
                </a:extLst>
              </p:cNvPr>
              <p:cNvSpPr/>
              <p:nvPr/>
            </p:nvSpPr>
            <p:spPr>
              <a:xfrm>
                <a:off x="1104" y="326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0" name="Line 39">
                <a:extLst>
                  <a:ext uri="{FF2B5EF4-FFF2-40B4-BE49-F238E27FC236}">
                    <a16:creationId xmlns:a16="http://schemas.microsoft.com/office/drawing/2014/main" id="{5E42B2E8-094A-9563-DE99-2960E38287D3}"/>
                  </a:ext>
                </a:extLst>
              </p:cNvPr>
              <p:cNvSpPr/>
              <p:nvPr/>
            </p:nvSpPr>
            <p:spPr>
              <a:xfrm>
                <a:off x="2544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1" name="Line 40">
                <a:extLst>
                  <a:ext uri="{FF2B5EF4-FFF2-40B4-BE49-F238E27FC236}">
                    <a16:creationId xmlns:a16="http://schemas.microsoft.com/office/drawing/2014/main" id="{D2851C33-0D7C-AF59-D9F0-F6DB45F68565}"/>
                  </a:ext>
                </a:extLst>
              </p:cNvPr>
              <p:cNvSpPr/>
              <p:nvPr/>
            </p:nvSpPr>
            <p:spPr>
              <a:xfrm flipV="1">
                <a:off x="2160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2" name="Line 41">
                <a:extLst>
                  <a:ext uri="{FF2B5EF4-FFF2-40B4-BE49-F238E27FC236}">
                    <a16:creationId xmlns:a16="http://schemas.microsoft.com/office/drawing/2014/main" id="{DCF60C7C-F09B-A96C-608C-8E10E9F12625}"/>
                  </a:ext>
                </a:extLst>
              </p:cNvPr>
              <p:cNvSpPr/>
              <p:nvPr/>
            </p:nvSpPr>
            <p:spPr>
              <a:xfrm>
                <a:off x="1488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3" name="Line 42">
                <a:extLst>
                  <a:ext uri="{FF2B5EF4-FFF2-40B4-BE49-F238E27FC236}">
                    <a16:creationId xmlns:a16="http://schemas.microsoft.com/office/drawing/2014/main" id="{98805D0D-FE0B-7DD3-B9EC-725218E50BDB}"/>
                  </a:ext>
                </a:extLst>
              </p:cNvPr>
              <p:cNvSpPr/>
              <p:nvPr/>
            </p:nvSpPr>
            <p:spPr>
              <a:xfrm flipV="1">
                <a:off x="1104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4" name="Line 43">
                <a:extLst>
                  <a:ext uri="{FF2B5EF4-FFF2-40B4-BE49-F238E27FC236}">
                    <a16:creationId xmlns:a16="http://schemas.microsoft.com/office/drawing/2014/main" id="{7BEC7D1B-D15E-7DB4-E9CE-6FA3532684A9}"/>
                  </a:ext>
                </a:extLst>
              </p:cNvPr>
              <p:cNvSpPr/>
              <p:nvPr/>
            </p:nvSpPr>
            <p:spPr>
              <a:xfrm>
                <a:off x="1488" y="278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51" name="Text Box 45">
              <a:extLst>
                <a:ext uri="{FF2B5EF4-FFF2-40B4-BE49-F238E27FC236}">
                  <a16:creationId xmlns:a16="http://schemas.microsoft.com/office/drawing/2014/main" id="{10A2EAB8-1CF3-F9F8-4DFF-2671AF4AA595}"/>
                </a:ext>
              </a:extLst>
            </p:cNvPr>
            <p:cNvSpPr txBox="1"/>
            <p:nvPr/>
          </p:nvSpPr>
          <p:spPr>
            <a:xfrm>
              <a:off x="2416" y="2853"/>
              <a:ext cx="128" cy="2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 defTabSz="1371600"/>
              <a:r>
                <a:rPr sz="36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52" name="Text Box 46">
              <a:extLst>
                <a:ext uri="{FF2B5EF4-FFF2-40B4-BE49-F238E27FC236}">
                  <a16:creationId xmlns:a16="http://schemas.microsoft.com/office/drawing/2014/main" id="{539D4689-C4D5-DDC0-FCA6-F6D53BD5EB08}"/>
                </a:ext>
              </a:extLst>
            </p:cNvPr>
            <p:cNvSpPr txBox="1"/>
            <p:nvPr/>
          </p:nvSpPr>
          <p:spPr>
            <a:xfrm>
              <a:off x="2608" y="1985"/>
              <a:ext cx="110" cy="2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 defTabSz="1371600"/>
              <a:r>
                <a:rPr sz="36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65" name="Group 47">
            <a:extLst>
              <a:ext uri="{FF2B5EF4-FFF2-40B4-BE49-F238E27FC236}">
                <a16:creationId xmlns:a16="http://schemas.microsoft.com/office/drawing/2014/main" id="{943B317A-66A3-D133-0456-98E21512EE52}"/>
              </a:ext>
            </a:extLst>
          </p:cNvPr>
          <p:cNvGrpSpPr/>
          <p:nvPr/>
        </p:nvGrpSpPr>
        <p:grpSpPr>
          <a:xfrm>
            <a:off x="11606650" y="1654234"/>
            <a:ext cx="5241192" cy="4906757"/>
            <a:chOff x="1104" y="1296"/>
            <a:chExt cx="1440" cy="2267"/>
          </a:xfrm>
        </p:grpSpPr>
        <p:grpSp>
          <p:nvGrpSpPr>
            <p:cNvPr id="66" name="Group 48">
              <a:extLst>
                <a:ext uri="{FF2B5EF4-FFF2-40B4-BE49-F238E27FC236}">
                  <a16:creationId xmlns:a16="http://schemas.microsoft.com/office/drawing/2014/main" id="{5FD88BB6-3F63-74C8-A1F8-FB0170847B6F}"/>
                </a:ext>
              </a:extLst>
            </p:cNvPr>
            <p:cNvGrpSpPr/>
            <p:nvPr/>
          </p:nvGrpSpPr>
          <p:grpSpPr>
            <a:xfrm>
              <a:off x="1104" y="1296"/>
              <a:ext cx="1440" cy="1968"/>
              <a:chOff x="1104" y="1296"/>
              <a:chExt cx="1440" cy="1968"/>
            </a:xfrm>
          </p:grpSpPr>
          <p:sp>
            <p:nvSpPr>
              <p:cNvPr id="69" name="Line 49">
                <a:extLst>
                  <a:ext uri="{FF2B5EF4-FFF2-40B4-BE49-F238E27FC236}">
                    <a16:creationId xmlns:a16="http://schemas.microsoft.com/office/drawing/2014/main" id="{BE050904-585D-22BA-0876-D1D7C80FB9DD}"/>
                  </a:ext>
                </a:extLst>
              </p:cNvPr>
              <p:cNvSpPr/>
              <p:nvPr/>
            </p:nvSpPr>
            <p:spPr>
              <a:xfrm>
                <a:off x="1104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" name="Line 50">
                <a:extLst>
                  <a:ext uri="{FF2B5EF4-FFF2-40B4-BE49-F238E27FC236}">
                    <a16:creationId xmlns:a16="http://schemas.microsoft.com/office/drawing/2014/main" id="{24F225E3-F946-6E11-E551-7D8FCC98081C}"/>
                  </a:ext>
                </a:extLst>
              </p:cNvPr>
              <p:cNvSpPr/>
              <p:nvPr/>
            </p:nvSpPr>
            <p:spPr>
              <a:xfrm flipV="1">
                <a:off x="1104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" name="Line 51">
                <a:extLst>
                  <a:ext uri="{FF2B5EF4-FFF2-40B4-BE49-F238E27FC236}">
                    <a16:creationId xmlns:a16="http://schemas.microsoft.com/office/drawing/2014/main" id="{39C531E8-9A38-853C-F325-626ECF026EC6}"/>
                  </a:ext>
                </a:extLst>
              </p:cNvPr>
              <p:cNvSpPr/>
              <p:nvPr/>
            </p:nvSpPr>
            <p:spPr>
              <a:xfrm>
                <a:off x="1104" y="177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2" name="Line 52">
                <a:extLst>
                  <a:ext uri="{FF2B5EF4-FFF2-40B4-BE49-F238E27FC236}">
                    <a16:creationId xmlns:a16="http://schemas.microsoft.com/office/drawing/2014/main" id="{0B5DFC19-089B-A3D4-34E6-7D56B3793DB1}"/>
                  </a:ext>
                </a:extLst>
              </p:cNvPr>
              <p:cNvSpPr/>
              <p:nvPr/>
            </p:nvSpPr>
            <p:spPr>
              <a:xfrm flipV="1">
                <a:off x="2160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3" name="Line 53">
                <a:extLst>
                  <a:ext uri="{FF2B5EF4-FFF2-40B4-BE49-F238E27FC236}">
                    <a16:creationId xmlns:a16="http://schemas.microsoft.com/office/drawing/2014/main" id="{D2040307-5557-F275-1B4B-21ECCD18FADE}"/>
                  </a:ext>
                </a:extLst>
              </p:cNvPr>
              <p:cNvSpPr/>
              <p:nvPr/>
            </p:nvSpPr>
            <p:spPr>
              <a:xfrm>
                <a:off x="1488" y="129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4" name="Line 54">
                <a:extLst>
                  <a:ext uri="{FF2B5EF4-FFF2-40B4-BE49-F238E27FC236}">
                    <a16:creationId xmlns:a16="http://schemas.microsoft.com/office/drawing/2014/main" id="{D3607442-A540-BB9B-6B97-CE51F4E78905}"/>
                  </a:ext>
                </a:extLst>
              </p:cNvPr>
              <p:cNvSpPr/>
              <p:nvPr/>
            </p:nvSpPr>
            <p:spPr>
              <a:xfrm>
                <a:off x="2160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5" name="Line 55">
                <a:extLst>
                  <a:ext uri="{FF2B5EF4-FFF2-40B4-BE49-F238E27FC236}">
                    <a16:creationId xmlns:a16="http://schemas.microsoft.com/office/drawing/2014/main" id="{715FF599-FFDF-1BDC-E458-BABBDC6E4807}"/>
                  </a:ext>
                </a:extLst>
              </p:cNvPr>
              <p:cNvSpPr/>
              <p:nvPr/>
            </p:nvSpPr>
            <p:spPr>
              <a:xfrm>
                <a:off x="1104" y="326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6" name="Line 56">
                <a:extLst>
                  <a:ext uri="{FF2B5EF4-FFF2-40B4-BE49-F238E27FC236}">
                    <a16:creationId xmlns:a16="http://schemas.microsoft.com/office/drawing/2014/main" id="{5A128C77-00BC-C56F-C68C-4AF9A0B3E7B1}"/>
                  </a:ext>
                </a:extLst>
              </p:cNvPr>
              <p:cNvSpPr/>
              <p:nvPr/>
            </p:nvSpPr>
            <p:spPr>
              <a:xfrm>
                <a:off x="2544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7" name="Line 57">
                <a:extLst>
                  <a:ext uri="{FF2B5EF4-FFF2-40B4-BE49-F238E27FC236}">
                    <a16:creationId xmlns:a16="http://schemas.microsoft.com/office/drawing/2014/main" id="{B119EADE-D832-83E7-DCA2-75536A764E6F}"/>
                  </a:ext>
                </a:extLst>
              </p:cNvPr>
              <p:cNvSpPr/>
              <p:nvPr/>
            </p:nvSpPr>
            <p:spPr>
              <a:xfrm flipV="1">
                <a:off x="2160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8" name="Line 58">
                <a:extLst>
                  <a:ext uri="{FF2B5EF4-FFF2-40B4-BE49-F238E27FC236}">
                    <a16:creationId xmlns:a16="http://schemas.microsoft.com/office/drawing/2014/main" id="{438FAE55-2D2E-BAD5-2323-FE1D13688AE4}"/>
                  </a:ext>
                </a:extLst>
              </p:cNvPr>
              <p:cNvSpPr/>
              <p:nvPr/>
            </p:nvSpPr>
            <p:spPr>
              <a:xfrm>
                <a:off x="1488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9" name="Line 59">
                <a:extLst>
                  <a:ext uri="{FF2B5EF4-FFF2-40B4-BE49-F238E27FC236}">
                    <a16:creationId xmlns:a16="http://schemas.microsoft.com/office/drawing/2014/main" id="{DFE7D23C-4ACC-A566-FD66-0447CAC2D4AE}"/>
                  </a:ext>
                </a:extLst>
              </p:cNvPr>
              <p:cNvSpPr/>
              <p:nvPr/>
            </p:nvSpPr>
            <p:spPr>
              <a:xfrm flipV="1">
                <a:off x="1104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0" name="Line 60">
                <a:extLst>
                  <a:ext uri="{FF2B5EF4-FFF2-40B4-BE49-F238E27FC236}">
                    <a16:creationId xmlns:a16="http://schemas.microsoft.com/office/drawing/2014/main" id="{2D9C356E-9E61-8D56-32E2-4BCB3B7C29F6}"/>
                  </a:ext>
                </a:extLst>
              </p:cNvPr>
              <p:cNvSpPr/>
              <p:nvPr/>
            </p:nvSpPr>
            <p:spPr>
              <a:xfrm>
                <a:off x="1488" y="278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67" name="Text Box 61">
              <a:extLst>
                <a:ext uri="{FF2B5EF4-FFF2-40B4-BE49-F238E27FC236}">
                  <a16:creationId xmlns:a16="http://schemas.microsoft.com/office/drawing/2014/main" id="{3456718A-9B03-A0CB-3567-D46FF83F262C}"/>
                </a:ext>
              </a:extLst>
            </p:cNvPr>
            <p:cNvSpPr txBox="1"/>
            <p:nvPr/>
          </p:nvSpPr>
          <p:spPr>
            <a:xfrm>
              <a:off x="1571" y="3264"/>
              <a:ext cx="121" cy="2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 defTabSz="1371600"/>
              <a:r>
                <a:rPr sz="36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68" name="Text Box 62">
              <a:extLst>
                <a:ext uri="{FF2B5EF4-FFF2-40B4-BE49-F238E27FC236}">
                  <a16:creationId xmlns:a16="http://schemas.microsoft.com/office/drawing/2014/main" id="{4A6F7264-97F1-7B48-2645-4C4C7FB86415}"/>
                </a:ext>
              </a:extLst>
            </p:cNvPr>
            <p:cNvSpPr txBox="1"/>
            <p:nvPr/>
          </p:nvSpPr>
          <p:spPr>
            <a:xfrm>
              <a:off x="2416" y="2858"/>
              <a:ext cx="128" cy="2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 defTabSz="1371600"/>
              <a:r>
                <a:rPr sz="36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81" name="Text Box 68">
            <a:extLst>
              <a:ext uri="{FF2B5EF4-FFF2-40B4-BE49-F238E27FC236}">
                <a16:creationId xmlns:a16="http://schemas.microsoft.com/office/drawing/2014/main" id="{65C981FA-3CEB-B961-A6B1-C7380AE813A9}"/>
              </a:ext>
            </a:extLst>
          </p:cNvPr>
          <p:cNvSpPr txBox="1"/>
          <p:nvPr/>
        </p:nvSpPr>
        <p:spPr>
          <a:xfrm>
            <a:off x="1336951" y="4246480"/>
            <a:ext cx="12815451" cy="26776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371600">
              <a:spcBef>
                <a:spcPct val="50000"/>
              </a:spcBef>
            </a:pP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a: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dài</a:t>
            </a:r>
            <a:endParaRPr lang="en-US" sz="4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defTabSz="1371600">
              <a:spcBef>
                <a:spcPct val="50000"/>
              </a:spcBef>
            </a:pP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b: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rộng</a:t>
            </a:r>
            <a:endParaRPr lang="en-US" sz="4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defTabSz="1371600">
              <a:spcBef>
                <a:spcPct val="50000"/>
              </a:spcBef>
            </a:pP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c: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cao</a:t>
            </a:r>
            <a:endParaRPr sz="4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2" name="Text Box 10">
            <a:extLst>
              <a:ext uri="{FF2B5EF4-FFF2-40B4-BE49-F238E27FC236}">
                <a16:creationId xmlns:a16="http://schemas.microsoft.com/office/drawing/2014/main" id="{64465958-2ABE-EF76-3146-8EEA20A0805D}"/>
              </a:ext>
            </a:extLst>
          </p:cNvPr>
          <p:cNvSpPr txBox="1"/>
          <p:nvPr/>
        </p:nvSpPr>
        <p:spPr>
          <a:xfrm>
            <a:off x="2953166" y="1033132"/>
            <a:ext cx="6827805" cy="13388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1371600"/>
            <a:r>
              <a:rPr lang="en-US" sz="81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 = a x b x c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6B4055F-55C6-8D0D-C710-9DE996FB5EFE}"/>
              </a:ext>
            </a:extLst>
          </p:cNvPr>
          <p:cNvSpPr/>
          <p:nvPr/>
        </p:nvSpPr>
        <p:spPr>
          <a:xfrm>
            <a:off x="1219200" y="3390900"/>
            <a:ext cx="90480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en-US" sz="42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V: thể tích hình hộp chữ nhật</a:t>
            </a:r>
            <a:endParaRPr lang="en-US" sz="2700" b="1" kern="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4" name="Text Box 80">
            <a:extLst>
              <a:ext uri="{FF2B5EF4-FFF2-40B4-BE49-F238E27FC236}">
                <a16:creationId xmlns:a16="http://schemas.microsoft.com/office/drawing/2014/main" id="{570769B6-8890-FCE6-3CEE-B776AC3D7DD2}"/>
              </a:ext>
            </a:extLst>
          </p:cNvPr>
          <p:cNvSpPr txBox="1"/>
          <p:nvPr/>
        </p:nvSpPr>
        <p:spPr>
          <a:xfrm>
            <a:off x="990600" y="7345761"/>
            <a:ext cx="16002000" cy="25538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99FF99"/>
            </a:solidFill>
          </a:ln>
        </p:spPr>
        <p:txBody>
          <a:bodyPr wrap="square">
            <a:spAutoFit/>
          </a:bodyPr>
          <a:lstStyle/>
          <a:p>
            <a:pPr algn="just" defTabSz="1371600">
              <a:spcBef>
                <a:spcPct val="50000"/>
              </a:spcBef>
            </a:pPr>
            <a:r>
              <a:rPr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</a:t>
            </a:r>
            <a:r>
              <a:rPr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Muốn tính thể tích hình hộp chữ nhật ta lấy chiều dài nhân với chiều rộng rồi nhân với chiều cao (cùng một đơn vị đo).</a:t>
            </a:r>
          </a:p>
        </p:txBody>
      </p:sp>
    </p:spTree>
    <p:extLst>
      <p:ext uri="{BB962C8B-B14F-4D97-AF65-F5344CB8AC3E}">
        <p14:creationId xmlns:p14="http://schemas.microsoft.com/office/powerpoint/2010/main" val="25761879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1"/>
      <p:bldP spid="81" grpId="2"/>
      <p:bldP spid="82" grpId="1" animBg="1"/>
      <p:bldP spid="83" grpId="0"/>
      <p:bldP spid="8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1232</TotalTime>
  <Words>506</Words>
  <Application>Microsoft Office PowerPoint</Application>
  <PresentationFormat>Custom</PresentationFormat>
  <Paragraphs>66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#9Slide03 AllRoundGothic</vt:lpstr>
      <vt:lpstr>#9Slide03 AmpleSoft Bold</vt:lpstr>
      <vt:lpstr>.VnTime</vt:lpstr>
      <vt:lpstr>Abril Fatface</vt:lpstr>
      <vt:lpstr>Aldrich</vt:lpstr>
      <vt:lpstr>Arial</vt:lpstr>
      <vt:lpstr>Calibri</vt:lpstr>
      <vt:lpstr>Cambria</vt:lpstr>
      <vt:lpstr>Humanst521 BT</vt:lpstr>
      <vt:lpstr>印品黑体</vt:lpstr>
      <vt:lpstr>Office Theme</vt:lpstr>
      <vt:lpstr>Office 主题​​</vt:lpstr>
      <vt:lpstr>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PHIẾU HỌC TẬP</dc:title>
  <dc:subject>9Slide.vn</dc:subject>
  <dc:creator>Administrator</dc:creator>
  <dc:description>9Slide.vn</dc:description>
  <cp:lastModifiedBy>Quoc Hung</cp:lastModifiedBy>
  <cp:revision>22</cp:revision>
  <dcterms:created xsi:type="dcterms:W3CDTF">2006-08-16T00:00:00Z</dcterms:created>
  <dcterms:modified xsi:type="dcterms:W3CDTF">2025-03-11T02:20:02Z</dcterms:modified>
  <cp:category>9Slide.vn</cp:category>
  <dc:identifier>DAGNWVmsOs8</dc:identifier>
</cp:coreProperties>
</file>