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Lst>
  <p:notesMasterIdLst>
    <p:notesMasterId r:id="rId34"/>
  </p:notesMasterIdLst>
  <p:sldIdLst>
    <p:sldId id="534" r:id="rId6"/>
    <p:sldId id="2007577131" r:id="rId7"/>
    <p:sldId id="470" r:id="rId8"/>
    <p:sldId id="2007577143" r:id="rId9"/>
    <p:sldId id="2601" r:id="rId10"/>
    <p:sldId id="371" r:id="rId11"/>
    <p:sldId id="299" r:id="rId12"/>
    <p:sldId id="360" r:id="rId13"/>
    <p:sldId id="300" r:id="rId14"/>
    <p:sldId id="2007577132" r:id="rId15"/>
    <p:sldId id="2007577133" r:id="rId16"/>
    <p:sldId id="2007577134" r:id="rId17"/>
    <p:sldId id="2007577154" r:id="rId18"/>
    <p:sldId id="2007577114" r:id="rId19"/>
    <p:sldId id="2007577155" r:id="rId20"/>
    <p:sldId id="2007577138" r:id="rId21"/>
    <p:sldId id="2007577156" r:id="rId22"/>
    <p:sldId id="2007577157" r:id="rId23"/>
    <p:sldId id="2007577158" r:id="rId24"/>
    <p:sldId id="2007577159" r:id="rId25"/>
    <p:sldId id="2007577160" r:id="rId26"/>
    <p:sldId id="2007577161" r:id="rId27"/>
    <p:sldId id="2007577144" r:id="rId28"/>
    <p:sldId id="2007577150" r:id="rId29"/>
    <p:sldId id="2007577151" r:id="rId30"/>
    <p:sldId id="2007577152" r:id="rId31"/>
    <p:sldId id="2007577153" r:id="rId32"/>
    <p:sldId id="51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3320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88799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2648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71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79777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8324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781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26940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934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69738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6840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65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18348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489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7184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11/08/2022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2022/8/11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910B56C-488B-4F73-AE4F-0D2802CAB32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11/08/2022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888891FE-28E5-458A-AE93-6E9A74D61B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id="{A65B133E-04DD-446A-8E4D-44676E70BD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60D67777-E31A-4CAC-A7BC-4A82FFF39D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20E81B72-6FA0-45DB-ACF4-32B15E642BE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4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49.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58.png"/><Relationship Id="rId5" Type="http://schemas.microsoft.com/office/2007/relationships/hdphoto" Target="../media/hdphoto3.wdp"/><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2.png"/><Relationship Id="rId18" Type="http://schemas.openxmlformats.org/officeDocument/2006/relationships/image" Target="../media/image45.png"/><Relationship Id="rId3" Type="http://schemas.openxmlformats.org/officeDocument/2006/relationships/notesSlide" Target="../notesSlides/notesSlide6.xml"/><Relationship Id="rId7" Type="http://schemas.openxmlformats.org/officeDocument/2006/relationships/image" Target="../media/image39.png"/><Relationship Id="rId12" Type="http://schemas.openxmlformats.org/officeDocument/2006/relationships/image" Target="../media/image43.png"/><Relationship Id="rId17" Type="http://schemas.openxmlformats.org/officeDocument/2006/relationships/image" Target="../media/image44.png"/><Relationship Id="rId2" Type="http://schemas.openxmlformats.org/officeDocument/2006/relationships/slideLayout" Target="../slideLayouts/slideLayout2.xml"/><Relationship Id="rId16" Type="http://schemas.openxmlformats.org/officeDocument/2006/relationships/image" Target="../media/image20.png"/><Relationship Id="rId1" Type="http://schemas.openxmlformats.org/officeDocument/2006/relationships/themeOverride" Target="../theme/themeOverride1.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image" Target="../media/image42.png"/><Relationship Id="rId4" Type="http://schemas.openxmlformats.org/officeDocument/2006/relationships/image" Target="../media/image9.png"/><Relationship Id="rId9" Type="http://schemas.openxmlformats.org/officeDocument/2006/relationships/image" Target="../media/image41.pn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Khởi</a:t>
            </a:r>
            <a:r>
              <a:rPr kumimoji="0" lang="en-US" altLang="zh-CN"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 </a:t>
            </a:r>
            <a:r>
              <a:rPr kumimoji="0" lang="en-US" altLang="zh-CN" sz="8000" b="0" i="0" u="none" strike="noStrike" kern="1200" cap="all" spc="0" normalizeH="0" baseline="0" noProof="0" dirty="0" err="1">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rPr>
              <a:t>động</a:t>
            </a:r>
            <a:endParaRPr kumimoji="0" lang="zh-CN" altLang="en-US" sz="8000" b="0" i="0" u="none" strike="noStrike" kern="1200" cap="all" spc="0" normalizeH="0" baseline="0" noProof="0" dirty="0">
              <a:ln w="38100">
                <a:noFill/>
              </a:ln>
              <a:solidFill>
                <a:prstClr val="white"/>
              </a:solidFill>
              <a:effectLst>
                <a:outerShdw blurRad="152400" dist="88900" dir="21540000" algn="tl">
                  <a:srgbClr val="000000">
                    <a:alpha val="78000"/>
                  </a:srgbClr>
                </a:outerShdw>
              </a:effectLst>
              <a:uLnTx/>
              <a:uFillTx/>
              <a:latin typeface="+mn-lt"/>
              <a:ea typeface="方正黑体简体" panose="03000509000000000000" pitchFamily="65" charset="-122"/>
              <a:cs typeface="Calibri" panose="020F0502020204030204"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428625" y="639192"/>
            <a:ext cx="11369798"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714375" y="812728"/>
            <a:ext cx="11049000" cy="646331"/>
          </a:xfrm>
          <a:prstGeom prst="rect">
            <a:avLst/>
          </a:prstGeom>
        </p:spPr>
        <p:txBody>
          <a:bodyPr wrap="square">
            <a:spAutoFit/>
          </a:bodyPr>
          <a:lstStyle/>
          <a:p>
            <a:pPr lvl="0" algn="jus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Hoa nhài:</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Cây Hoa Lài( Nhài) Chậu Nhựa - Cây chậu treo Nhãn hàng OEM |  DienMayHoangNgan.com">
            <a:extLst>
              <a:ext uri="{FF2B5EF4-FFF2-40B4-BE49-F238E27FC236}">
                <a16:creationId xmlns:a16="http://schemas.microsoft.com/office/drawing/2014/main" id="{E26D418E-060B-4F0B-A5C8-FF7149DF5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392" y="1058517"/>
            <a:ext cx="4740965" cy="4740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692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10149486" y="2834503"/>
            <a:ext cx="1938705" cy="3719101"/>
          </a:xfrm>
          <a:prstGeom prst="rect">
            <a:avLst/>
          </a:prstGeom>
        </p:spPr>
      </p:pic>
      <p:sp>
        <p:nvSpPr>
          <p:cNvPr id="13" name="Rounded Rectangular Callout 54">
            <a:extLst>
              <a:ext uri="{FF2B5EF4-FFF2-40B4-BE49-F238E27FC236}">
                <a16:creationId xmlns:a16="http://schemas.microsoft.com/office/drawing/2014/main" id="{81D7579E-F5B8-4B4A-ADC9-DF0731DD27AA}"/>
              </a:ext>
            </a:extLst>
          </p:cNvPr>
          <p:cNvSpPr/>
          <p:nvPr/>
        </p:nvSpPr>
        <p:spPr>
          <a:xfrm>
            <a:off x="1050465" y="2242880"/>
            <a:ext cx="7006858"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en-US"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thiếp trong sương</a:t>
            </a:r>
            <a:r>
              <a:rPr lang="en-US"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967050B5-A35E-4F9A-890B-85DCD5C598D0}"/>
              </a:ext>
            </a:extLst>
          </p:cNvPr>
          <p:cNvGrpSpPr/>
          <p:nvPr/>
        </p:nvGrpSpPr>
        <p:grpSpPr>
          <a:xfrm>
            <a:off x="-318095" y="-447706"/>
            <a:ext cx="6756996" cy="2910572"/>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138773"/>
            </a:xfrm>
            <a:prstGeom prst="rect">
              <a:avLst/>
            </a:prstGeom>
          </p:spPr>
          <p:txBody>
            <a:bodyPr wrap="square">
              <a:spAutoFit/>
            </a:bodyPr>
            <a:lstStyle/>
            <a:p>
              <a:pPr algn="ctr"/>
              <a:r>
                <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từ ngữ trong bài th</a:t>
              </a:r>
              <a:r>
                <a:rPr lang="vi-VN"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ơ</a:t>
              </a:r>
              <a:r>
                <a:rPr lang="en-US" sz="34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tả:</a:t>
              </a:r>
              <a:endParaRPr lang="vi-VN"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Rounded Rectangular Callout 54">
            <a:extLst>
              <a:ext uri="{FF2B5EF4-FFF2-40B4-BE49-F238E27FC236}">
                <a16:creationId xmlns:a16="http://schemas.microsoft.com/office/drawing/2014/main" id="{0316B7D4-A31D-414E-98F9-8DB618854E16}"/>
              </a:ext>
            </a:extLst>
          </p:cNvPr>
          <p:cNvSpPr/>
          <p:nvPr/>
        </p:nvSpPr>
        <p:spPr>
          <a:xfrm>
            <a:off x="1012101" y="3174878"/>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Gió</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chạm khóm hoa nhài, mang hương đi khắp lối.</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ular Callout 54">
            <a:extLst>
              <a:ext uri="{FF2B5EF4-FFF2-40B4-BE49-F238E27FC236}">
                <a16:creationId xmlns:a16="http://schemas.microsoft.com/office/drawing/2014/main" id="{AF6CEE57-9B35-4152-8251-05476E0246A1}"/>
              </a:ext>
            </a:extLst>
          </p:cNvPr>
          <p:cNvSpPr/>
          <p:nvPr/>
        </p:nvSpPr>
        <p:spPr>
          <a:xfrm>
            <a:off x="1050464" y="5153452"/>
            <a:ext cx="7006859"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 trời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như trái chín, treo lủng lẳng vòm cây.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ular Callout 54">
            <a:extLst>
              <a:ext uri="{FF2B5EF4-FFF2-40B4-BE49-F238E27FC236}">
                <a16:creationId xmlns:a16="http://schemas.microsoft.com/office/drawing/2014/main" id="{7346D20F-4A71-4D71-9A58-D400A3201C3C}"/>
              </a:ext>
            </a:extLst>
          </p:cNvPr>
          <p:cNvSpPr/>
          <p:nvPr/>
        </p:nvSpPr>
        <p:spPr>
          <a:xfrm>
            <a:off x="1050464" y="4156726"/>
            <a:ext cx="8186301" cy="743274"/>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just"/>
            <a:r>
              <a:rPr lang="nl-NL" sz="2400" b="1" kern="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Núi đồi</a:t>
            </a:r>
            <a:r>
              <a:rPr lang="nl-NL" sz="2400" b="1" kern="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ngủ trong mây.</a:t>
            </a:r>
            <a:endParaRPr lang="vi-VN" sz="2400" b="1"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0385799"/>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186599" y="154939"/>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6183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 con vật đã làm gì trong buổi sáng ở quê nội của bạn nhỏ?</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817830" y="2699632"/>
            <a:ext cx="8994038" cy="1938992"/>
          </a:xfrm>
          <a:prstGeom prst="rect">
            <a:avLst/>
          </a:prstGeom>
        </p:spPr>
        <p:txBody>
          <a:bodyPr wrap="square">
            <a:spAutoFit/>
          </a:bodyPr>
          <a:lstStyle/>
          <a:p>
            <a:r>
              <a:rPr lang="nl-NL" sz="4000" b="1">
                <a:solidFill>
                  <a:schemeClr val="accent6">
                    <a:lumMod val="50000"/>
                  </a:schemeClr>
                </a:solidFill>
              </a:rPr>
              <a:t>- </a:t>
            </a:r>
            <a:r>
              <a:rPr lang="nl-NL" sz="4000" b="1">
                <a:solidFill>
                  <a:srgbClr val="002060"/>
                </a:solidFill>
              </a:rPr>
              <a:t>Đàn trâu</a:t>
            </a:r>
            <a:r>
              <a:rPr lang="nl-NL" sz="4000" b="1">
                <a:solidFill>
                  <a:schemeClr val="accent6">
                    <a:lumMod val="50000"/>
                  </a:schemeClr>
                </a:solidFill>
              </a:rPr>
              <a:t>: đội sương ra đồng sớm.</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Gà con</a:t>
            </a:r>
            <a:r>
              <a:rPr lang="nl-NL" sz="4000" b="1">
                <a:solidFill>
                  <a:schemeClr val="accent6">
                    <a:lumMod val="50000"/>
                  </a:schemeClr>
                </a:solidFill>
              </a:rPr>
              <a:t>: kêu trong ổ, đánh thức mặt trời.</a:t>
            </a:r>
            <a:endParaRPr lang="en-US" sz="4000" b="1">
              <a:solidFill>
                <a:schemeClr val="accent6">
                  <a:lumMod val="50000"/>
                </a:schemeClr>
              </a:solidFill>
            </a:endParaRPr>
          </a:p>
          <a:p>
            <a:r>
              <a:rPr lang="nl-NL" sz="4000" b="1">
                <a:solidFill>
                  <a:schemeClr val="accent6">
                    <a:lumMod val="50000"/>
                  </a:schemeClr>
                </a:solidFill>
              </a:rPr>
              <a:t>- </a:t>
            </a:r>
            <a:r>
              <a:rPr lang="nl-NL" sz="4000" b="1">
                <a:solidFill>
                  <a:srgbClr val="002060"/>
                </a:solidFill>
              </a:rPr>
              <a:t>Chó mực:</a:t>
            </a:r>
            <a:r>
              <a:rPr lang="nl-NL" sz="4000" b="1">
                <a:solidFill>
                  <a:schemeClr val="accent6">
                    <a:lumMod val="50000"/>
                  </a:schemeClr>
                </a:solidFill>
              </a:rPr>
              <a:t> chạy trong sân phơi.</a:t>
            </a:r>
            <a:endParaRPr lang="vi-VN" sz="66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8321211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526634" y="2922874"/>
            <a:ext cx="1847536" cy="3544208"/>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37322" y="-449745"/>
            <a:ext cx="10986052" cy="2612768"/>
            <a:chOff x="847143" y="-2127341"/>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143" y="-2127341"/>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00151" y="-1157210"/>
              <a:ext cx="5843238" cy="15064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 Bài th</a:t>
              </a:r>
              <a:r>
                <a:rPr kumimoji="0" lang="vi-VN"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ơ</a:t>
              </a:r>
              <a:r>
                <a:rPr kumimoji="0" lang="en-US" sz="32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nói đến nh</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ững ai? Những ng</a:t>
              </a:r>
              <a:r>
                <a:rPr lang="vi-VN"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ư</a:t>
              </a:r>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ời đó làm gì?</a:t>
              </a:r>
              <a:endParaRPr kumimoji="0" lang="vi-V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532596" y="2274838"/>
            <a:ext cx="8994038" cy="2308324"/>
          </a:xfrm>
          <a:prstGeom prst="rect">
            <a:avLst/>
          </a:prstGeom>
        </p:spPr>
        <p:txBody>
          <a:bodyPr wrap="square">
            <a:spAutoFit/>
          </a:bodyPr>
          <a:lstStyle/>
          <a:p>
            <a:pPr algn="ctr"/>
            <a:r>
              <a:rPr lang="nl-NL" sz="3600" b="1">
                <a:solidFill>
                  <a:srgbClr val="002060"/>
                </a:solidFill>
              </a:rPr>
              <a:t>Bài thơ nói đến nội và những người ở cuối xóm. Nội đang nấu cơm, nấu cám. Những người ở cuối xóm đang thì thầm nói chuyện và gánh rau ra chợ bán.</a:t>
            </a:r>
            <a:endParaRPr lang="vi-VN" sz="11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140693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240427" y="3200740"/>
            <a:ext cx="51493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6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hiểu</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1910477" y="175419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FF0000"/>
                </a:solidFill>
                <a:effectLst/>
                <a:uLnTx/>
                <a:uFillTx/>
                <a:latin typeface="UTM Avo" panose="02040603050506020204" pitchFamily="18" charset="0"/>
                <a:ea typeface="仓耳今楷05-6763 W05" panose="02020400000000000000" pitchFamily="18" charset="-122"/>
                <a:cs typeface="+mn-cs"/>
              </a:rPr>
              <a:t>2</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pic>
        <p:nvPicPr>
          <p:cNvPr id="12" name="Picture 11" descr="Shape&#10;&#10;Description automatically generated with medium confidence">
            <a:extLst>
              <a:ext uri="{FF2B5EF4-FFF2-40B4-BE49-F238E27FC236}">
                <a16:creationId xmlns:a16="http://schemas.microsoft.com/office/drawing/2014/main" id="{F047DD52-6C74-4D3B-9D5B-8F13679B4E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7025" y="5231130"/>
            <a:ext cx="1704975" cy="1704975"/>
          </a:xfrm>
          <a:prstGeom prst="rect">
            <a:avLst/>
          </a:prstGeom>
        </p:spPr>
      </p:pic>
    </p:spTree>
    <p:extLst>
      <p:ext uri="{BB962C8B-B14F-4D97-AF65-F5344CB8AC3E}">
        <p14:creationId xmlns:p14="http://schemas.microsoft.com/office/powerpoint/2010/main" val="4190886450"/>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D278D6-E141-4BB9-AB0F-FB2AF73F4264}"/>
              </a:ext>
            </a:extLst>
          </p:cNvPr>
          <p:cNvSpPr/>
          <p:nvPr/>
        </p:nvSpPr>
        <p:spPr>
          <a:xfrm>
            <a:off x="581024" y="742950"/>
            <a:ext cx="11491705" cy="6115050"/>
          </a:xfrm>
          <a:prstGeom prst="roundRect">
            <a:avLst/>
          </a:prstGeom>
          <a:ln w="57150">
            <a:solidFill>
              <a:srgbClr val="002060"/>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236F99A-6DF1-4808-8702-CA6C2F792347}"/>
              </a:ext>
            </a:extLst>
          </p:cNvPr>
          <p:cNvSpPr txBox="1"/>
          <p:nvPr/>
        </p:nvSpPr>
        <p:spPr>
          <a:xfrm>
            <a:off x="904874" y="827632"/>
            <a:ext cx="10362893" cy="6463308"/>
          </a:xfrm>
          <a:prstGeom prst="rect">
            <a:avLst/>
          </a:prstGeom>
          <a:noFill/>
        </p:spPr>
        <p:txBody>
          <a:bodyPr wrap="square" rtlCol="0">
            <a:spAutoFit/>
          </a:bodyPr>
          <a:lstStyle/>
          <a:p>
            <a:r>
              <a:rPr lang="en-US">
                <a:latin typeface="Arial-Rounded" panose="020B0500000000000000" pitchFamily="34" charset="0"/>
                <a:ea typeface="Arial-Rounded" panose="020B0500000000000000" pitchFamily="34" charset="0"/>
                <a:cs typeface="Arial-Rounded" panose="020B0500000000000000" pitchFamily="34" charset="0"/>
              </a:rPr>
              <a:t> Tôi và Si-khin được làm thủ thư của thư viện lớp. Thật là oách! Si-khin hào hứng đến nỗi chốc chốc lại chạy ra ngắm nghía sách. Thấy gáy của một số cuốn sách lỏng lẻo, trang sách tuột ra, nó lấy xuống để  hai đứa dán lại. Nó ca cẩm: </a:t>
            </a:r>
          </a:p>
          <a:p>
            <a:r>
              <a:rPr lang="en-US">
                <a:latin typeface="Arial-Rounded" panose="020B0500000000000000" pitchFamily="34" charset="0"/>
                <a:ea typeface="Arial-Rounded" panose="020B0500000000000000" pitchFamily="34" charset="0"/>
                <a:cs typeface="Arial-Rounded" panose="020B0500000000000000" pitchFamily="34" charset="0"/>
              </a:rPr>
              <a:t>- Trang thì rách, bìa thì rời ra, lại còn ai vẽ vào đây nữa chứ.</a:t>
            </a:r>
          </a:p>
          <a:p>
            <a:r>
              <a:rPr lang="en-US">
                <a:latin typeface="Arial-Rounded" panose="020B0500000000000000" pitchFamily="34" charset="0"/>
                <a:ea typeface="Arial-Rounded" panose="020B0500000000000000" pitchFamily="34" charset="0"/>
                <a:cs typeface="Arial-Rounded" panose="020B0500000000000000" pitchFamily="34" charset="0"/>
              </a:rPr>
              <a:t>Chúng tôi quyết định treo một khẩu hiệu: “Sách là bạn của chúng ta. Hãy bảo vệ sách”. Giao sách cho bạn nào, Si-khin cũng dặn:</a:t>
            </a:r>
          </a:p>
          <a:p>
            <a:r>
              <a:rPr lang="en-US">
                <a:latin typeface="Arial-Rounded" panose="020B0500000000000000" pitchFamily="34" charset="0"/>
                <a:ea typeface="Arial-Rounded" panose="020B0500000000000000" pitchFamily="34" charset="0"/>
                <a:cs typeface="Arial-Rounded" panose="020B0500000000000000" pitchFamily="34" charset="0"/>
              </a:rPr>
              <a:t>- Cậu giữ sách cẩn thận, đừng để giun dế xuất hiện trong sách nhé!</a:t>
            </a:r>
          </a:p>
          <a:p>
            <a:r>
              <a:rPr lang="en-US">
                <a:latin typeface="Arial-Rounded" panose="020B0500000000000000" pitchFamily="34" charset="0"/>
                <a:ea typeface="Arial-Rounded" panose="020B0500000000000000" pitchFamily="34" charset="0"/>
                <a:cs typeface="Arial-Rounded" panose="020B0500000000000000" pitchFamily="34" charset="0"/>
              </a:rPr>
              <a:t>- Thế là sao?</a:t>
            </a:r>
          </a:p>
          <a:p>
            <a:r>
              <a:rPr lang="en-US">
                <a:latin typeface="Arial-Rounded" panose="020B0500000000000000" pitchFamily="34" charset="0"/>
                <a:ea typeface="Arial-Rounded" panose="020B0500000000000000" pitchFamily="34" charset="0"/>
                <a:cs typeface="Arial-Rounded" panose="020B0500000000000000" pitchFamily="34" charset="0"/>
              </a:rPr>
              <a:t>- Thì đừng vẽ loằng ngoằng vào sách ấy.</a:t>
            </a:r>
          </a:p>
          <a:p>
            <a:r>
              <a:rPr lang="en-US">
                <a:latin typeface="Arial-Rounded" panose="020B0500000000000000" pitchFamily="34" charset="0"/>
                <a:ea typeface="Arial-Rounded" panose="020B0500000000000000" pitchFamily="34" charset="0"/>
                <a:cs typeface="Arial-Rounded" panose="020B0500000000000000" pitchFamily="34" charset="0"/>
              </a:rPr>
              <a:t>Ai mượn lâu, nó giục.</a:t>
            </a:r>
          </a:p>
          <a:p>
            <a:r>
              <a:rPr lang="en-US">
                <a:latin typeface="Arial-Rounded" panose="020B0500000000000000" pitchFamily="34" charset="0"/>
                <a:ea typeface="Arial-Rounded" panose="020B0500000000000000" pitchFamily="34" charset="0"/>
                <a:cs typeface="Arial-Rounded" panose="020B0500000000000000" pitchFamily="34" charset="0"/>
              </a:rPr>
              <a:t>- Người khác cũng muốn đọc, sao cậu giữ lâu thế?</a:t>
            </a:r>
          </a:p>
          <a:p>
            <a:r>
              <a:rPr lang="en-US">
                <a:latin typeface="Arial-Rounded" panose="020B0500000000000000" pitchFamily="34" charset="0"/>
                <a:ea typeface="Arial-Rounded" panose="020B0500000000000000" pitchFamily="34" charset="0"/>
                <a:cs typeface="Arial-Rounded" panose="020B0500000000000000" pitchFamily="34" charset="0"/>
              </a:rPr>
              <a:t>Ai trả quá nhanh, nó cũng không thích:</a:t>
            </a:r>
          </a:p>
          <a:p>
            <a:r>
              <a:rPr lang="en-US">
                <a:latin typeface="Arial-Rounded" panose="020B0500000000000000" pitchFamily="34" charset="0"/>
                <a:ea typeface="Arial-Rounded" panose="020B0500000000000000" pitchFamily="34" charset="0"/>
                <a:cs typeface="Arial-Rounded" panose="020B0500000000000000" pitchFamily="34" charset="0"/>
              </a:rPr>
              <a:t>- Này, cậu đọc lúc nào vậy? Hôm qua mượn, hôm nay đã trả rồi.</a:t>
            </a:r>
          </a:p>
          <a:p>
            <a:r>
              <a:rPr lang="en-US">
                <a:latin typeface="Arial-Rounded" panose="020B0500000000000000" pitchFamily="34" charset="0"/>
                <a:ea typeface="Arial-Rounded" panose="020B0500000000000000" pitchFamily="34" charset="0"/>
                <a:cs typeface="Arial-Rounded" panose="020B0500000000000000" pitchFamily="34" charset="0"/>
              </a:rPr>
              <a:t>Có lúc nhin sách, nó bảo:</a:t>
            </a:r>
          </a:p>
          <a:p>
            <a:r>
              <a:rPr lang="en-US">
                <a:latin typeface="Arial-Rounded" panose="020B0500000000000000" pitchFamily="34" charset="0"/>
                <a:ea typeface="Arial-Rounded" panose="020B0500000000000000" pitchFamily="34" charset="0"/>
                <a:cs typeface="Arial-Rounded" panose="020B0500000000000000" pitchFamily="34" charset="0"/>
              </a:rPr>
              <a:t>- Mọi người mượn nhiều quá, giá thưa hẳn đi này! Tớ thích nhìn nó đầy ấm áp cơ.</a:t>
            </a:r>
          </a:p>
          <a:p>
            <a:r>
              <a:rPr lang="en-US">
                <a:latin typeface="Arial-Rounded" panose="020B0500000000000000" pitchFamily="34" charset="0"/>
                <a:ea typeface="Arial-Rounded" panose="020B0500000000000000" pitchFamily="34" charset="0"/>
                <a:cs typeface="Arial-Rounded" panose="020B0500000000000000" pitchFamily="34" charset="0"/>
              </a:rPr>
              <a:t>Tôi bảo:</a:t>
            </a:r>
          </a:p>
          <a:p>
            <a:r>
              <a:rPr lang="en-US">
                <a:latin typeface="Arial-Rounded" panose="020B0500000000000000" pitchFamily="34" charset="0"/>
                <a:ea typeface="Arial-Rounded" panose="020B0500000000000000" pitchFamily="34" charset="0"/>
                <a:cs typeface="Arial-Rounded" panose="020B0500000000000000" pitchFamily="34" charset="0"/>
              </a:rPr>
              <a:t>- Ôi! Sách là để mượn mà.  Tớ cũng đang mượn một cuốn.</a:t>
            </a:r>
          </a:p>
          <a:p>
            <a:r>
              <a:rPr lang="en-US">
                <a:latin typeface="Arial-Rounded" panose="020B0500000000000000" pitchFamily="34" charset="0"/>
                <a:ea typeface="Arial-Rounded" panose="020B0500000000000000" pitchFamily="34" charset="0"/>
                <a:cs typeface="Arial-Rounded" panose="020B0500000000000000" pitchFamily="34" charset="0"/>
              </a:rPr>
              <a:t>- Sao lại mượn sách? Cậu là thủ thư cơ mà.</a:t>
            </a:r>
          </a:p>
          <a:p>
            <a:r>
              <a:rPr lang="en-US">
                <a:latin typeface="Arial-Rounded" panose="020B0500000000000000" pitchFamily="34" charset="0"/>
                <a:ea typeface="Arial-Rounded" panose="020B0500000000000000" pitchFamily="34" charset="0"/>
                <a:cs typeface="Arial-Rounded" panose="020B0500000000000000" pitchFamily="34" charset="0"/>
              </a:rPr>
              <a:t>Tôi phì cười, bảo nó là thủ thư thì cũng được mượn sách chứ. Thế là nó mượn sách theo tôi. Chúng tôi đọc nhiều hẳn lên, và nó không kêu ca về việc giá ít sách nữa. </a:t>
            </a:r>
          </a:p>
          <a:p>
            <a:pPr algn="r"/>
            <a:r>
              <a:rPr lang="en-US">
                <a:latin typeface="Arial-Rounded" panose="020B0500000000000000" pitchFamily="34" charset="0"/>
                <a:ea typeface="Arial-Rounded" panose="020B0500000000000000" pitchFamily="34" charset="0"/>
                <a:cs typeface="Arial-Rounded" panose="020B0500000000000000" pitchFamily="34" charset="0"/>
              </a:rPr>
              <a:t>(</a:t>
            </a:r>
            <a:r>
              <a:rPr lang="en-US" i="1">
                <a:latin typeface="Arial-Rounded" panose="020B0500000000000000" pitchFamily="34" charset="0"/>
                <a:ea typeface="Arial-Rounded" panose="020B0500000000000000" pitchFamily="34" charset="0"/>
                <a:cs typeface="Arial-Rounded" panose="020B0500000000000000" pitchFamily="34" charset="0"/>
              </a:rPr>
              <a:t>Theo</a:t>
            </a:r>
            <a:r>
              <a:rPr lang="en-US">
                <a:latin typeface="Arial-Rounded" panose="020B0500000000000000" pitchFamily="34" charset="0"/>
                <a:ea typeface="Arial-Rounded" panose="020B0500000000000000" pitchFamily="34" charset="0"/>
                <a:cs typeface="Arial-Rounded" panose="020B0500000000000000" pitchFamily="34" charset="0"/>
              </a:rPr>
              <a:t> Ni-cô-lai Nô-xốp. Thụy Anh </a:t>
            </a:r>
            <a:r>
              <a:rPr lang="en-US" i="1">
                <a:latin typeface="Arial-Rounded" panose="020B0500000000000000" pitchFamily="34" charset="0"/>
                <a:ea typeface="Arial-Rounded" panose="020B0500000000000000" pitchFamily="34" charset="0"/>
                <a:cs typeface="Arial-Rounded" panose="020B0500000000000000" pitchFamily="34" charset="0"/>
              </a:rPr>
              <a:t>dịch</a:t>
            </a:r>
            <a:r>
              <a:rPr lang="en-US">
                <a:latin typeface="Arial-Rounded" panose="020B0500000000000000" pitchFamily="34" charset="0"/>
                <a:ea typeface="Arial-Rounded" panose="020B0500000000000000" pitchFamily="34" charset="0"/>
                <a:cs typeface="Arial-Rounded" panose="020B0500000000000000" pitchFamily="34" charset="0"/>
              </a:rPr>
              <a:t>)</a:t>
            </a:r>
          </a:p>
          <a:p>
            <a:pPr marL="285750" indent="-285750">
              <a:buFontTx/>
              <a:buChar char="-"/>
            </a:pPr>
            <a:endParaRPr lang="en-US">
              <a:latin typeface="Arial-Rounded" panose="020B0500000000000000" pitchFamily="34" charset="0"/>
              <a:ea typeface="Arial-Rounded" panose="020B0500000000000000" pitchFamily="34" charset="0"/>
              <a:cs typeface="Arial-Rounded" panose="020B0500000000000000" pitchFamily="34" charset="0"/>
            </a:endParaRPr>
          </a:p>
          <a:p>
            <a:r>
              <a:rPr lang="en-US">
                <a:latin typeface="Arial-Rounded" panose="020B0500000000000000" pitchFamily="34" charset="0"/>
                <a:ea typeface="Arial-Rounded" panose="020B0500000000000000" pitchFamily="34" charset="0"/>
                <a:cs typeface="Arial-Rounded" panose="020B0500000000000000" pitchFamily="34" charset="0"/>
              </a:rPr>
              <a:t> </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DC692099-82EA-4BEE-A2D8-7D813DB8F283}"/>
              </a:ext>
            </a:extLst>
          </p:cNvPr>
          <p:cNvSpPr/>
          <p:nvPr/>
        </p:nvSpPr>
        <p:spPr>
          <a:xfrm>
            <a:off x="3608317" y="136669"/>
            <a:ext cx="4211411" cy="563940"/>
          </a:xfrm>
          <a:prstGeom prst="roundRect">
            <a:avLst>
              <a:gd name="adj"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prstClr val="white"/>
                </a:solidFill>
                <a:latin typeface="Arial"/>
              </a:rPr>
              <a:t>Chúng tớ làm thủ thư</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11" name="Picture 10">
            <a:extLst>
              <a:ext uri="{FF2B5EF4-FFF2-40B4-BE49-F238E27FC236}">
                <a16:creationId xmlns:a16="http://schemas.microsoft.com/office/drawing/2014/main" id="{7738BDC7-79A3-418C-B480-019C14A55563}"/>
              </a:ext>
            </a:extLst>
          </p:cNvPr>
          <p:cNvPicPr>
            <a:picLocks noChangeAspect="1"/>
          </p:cNvPicPr>
          <p:nvPr/>
        </p:nvPicPr>
        <p:blipFill rotWithShape="1">
          <a:blip r:embed="rId3"/>
          <a:srcRect t="8316" r="3525"/>
          <a:stretch/>
        </p:blipFill>
        <p:spPr>
          <a:xfrm>
            <a:off x="7936951" y="2236304"/>
            <a:ext cx="3990006" cy="2385392"/>
          </a:xfrm>
          <a:prstGeom prst="rect">
            <a:avLst/>
          </a:prstGeom>
        </p:spPr>
      </p:pic>
    </p:spTree>
    <p:extLst>
      <p:ext uri="{BB962C8B-B14F-4D97-AF65-F5344CB8AC3E}">
        <p14:creationId xmlns:p14="http://schemas.microsoft.com/office/powerpoint/2010/main" val="99632355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685658" y="3327152"/>
            <a:ext cx="1658203" cy="3181001"/>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337308" y="-579141"/>
            <a:ext cx="9686925" cy="3653846"/>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2095458" y="576879"/>
              <a:ext cx="5843238"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Si-khin cảm thấy thế nào khi đ</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ợc làm thủ th</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của lớp?</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290257" y="2414170"/>
            <a:ext cx="7611485" cy="2955746"/>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 lắng, ngại ngần.</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Hãnh diện, hào hứng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Bồn chồn, hồi hộp</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1963446" y="322035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177B10-2091-418B-88D2-C76583257B62}"/>
              </a:ext>
            </a:extLst>
          </p:cNvPr>
          <p:cNvPicPr>
            <a:picLocks noChangeAspect="1"/>
          </p:cNvPicPr>
          <p:nvPr/>
        </p:nvPicPr>
        <p:blipFill>
          <a:blip r:embed="rId6"/>
          <a:stretch>
            <a:fillRect/>
          </a:stretch>
        </p:blipFill>
        <p:spPr>
          <a:xfrm>
            <a:off x="1120034" y="2542059"/>
            <a:ext cx="651293" cy="532646"/>
          </a:xfrm>
          <a:prstGeom prst="rect">
            <a:avLst/>
          </a:prstGeom>
        </p:spPr>
      </p:pic>
      <p:pic>
        <p:nvPicPr>
          <p:cNvPr id="11" name="Picture 10">
            <a:extLst>
              <a:ext uri="{FF2B5EF4-FFF2-40B4-BE49-F238E27FC236}">
                <a16:creationId xmlns:a16="http://schemas.microsoft.com/office/drawing/2014/main" id="{273D85E1-24E9-4E1D-9855-8DE3B9AE27EB}"/>
              </a:ext>
            </a:extLst>
          </p:cNvPr>
          <p:cNvPicPr>
            <a:picLocks noChangeAspect="1"/>
          </p:cNvPicPr>
          <p:nvPr/>
        </p:nvPicPr>
        <p:blipFill>
          <a:blip r:embed="rId6"/>
          <a:stretch>
            <a:fillRect/>
          </a:stretch>
        </p:blipFill>
        <p:spPr>
          <a:xfrm>
            <a:off x="1120034" y="3220355"/>
            <a:ext cx="651293" cy="532646"/>
          </a:xfrm>
          <a:prstGeom prst="rect">
            <a:avLst/>
          </a:prstGeom>
        </p:spPr>
      </p:pic>
      <p:pic>
        <p:nvPicPr>
          <p:cNvPr id="13" name="Picture 12">
            <a:extLst>
              <a:ext uri="{FF2B5EF4-FFF2-40B4-BE49-F238E27FC236}">
                <a16:creationId xmlns:a16="http://schemas.microsoft.com/office/drawing/2014/main" id="{39ACD6E0-9B83-4EEA-99F7-A8A75CCC10DE}"/>
              </a:ext>
            </a:extLst>
          </p:cNvPr>
          <p:cNvPicPr>
            <a:picLocks noChangeAspect="1"/>
          </p:cNvPicPr>
          <p:nvPr/>
        </p:nvPicPr>
        <p:blipFill>
          <a:blip r:embed="rId6"/>
          <a:stretch>
            <a:fillRect/>
          </a:stretch>
        </p:blipFill>
        <p:spPr>
          <a:xfrm>
            <a:off x="1149912" y="4009614"/>
            <a:ext cx="651293" cy="532646"/>
          </a:xfrm>
          <a:prstGeom prst="rect">
            <a:avLst/>
          </a:prstGeom>
        </p:spPr>
      </p:pic>
    </p:spTree>
    <p:extLst>
      <p:ext uri="{BB962C8B-B14F-4D97-AF65-F5344CB8AC3E}">
        <p14:creationId xmlns:p14="http://schemas.microsoft.com/office/powerpoint/2010/main" val="1095104040"/>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wipe(up)">
                                      <p:cBhvr>
                                        <p:cTn id="10" dur="500"/>
                                        <p:tgtEl>
                                          <p:spTgt spid="17">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Effect transition="in" filter="wipe(up)">
                                      <p:cBhvr>
                                        <p:cTn id="13" dur="500"/>
                                        <p:tgtEl>
                                          <p:spTgt spid="1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Si-khin đã làm nh</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gì để bảo vệ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66298" y="2168531"/>
            <a:ext cx="7611485" cy="4433073"/>
          </a:xfrm>
          <a:prstGeom prst="rect">
            <a:avLst/>
          </a:prstGeom>
        </p:spPr>
        <p:txBody>
          <a:bodyPr wrap="square">
            <a:spAutoFit/>
          </a:bodyPr>
          <a:lstStyle/>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treo khẩu hiệu bảo vệ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 ngía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dán lại sách bị hỏng</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mượn sách</a:t>
            </a:r>
          </a:p>
          <a:p>
            <a:pPr marL="742950" lvl="0" indent="-742950">
              <a:lnSpc>
                <a:spcPct val="150000"/>
              </a:lnSpc>
              <a:buAutoNum type="arabicPeriod"/>
            </a:pPr>
            <a:r>
              <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dặn các bạn khác giữ gìn sách</a:t>
            </a:r>
          </a:p>
          <a:p>
            <a:pPr marL="742950" lvl="0" indent="-742950">
              <a:lnSpc>
                <a:spcPct val="150000"/>
              </a:lnSpc>
              <a:buAutoNum type="arabicPeriod"/>
            </a:pP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Oval 1">
            <a:extLst>
              <a:ext uri="{FF2B5EF4-FFF2-40B4-BE49-F238E27FC236}">
                <a16:creationId xmlns:a16="http://schemas.microsoft.com/office/drawing/2014/main" id="{2D538520-2F8F-4A54-853A-48CBCE759688}"/>
              </a:ext>
            </a:extLst>
          </p:cNvPr>
          <p:cNvSpPr/>
          <p:nvPr/>
        </p:nvSpPr>
        <p:spPr>
          <a:xfrm>
            <a:off x="637588" y="354797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398334-E0D1-4E71-A2A5-7E80754AC342}"/>
              </a:ext>
            </a:extLst>
          </p:cNvPr>
          <p:cNvSpPr/>
          <p:nvPr/>
        </p:nvSpPr>
        <p:spPr>
          <a:xfrm>
            <a:off x="637588" y="5150558"/>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6D8B681-13C6-487D-B636-A83EF2604867}"/>
              </a:ext>
            </a:extLst>
          </p:cNvPr>
          <p:cNvSpPr/>
          <p:nvPr/>
        </p:nvSpPr>
        <p:spPr>
          <a:xfrm>
            <a:off x="637588" y="2047115"/>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864648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55510"/>
            <a:ext cx="12648578" cy="2927763"/>
            <a:chOff x="929679" y="-624353"/>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64094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sao Si-khin ngạc nhiên khi thấy bạn thủ th</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khác m</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ợn sách?</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94788" y="2316059"/>
            <a:ext cx="9297558" cy="1951496"/>
          </a:xfrm>
          <a:prstGeom prst="rect">
            <a:avLst/>
          </a:prstGeom>
        </p:spPr>
        <p:txBody>
          <a:bodyPr wrap="square">
            <a:spAutoFit/>
          </a:bodyPr>
          <a:lstStyle/>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nghĩ rằng thủ thư chỉ quản lí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không thích đọc sách.</a:t>
            </a:r>
          </a:p>
          <a:p>
            <a:pPr marL="742950" lvl="0" indent="-742950">
              <a:lnSpc>
                <a:spcPct val="150000"/>
              </a:lnSpc>
              <a:buAutoNum type="arabicPeriod"/>
            </a:pP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muốn dành sách cho bạn khác.</a:t>
            </a:r>
          </a:p>
        </p:txBody>
      </p:sp>
      <p:sp>
        <p:nvSpPr>
          <p:cNvPr id="9" name="Oval 8">
            <a:extLst>
              <a:ext uri="{FF2B5EF4-FFF2-40B4-BE49-F238E27FC236}">
                <a16:creationId xmlns:a16="http://schemas.microsoft.com/office/drawing/2014/main" id="{F6D8B681-13C6-487D-B636-A83EF2604867}"/>
              </a:ext>
            </a:extLst>
          </p:cNvPr>
          <p:cNvSpPr/>
          <p:nvPr/>
        </p:nvSpPr>
        <p:spPr>
          <a:xfrm>
            <a:off x="885254" y="2217757"/>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4D728AD-92A7-4D92-A5E2-08166AE88979}"/>
              </a:ext>
            </a:extLst>
          </p:cNvPr>
          <p:cNvPicPr>
            <a:picLocks noChangeAspect="1"/>
          </p:cNvPicPr>
          <p:nvPr/>
        </p:nvPicPr>
        <p:blipFill>
          <a:blip r:embed="rId6"/>
          <a:stretch>
            <a:fillRect/>
          </a:stretch>
        </p:blipFill>
        <p:spPr>
          <a:xfrm>
            <a:off x="204083" y="2325752"/>
            <a:ext cx="651293" cy="532646"/>
          </a:xfrm>
          <a:prstGeom prst="rect">
            <a:avLst/>
          </a:prstGeom>
        </p:spPr>
      </p:pic>
      <p:pic>
        <p:nvPicPr>
          <p:cNvPr id="11" name="Picture 10">
            <a:extLst>
              <a:ext uri="{FF2B5EF4-FFF2-40B4-BE49-F238E27FC236}">
                <a16:creationId xmlns:a16="http://schemas.microsoft.com/office/drawing/2014/main" id="{2BE62942-A36D-486C-9D1B-06F9E2BFBF6A}"/>
              </a:ext>
            </a:extLst>
          </p:cNvPr>
          <p:cNvPicPr>
            <a:picLocks noChangeAspect="1"/>
          </p:cNvPicPr>
          <p:nvPr/>
        </p:nvPicPr>
        <p:blipFill>
          <a:blip r:embed="rId6"/>
          <a:stretch>
            <a:fillRect/>
          </a:stretch>
        </p:blipFill>
        <p:spPr>
          <a:xfrm>
            <a:off x="204083" y="3004048"/>
            <a:ext cx="651293" cy="532646"/>
          </a:xfrm>
          <a:prstGeom prst="rect">
            <a:avLst/>
          </a:prstGeom>
        </p:spPr>
      </p:pic>
      <p:pic>
        <p:nvPicPr>
          <p:cNvPr id="13" name="Picture 12">
            <a:extLst>
              <a:ext uri="{FF2B5EF4-FFF2-40B4-BE49-F238E27FC236}">
                <a16:creationId xmlns:a16="http://schemas.microsoft.com/office/drawing/2014/main" id="{71AB80D8-B037-4F1C-91AF-979FD0678C97}"/>
              </a:ext>
            </a:extLst>
          </p:cNvPr>
          <p:cNvPicPr>
            <a:picLocks noChangeAspect="1"/>
          </p:cNvPicPr>
          <p:nvPr/>
        </p:nvPicPr>
        <p:blipFill>
          <a:blip r:embed="rId6"/>
          <a:stretch>
            <a:fillRect/>
          </a:stretch>
        </p:blipFill>
        <p:spPr>
          <a:xfrm>
            <a:off x="233961" y="3793307"/>
            <a:ext cx="651293" cy="532646"/>
          </a:xfrm>
          <a:prstGeom prst="rect">
            <a:avLst/>
          </a:prstGeom>
        </p:spPr>
      </p:pic>
    </p:spTree>
    <p:extLst>
      <p:ext uri="{BB962C8B-B14F-4D97-AF65-F5344CB8AC3E}">
        <p14:creationId xmlns:p14="http://schemas.microsoft.com/office/powerpoint/2010/main" val="83446925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 Vì sao Si-khan không kêu ca về việc ít sách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ữa?</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975518" y="2577572"/>
            <a:ext cx="9297558" cy="2217082"/>
          </a:xfrm>
          <a:prstGeom prst="rect">
            <a:avLst/>
          </a:prstGeom>
        </p:spPr>
        <p:txBody>
          <a:bodyPr wrap="square">
            <a:spAutoFit/>
          </a:bodyPr>
          <a:lstStyle/>
          <a:p>
            <a:pPr lvl="0" algn="ctr">
              <a:lnSpc>
                <a:spcPct val="150000"/>
              </a:lnSpc>
            </a:pPr>
            <a:r>
              <a:rPr lang="nl-NL"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bạn ấy cũng bắt đầu mượn sách như mọi người. Bạn áy hiểu rằng sách là để đọc chứ không phải đẻ cất trên giá.</a:t>
            </a:r>
            <a:endParaRPr lang="en-US" sz="32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0483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4980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 Viết 2-3 câu nêu cảm nhận của em về việc Si-khin đã làm d</a:t>
              </a:r>
              <a:r>
                <a:rPr lang="vi-VN" sz="36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endPar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1015274" y="2507632"/>
            <a:ext cx="9297558" cy="2597827"/>
          </a:xfrm>
          <a:prstGeom prst="rect">
            <a:avLst/>
          </a:prstGeom>
        </p:spPr>
        <p:txBody>
          <a:bodyPr wrap="square">
            <a:spAutoFit/>
          </a:bodyPr>
          <a:lstStyle/>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Nhắc nhở các bạn trả sách sớm.</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vui khi các bạn trả sách quá nhanh.</a:t>
            </a:r>
          </a:p>
          <a:p>
            <a:pPr marL="457200" lvl="0" indent="-457200">
              <a:lnSpc>
                <a:spcPct val="150000"/>
              </a:lnSpc>
              <a:buFontTx/>
              <a:buChar char="-"/>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muốn sách được mượn nhiều vì thích nhìn giá sách đầy ắp.</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2459B2C1-399E-4BBA-9ABD-06A4EFE164FA}"/>
              </a:ext>
            </a:extLst>
          </p:cNvPr>
          <p:cNvPicPr>
            <a:picLocks noChangeAspect="1"/>
          </p:cNvPicPr>
          <p:nvPr/>
        </p:nvPicPr>
        <p:blipFill>
          <a:blip r:embed="rId6"/>
          <a:stretch>
            <a:fillRect/>
          </a:stretch>
        </p:blipFill>
        <p:spPr>
          <a:xfrm>
            <a:off x="893285" y="2647118"/>
            <a:ext cx="651293" cy="532646"/>
          </a:xfrm>
          <a:prstGeom prst="rect">
            <a:avLst/>
          </a:prstGeom>
        </p:spPr>
      </p:pic>
      <p:pic>
        <p:nvPicPr>
          <p:cNvPr id="8" name="Picture 7">
            <a:extLst>
              <a:ext uri="{FF2B5EF4-FFF2-40B4-BE49-F238E27FC236}">
                <a16:creationId xmlns:a16="http://schemas.microsoft.com/office/drawing/2014/main" id="{1F7CC85E-F81B-440B-A791-C58FBA1B6479}"/>
              </a:ext>
            </a:extLst>
          </p:cNvPr>
          <p:cNvPicPr>
            <a:picLocks noChangeAspect="1"/>
          </p:cNvPicPr>
          <p:nvPr/>
        </p:nvPicPr>
        <p:blipFill>
          <a:blip r:embed="rId6"/>
          <a:stretch>
            <a:fillRect/>
          </a:stretch>
        </p:blipFill>
        <p:spPr>
          <a:xfrm>
            <a:off x="893285" y="3325414"/>
            <a:ext cx="651293" cy="532646"/>
          </a:xfrm>
          <a:prstGeom prst="rect">
            <a:avLst/>
          </a:prstGeom>
        </p:spPr>
      </p:pic>
      <p:pic>
        <p:nvPicPr>
          <p:cNvPr id="9" name="Picture 8">
            <a:extLst>
              <a:ext uri="{FF2B5EF4-FFF2-40B4-BE49-F238E27FC236}">
                <a16:creationId xmlns:a16="http://schemas.microsoft.com/office/drawing/2014/main" id="{B39E518C-5EFE-47B0-BCCA-F41247A64A75}"/>
              </a:ext>
            </a:extLst>
          </p:cNvPr>
          <p:cNvPicPr>
            <a:picLocks noChangeAspect="1"/>
          </p:cNvPicPr>
          <p:nvPr/>
        </p:nvPicPr>
        <p:blipFill>
          <a:blip r:embed="rId6"/>
          <a:stretch>
            <a:fillRect/>
          </a:stretch>
        </p:blipFill>
        <p:spPr>
          <a:xfrm>
            <a:off x="893284" y="4003710"/>
            <a:ext cx="651293" cy="532646"/>
          </a:xfrm>
          <a:prstGeom prst="rect">
            <a:avLst/>
          </a:prstGeom>
        </p:spPr>
      </p:pic>
    </p:spTree>
    <p:extLst>
      <p:ext uri="{BB962C8B-B14F-4D97-AF65-F5344CB8AC3E}">
        <p14:creationId xmlns:p14="http://schemas.microsoft.com/office/powerpoint/2010/main" val="3968641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8066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Từ ngữ n</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ào d</a:t>
              </a:r>
              <a:r>
                <a:rPr lang="vi-VN"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 là từ chỉ đặc điểm</a:t>
              </a:r>
              <a:r>
                <a:rPr lang="en-US" sz="3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Rectangle 16">
            <a:extLst>
              <a:ext uri="{FF2B5EF4-FFF2-40B4-BE49-F238E27FC236}">
                <a16:creationId xmlns:a16="http://schemas.microsoft.com/office/drawing/2014/main" id="{3CD90DB0-B5CB-4758-984D-CDB691D00FB3}"/>
              </a:ext>
            </a:extLst>
          </p:cNvPr>
          <p:cNvSpPr/>
          <p:nvPr/>
        </p:nvSpPr>
        <p:spPr>
          <a:xfrm>
            <a:off x="2632039" y="2453252"/>
            <a:ext cx="2602569" cy="1951496"/>
          </a:xfrm>
          <a:prstGeom prst="rect">
            <a:avLst/>
          </a:prstGeom>
        </p:spPr>
        <p:txBody>
          <a:bodyPr wrap="square">
            <a:spAutoFit/>
          </a:bodyPr>
          <a:lstStyle/>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 ăm ắp</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giá sách</a:t>
            </a:r>
          </a:p>
          <a:p>
            <a:pPr marL="514350" lvl="0" indent="-514350">
              <a:lnSpc>
                <a:spcPct val="150000"/>
              </a:lnSpc>
              <a:buAutoNum type="arabicPeriod"/>
            </a:pPr>
            <a:r>
              <a:rPr lang="nl-NL"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ca</a:t>
            </a:r>
            <a:endPar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Oval 6">
            <a:extLst>
              <a:ext uri="{FF2B5EF4-FFF2-40B4-BE49-F238E27FC236}">
                <a16:creationId xmlns:a16="http://schemas.microsoft.com/office/drawing/2014/main" id="{1BFEBF46-22E7-4D68-959C-B1A06D57ADB1}"/>
              </a:ext>
            </a:extLst>
          </p:cNvPr>
          <p:cNvSpPr/>
          <p:nvPr/>
        </p:nvSpPr>
        <p:spPr>
          <a:xfrm>
            <a:off x="2342993" y="2453252"/>
            <a:ext cx="914400" cy="8469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D5C0189-AB15-4846-AA44-9E004DAA7C45}"/>
              </a:ext>
            </a:extLst>
          </p:cNvPr>
          <p:cNvPicPr>
            <a:picLocks noChangeAspect="1"/>
          </p:cNvPicPr>
          <p:nvPr/>
        </p:nvPicPr>
        <p:blipFill>
          <a:blip r:embed="rId6"/>
          <a:stretch>
            <a:fillRect/>
          </a:stretch>
        </p:blipFill>
        <p:spPr>
          <a:xfrm>
            <a:off x="1532238" y="2454243"/>
            <a:ext cx="651293" cy="532646"/>
          </a:xfrm>
          <a:prstGeom prst="rect">
            <a:avLst/>
          </a:prstGeom>
        </p:spPr>
      </p:pic>
      <p:pic>
        <p:nvPicPr>
          <p:cNvPr id="9" name="Picture 8">
            <a:extLst>
              <a:ext uri="{FF2B5EF4-FFF2-40B4-BE49-F238E27FC236}">
                <a16:creationId xmlns:a16="http://schemas.microsoft.com/office/drawing/2014/main" id="{A0011560-5987-4E6F-914F-7179F37C0A9A}"/>
              </a:ext>
            </a:extLst>
          </p:cNvPr>
          <p:cNvPicPr>
            <a:picLocks noChangeAspect="1"/>
          </p:cNvPicPr>
          <p:nvPr/>
        </p:nvPicPr>
        <p:blipFill>
          <a:blip r:embed="rId6"/>
          <a:stretch>
            <a:fillRect/>
          </a:stretch>
        </p:blipFill>
        <p:spPr>
          <a:xfrm>
            <a:off x="1532238" y="3132539"/>
            <a:ext cx="651293" cy="532646"/>
          </a:xfrm>
          <a:prstGeom prst="rect">
            <a:avLst/>
          </a:prstGeom>
        </p:spPr>
      </p:pic>
      <p:pic>
        <p:nvPicPr>
          <p:cNvPr id="10" name="Picture 9">
            <a:extLst>
              <a:ext uri="{FF2B5EF4-FFF2-40B4-BE49-F238E27FC236}">
                <a16:creationId xmlns:a16="http://schemas.microsoft.com/office/drawing/2014/main" id="{97DC1727-AA57-4241-B333-C7BF44774B9F}"/>
              </a:ext>
            </a:extLst>
          </p:cNvPr>
          <p:cNvPicPr>
            <a:picLocks noChangeAspect="1"/>
          </p:cNvPicPr>
          <p:nvPr/>
        </p:nvPicPr>
        <p:blipFill>
          <a:blip r:embed="rId6"/>
          <a:stretch>
            <a:fillRect/>
          </a:stretch>
        </p:blipFill>
        <p:spPr>
          <a:xfrm>
            <a:off x="1562116" y="3921798"/>
            <a:ext cx="651293" cy="532646"/>
          </a:xfrm>
          <a:prstGeom prst="rect">
            <a:avLst/>
          </a:prstGeom>
        </p:spPr>
      </p:pic>
    </p:spTree>
    <p:extLst>
      <p:ext uri="{BB962C8B-B14F-4D97-AF65-F5344CB8AC3E}">
        <p14:creationId xmlns:p14="http://schemas.microsoft.com/office/powerpoint/2010/main" val="77886571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8DCB3E-834E-4096-8A36-FDC63C69FA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9710680" y="3064694"/>
            <a:ext cx="1843732" cy="3536910"/>
          </a:xfrm>
          <a:prstGeom prst="rect">
            <a:avLst/>
          </a:prstGeom>
        </p:spPr>
      </p:pic>
      <p:grpSp>
        <p:nvGrpSpPr>
          <p:cNvPr id="14" name="Group 13">
            <a:extLst>
              <a:ext uri="{FF2B5EF4-FFF2-40B4-BE49-F238E27FC236}">
                <a16:creationId xmlns:a16="http://schemas.microsoft.com/office/drawing/2014/main" id="{967050B5-A35E-4F9A-890B-85DCD5C598D0}"/>
              </a:ext>
            </a:extLst>
          </p:cNvPr>
          <p:cNvGrpSpPr/>
          <p:nvPr/>
        </p:nvGrpSpPr>
        <p:grpSpPr>
          <a:xfrm>
            <a:off x="-456578" y="-206138"/>
            <a:ext cx="12648578" cy="2927763"/>
            <a:chOff x="929679" y="-562737"/>
            <a:chExt cx="7949254" cy="3653846"/>
          </a:xfrm>
        </p:grpSpPr>
        <p:pic>
          <p:nvPicPr>
            <p:cNvPr id="15" name="Picture 14">
              <a:extLst>
                <a:ext uri="{FF2B5EF4-FFF2-40B4-BE49-F238E27FC236}">
                  <a16:creationId xmlns:a16="http://schemas.microsoft.com/office/drawing/2014/main" id="{DABB7D8E-DA65-40EE-9353-52638694D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562737"/>
              <a:ext cx="7949254" cy="3653846"/>
            </a:xfrm>
            <a:prstGeom prst="rect">
              <a:avLst/>
            </a:prstGeom>
          </p:spPr>
        </p:pic>
        <p:sp>
          <p:nvSpPr>
            <p:cNvPr id="16" name="Rectangle 15">
              <a:extLst>
                <a:ext uri="{FF2B5EF4-FFF2-40B4-BE49-F238E27FC236}">
                  <a16:creationId xmlns:a16="http://schemas.microsoft.com/office/drawing/2014/main" id="{F971E557-D132-49A1-94DF-19AE945995D0}"/>
                </a:ext>
              </a:extLst>
            </p:cNvPr>
            <p:cNvSpPr/>
            <p:nvPr/>
          </p:nvSpPr>
          <p:spPr>
            <a:xfrm>
              <a:off x="1982687" y="383684"/>
              <a:ext cx="5843238" cy="13443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u="none" strike="noStrike" kern="1200" cap="none" spc="0" normalizeH="0" baseline="0" noProof="0">
                  <a:ln>
                    <a:noFill/>
                  </a:ln>
                  <a:solidFill>
                    <a:srgbClr val="000000"/>
                  </a:solidFill>
                  <a:uLnTx/>
                  <a:uFillTx/>
                  <a:latin typeface="Arial-Rounded" panose="020B0500000000000000" pitchFamily="34" charset="0"/>
                  <a:ea typeface="Arial-Rounded" panose="020B0500000000000000" pitchFamily="34" charset="0"/>
                  <a:cs typeface="Arial-Rounded" panose="020B0500000000000000" pitchFamily="34" charset="0"/>
                </a:rPr>
                <a:t>g. Tìm trong bài học nh</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ững câu kết thúc bằng dấu chấm than và xếp vào 2 nhóm d</a:t>
              </a:r>
              <a:r>
                <a:rPr lang="vi-VN"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ư</a:t>
              </a:r>
              <a:r>
                <a:rPr 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ới đây:</a:t>
              </a:r>
            </a:p>
          </p:txBody>
        </p:sp>
      </p:grpSp>
      <p:graphicFrame>
        <p:nvGraphicFramePr>
          <p:cNvPr id="2" name="Table 1">
            <a:extLst>
              <a:ext uri="{FF2B5EF4-FFF2-40B4-BE49-F238E27FC236}">
                <a16:creationId xmlns:a16="http://schemas.microsoft.com/office/drawing/2014/main" id="{9D7C9D2C-60E3-4DC3-A4F9-3ECB3BFD12B8}"/>
              </a:ext>
            </a:extLst>
          </p:cNvPr>
          <p:cNvGraphicFramePr>
            <a:graphicFrameLocks noGrp="1"/>
          </p:cNvGraphicFramePr>
          <p:nvPr>
            <p:extLst>
              <p:ext uri="{D42A27DB-BD31-4B8C-83A1-F6EECF244321}">
                <p14:modId xmlns:p14="http://schemas.microsoft.com/office/powerpoint/2010/main" val="3571551771"/>
              </p:ext>
            </p:extLst>
          </p:nvPr>
        </p:nvGraphicFramePr>
        <p:xfrm>
          <a:off x="2699696" y="2387781"/>
          <a:ext cx="6404547" cy="3257645"/>
        </p:xfrm>
        <a:graphic>
          <a:graphicData uri="http://schemas.openxmlformats.org/drawingml/2006/table">
            <a:tbl>
              <a:tblPr firstRow="1" firstCol="1" bandRow="1">
                <a:tableStyleId>{5C22544A-7EE6-4342-B048-85BDC9FD1C3A}</a:tableStyleId>
              </a:tblPr>
              <a:tblGrid>
                <a:gridCol w="3129742">
                  <a:extLst>
                    <a:ext uri="{9D8B030D-6E8A-4147-A177-3AD203B41FA5}">
                      <a16:colId xmlns:a16="http://schemas.microsoft.com/office/drawing/2014/main" val="2215526889"/>
                    </a:ext>
                  </a:extLst>
                </a:gridCol>
                <a:gridCol w="3274805">
                  <a:extLst>
                    <a:ext uri="{9D8B030D-6E8A-4147-A177-3AD203B41FA5}">
                      <a16:colId xmlns:a16="http://schemas.microsoft.com/office/drawing/2014/main" val="2344807086"/>
                    </a:ext>
                  </a:extLst>
                </a:gridCol>
              </a:tblGrid>
              <a:tr h="485181">
                <a:tc>
                  <a:txBody>
                    <a:bodyPr/>
                    <a:lstStyle/>
                    <a:p>
                      <a:pPr algn="ctr">
                        <a:spcAft>
                          <a:spcPts val="600"/>
                        </a:spcAft>
                      </a:pPr>
                      <a:r>
                        <a:rPr lang="nl-NL" sz="2800">
                          <a:effectLst/>
                        </a:rPr>
                        <a:t>Câu cảm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tc>
                  <a:txBody>
                    <a:bodyPr/>
                    <a:lstStyle/>
                    <a:p>
                      <a:pPr algn="ctr">
                        <a:spcAft>
                          <a:spcPts val="600"/>
                        </a:spcAft>
                      </a:pPr>
                      <a:r>
                        <a:rPr lang="nl-NL" sz="2800">
                          <a:effectLst/>
                        </a:rPr>
                        <a:t>Câu khiến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260671024"/>
                  </a:ext>
                </a:extLst>
              </a:tr>
              <a:tr h="2772464">
                <a:tc>
                  <a:txBody>
                    <a:bodyPr/>
                    <a:lstStyle/>
                    <a:p>
                      <a:pPr>
                        <a:spcAft>
                          <a:spcPts val="600"/>
                        </a:spcAft>
                      </a:pPr>
                      <a:r>
                        <a:rPr lang="nl-NL" sz="2800" b="0">
                          <a:solidFill>
                            <a:schemeClr val="bg1"/>
                          </a:solidFill>
                          <a:effectLst/>
                        </a:rPr>
                        <a:t>- Thật là oách!</a:t>
                      </a:r>
                      <a:endParaRPr lang="en-US" sz="2400" b="0">
                        <a:solidFill>
                          <a:schemeClr val="bg1"/>
                        </a:solidFill>
                        <a:effectLst/>
                      </a:endParaRPr>
                    </a:p>
                    <a:p>
                      <a:pPr>
                        <a:spcAft>
                          <a:spcPts val="600"/>
                        </a:spcAft>
                      </a:pPr>
                      <a:r>
                        <a:rPr lang="nl-NL" sz="2800" b="0">
                          <a:solidFill>
                            <a:schemeClr val="bg1"/>
                          </a:solidFill>
                          <a:effectLst/>
                        </a:rPr>
                        <a:t>- Mọi người mượn nhiều quá, giá thưa hẳn đi này!</a:t>
                      </a:r>
                      <a:endParaRPr lang="en-US" sz="2400" b="0">
                        <a:solidFill>
                          <a:schemeClr val="bg1"/>
                        </a:solidFill>
                        <a:effectLst/>
                      </a:endParaRPr>
                    </a:p>
                    <a:p>
                      <a:pPr>
                        <a:spcAft>
                          <a:spcPts val="600"/>
                        </a:spcAft>
                      </a:pPr>
                      <a:r>
                        <a:rPr lang="nl-NL" sz="2800" b="0">
                          <a:solidFill>
                            <a:schemeClr val="bg1"/>
                          </a:solidFill>
                          <a:effectLst/>
                        </a:rPr>
                        <a:t>- Ô!</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tc>
                  <a:txBody>
                    <a:bodyPr/>
                    <a:lstStyle/>
                    <a:p>
                      <a:pPr>
                        <a:spcAft>
                          <a:spcPts val="600"/>
                        </a:spcAft>
                      </a:pPr>
                      <a:r>
                        <a:rPr lang="nl-NL" sz="2800" b="0">
                          <a:solidFill>
                            <a:schemeClr val="bg1"/>
                          </a:solidFill>
                          <a:effectLst/>
                        </a:rPr>
                        <a:t>- Hãy bảo vệ sách!</a:t>
                      </a:r>
                      <a:endParaRPr lang="en-US" sz="2400" b="0">
                        <a:solidFill>
                          <a:schemeClr val="bg1"/>
                        </a:solidFill>
                        <a:effectLst/>
                      </a:endParaRPr>
                    </a:p>
                    <a:p>
                      <a:pPr>
                        <a:spcAft>
                          <a:spcPts val="600"/>
                        </a:spcAft>
                      </a:pPr>
                      <a:r>
                        <a:rPr lang="nl-NL" sz="2800" b="0">
                          <a:solidFill>
                            <a:schemeClr val="bg1"/>
                          </a:solidFill>
                          <a:effectLst/>
                        </a:rPr>
                        <a:t>- Cậu giữ sách cẩn thận, đừng để giun dế xuất hiện trong sách nhé!</a:t>
                      </a:r>
                      <a:endParaRPr lang="en-U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50000"/>
                      </a:schemeClr>
                    </a:solidFill>
                  </a:tcPr>
                </a:tc>
                <a:extLst>
                  <a:ext uri="{0D108BD9-81ED-4DB2-BD59-A6C34878D82A}">
                    <a16:rowId xmlns:a16="http://schemas.microsoft.com/office/drawing/2014/main" val="2968700688"/>
                  </a:ext>
                </a:extLst>
              </a:tr>
            </a:tbl>
          </a:graphicData>
        </a:graphic>
      </p:graphicFrame>
    </p:spTree>
    <p:extLst>
      <p:ext uri="{BB962C8B-B14F-4D97-AF65-F5344CB8AC3E}">
        <p14:creationId xmlns:p14="http://schemas.microsoft.com/office/powerpoint/2010/main" val="1304234496"/>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a:solidFill>
                  <a:srgbClr val="F79646">
                    <a:lumMod val="50000"/>
                  </a:srgbClr>
                </a:solidFill>
                <a:ea typeface="字魂59号-创粗黑"/>
                <a:cs typeface="Calibri" panose="020F0502020204030204" pitchFamily="34" charset="0"/>
              </a:rPr>
              <a:t>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2" name="Picture 1">
            <a:extLst>
              <a:ext uri="{FF2B5EF4-FFF2-40B4-BE49-F238E27FC236}">
                <a16:creationId xmlns:a16="http://schemas.microsoft.com/office/drawing/2014/main" id="{9EFEE870-BFD1-4282-BAE3-60D7338E8B64}"/>
              </a:ext>
            </a:extLst>
          </p:cNvPr>
          <p:cNvPicPr>
            <a:picLocks noChangeAspect="1"/>
          </p:cNvPicPr>
          <p:nvPr/>
        </p:nvPicPr>
        <p:blipFill>
          <a:blip r:embed="rId4"/>
          <a:stretch>
            <a:fillRect/>
          </a:stretch>
        </p:blipFill>
        <p:spPr>
          <a:xfrm>
            <a:off x="274543" y="2159402"/>
            <a:ext cx="5747577" cy="3253256"/>
          </a:xfrm>
          <a:prstGeom prst="rect">
            <a:avLst/>
          </a:prstGeom>
        </p:spPr>
      </p:pic>
      <p:pic>
        <p:nvPicPr>
          <p:cNvPr id="4" name="Picture 3">
            <a:extLst>
              <a:ext uri="{FF2B5EF4-FFF2-40B4-BE49-F238E27FC236}">
                <a16:creationId xmlns:a16="http://schemas.microsoft.com/office/drawing/2014/main" id="{D9A673CC-98B0-43EB-95EB-1F8D6D7E3FA7}"/>
              </a:ext>
            </a:extLst>
          </p:cNvPr>
          <p:cNvPicPr>
            <a:picLocks noChangeAspect="1"/>
          </p:cNvPicPr>
          <p:nvPr/>
        </p:nvPicPr>
        <p:blipFill>
          <a:blip r:embed="rId5"/>
          <a:stretch>
            <a:fillRect/>
          </a:stretch>
        </p:blipFill>
        <p:spPr>
          <a:xfrm>
            <a:off x="6096000" y="2075581"/>
            <a:ext cx="5673697" cy="3528806"/>
          </a:xfrm>
          <a:prstGeom prst="rect">
            <a:avLst/>
          </a:prstGeom>
        </p:spPr>
      </p:pic>
    </p:spTree>
    <p:extLst>
      <p:ext uri="{BB962C8B-B14F-4D97-AF65-F5344CB8AC3E}">
        <p14:creationId xmlns:p14="http://schemas.microsoft.com/office/powerpoint/2010/main" val="189179978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489703"/>
            <a:ext cx="8753475" cy="3539430"/>
          </a:xfrm>
          <a:prstGeom prst="rect">
            <a:avLst/>
          </a:prstGeom>
          <a:noFill/>
        </p:spPr>
        <p:txBody>
          <a:bodyPr wrap="square">
            <a:spAutoFit/>
          </a:bodyPr>
          <a:lstStyle/>
          <a:p>
            <a:pPr algn="just">
              <a:defRPr/>
            </a:pPr>
            <a:r>
              <a:rPr lang="vi-VN" sz="3200">
                <a:solidFill>
                  <a:schemeClr val="accent6">
                    <a:lumMod val="50000"/>
                  </a:schemeClr>
                </a:solidFill>
              </a:rPr>
              <a:t>Chiếc cặp sách của em rất đẹp. Cặp có màu hồng, hình chữ nhật. Bên ngoài cặp trang trí hình công chúa rất đáng yêu. Bên trên cặp có một cái quai để cầm nắm. Phía đằng sau có hai chiếc quai để đeo. Còn bên trong cặp được chia làm hai ngăn lớn. Chiếc cặp là một đồ dùng không thể thiếu của em khi đi học.</a:t>
            </a:r>
            <a:endParaRPr lang="vi-V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11" name="TextBox 10">
            <a:extLst>
              <a:ext uri="{FF2B5EF4-FFF2-40B4-BE49-F238E27FC236}">
                <a16:creationId xmlns:a16="http://schemas.microsoft.com/office/drawing/2014/main" id="{C4C635C0-A708-42E8-A12F-F0EBE5DFD630}"/>
              </a:ext>
            </a:extLst>
          </p:cNvPr>
          <p:cNvSpPr txBox="1"/>
          <p:nvPr/>
        </p:nvSpPr>
        <p:spPr>
          <a:xfrm>
            <a:off x="2971800" y="1228397"/>
            <a:ext cx="8753475" cy="4401205"/>
          </a:xfrm>
          <a:prstGeom prst="rect">
            <a:avLst/>
          </a:prstGeom>
          <a:noFill/>
        </p:spPr>
        <p:txBody>
          <a:bodyPr wrap="square">
            <a:spAutoFit/>
          </a:bodyPr>
          <a:lstStyle/>
          <a:p>
            <a:pPr algn="just"/>
            <a:r>
              <a:rPr lang="vi-VN" sz="2800">
                <a:solidFill>
                  <a:schemeClr val="accent6">
                    <a:lumMod val="50000"/>
                  </a:schemeClr>
                </a:solidFill>
              </a:rPr>
              <a:t>Nhân vật Thạch Sanh là một người vô cùng tốt bụng, thật thà, dũng cảm giết chết Đại Bàng để cứu công chúa. Thạch Sanh luôn nhận việc khó khăn, chẳng hạn việc giết chăn tinh cứu dân lành, giết đại bàng cứu công chúa thì bị Lý Thông lấy đá lấp hang và luôn đổ oai hại chàng nhưng Thạch Sanh vẫn minh oan cho mình. Câu chuyện "Thạch Sanh" để lại cho người đọc ấn tượng sâu sắc và tư tưởng yêu chuộng hòa bình của ông cha ta, không muốn chiến tranh chết chóc.</a:t>
            </a:r>
          </a:p>
        </p:txBody>
      </p:sp>
      <p:sp>
        <p:nvSpPr>
          <p:cNvPr id="12" name="TextBox 11">
            <a:extLst>
              <a:ext uri="{FF2B5EF4-FFF2-40B4-BE49-F238E27FC236}">
                <a16:creationId xmlns:a16="http://schemas.microsoft.com/office/drawing/2014/main" id="{8312F526-E1DF-46AC-B170-170447A0D724}"/>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id="{D528A687-0C5B-4299-B972-924BA8F9A402}"/>
                </a:ext>
              </a:extLst>
            </p:cNvPr>
            <p:cNvPicPr>
              <a:picLocks noChangeAspect="1"/>
            </p:cNvPicPr>
            <p:nvPr/>
          </p:nvPicPr>
          <p:blipFill rotWithShape="1">
            <a:blip r:embed="rId3">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id="{F24C189E-40D9-46B1-9A1B-56E07796B091}"/>
                </a:ext>
              </a:extLst>
            </p:cNvPr>
            <p:cNvPicPr>
              <a:picLocks noChangeAspect="1"/>
            </p:cNvPicPr>
            <p:nvPr/>
          </p:nvPicPr>
          <p:blipFill rotWithShape="1">
            <a:blip r:embed="rId3">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id="{5545B68C-A764-4DBF-BF50-56888BF6F94F}"/>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id="{8CED8C8C-90CE-442C-93C3-FB157E935FD1}"/>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err="1">
                  <a:solidFill>
                    <a:srgbClr val="FF0066"/>
                  </a:solidFill>
                  <a:cs typeface="Calibri" panose="020F0502020204030204" pitchFamily="34" charset="0"/>
                </a:rPr>
                <a:t>sáng</a:t>
              </a:r>
              <a:r>
                <a:rPr lang="en-US" sz="3000" b="1">
                  <a:solidFill>
                    <a:srgbClr val="FF0066"/>
                  </a:solidFill>
                  <a:cs typeface="Calibri" panose="020F0502020204030204" pitchFamily="34" charset="0"/>
                </a:rPr>
                <a:t> tạo</a:t>
              </a:r>
              <a:endParaRPr lang="en-US" sz="3000" b="1" dirty="0">
                <a:solidFill>
                  <a:srgbClr val="FF0066"/>
                </a:solidFill>
                <a:cs typeface="Calibri" panose="020F0502020204030204" pitchFamily="34" charset="0"/>
              </a:endParaRPr>
            </a:p>
          </p:txBody>
        </p:sp>
      </p:grpSp>
      <p:pic>
        <p:nvPicPr>
          <p:cNvPr id="29" name="Picture 28" descr="A picture containing icon&#10;&#10;Description automatically generated">
            <a:extLst>
              <a:ext uri="{FF2B5EF4-FFF2-40B4-BE49-F238E27FC236}">
                <a16:creationId xmlns:a16="http://schemas.microsoft.com/office/drawing/2014/main"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Hẹn</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gặp</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lại</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các</a:t>
            </a:r>
            <a:r>
              <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 </a:t>
            </a:r>
            <a:r>
              <a:rPr kumimoji="0" lang="en-US" sz="8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rPr>
              <a:t>em</a:t>
            </a:r>
            <a:endParaRPr kumimoji="0" lang="en-US" sz="8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Coiny" panose="02000903060500060000" pitchFamily="2"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2891179" y="2663773"/>
            <a:ext cx="6409640"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a:t>
            </a: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TẬP HỌC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KÌ I</a:t>
            </a:r>
          </a:p>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TIẾT 6 – 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id="{CDADE97B-28E6-4468-9200-4A0C2CD8684B}"/>
              </a:ext>
            </a:extLst>
          </p:cNvPr>
          <p:cNvGrpSpPr/>
          <p:nvPr/>
        </p:nvGrpSpPr>
        <p:grpSpPr>
          <a:xfrm>
            <a:off x="4296291" y="810756"/>
            <a:ext cx="3651572" cy="1935134"/>
            <a:chOff x="4244100" y="605635"/>
            <a:chExt cx="3651572" cy="1935134"/>
          </a:xfrm>
        </p:grpSpPr>
        <p:grpSp>
          <p:nvGrpSpPr>
            <p:cNvPr id="5" name="组合 53">
              <a:extLst>
                <a:ext uri="{FF2B5EF4-FFF2-40B4-BE49-F238E27FC236}">
                  <a16:creationId xmlns:a16="http://schemas.microsoft.com/office/drawing/2014/main"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grpSp>
        <p:nvGrpSpPr>
          <p:cNvPr id="16" name="Group 15">
            <a:extLst>
              <a:ext uri="{FF2B5EF4-FFF2-40B4-BE49-F238E27FC236}">
                <a16:creationId xmlns:a16="http://schemas.microsoft.com/office/drawing/2014/main" id="{539C0FAC-CAE0-4B57-A6F3-C11204CD6DF8}"/>
              </a:ext>
            </a:extLst>
          </p:cNvPr>
          <p:cNvGrpSpPr/>
          <p:nvPr/>
        </p:nvGrpSpPr>
        <p:grpSpPr>
          <a:xfrm>
            <a:off x="2738506" y="669391"/>
            <a:ext cx="6843940" cy="758129"/>
            <a:chOff x="2873170" y="343910"/>
            <a:chExt cx="4312010" cy="1280575"/>
          </a:xfrm>
        </p:grpSpPr>
        <p:sp>
          <p:nvSpPr>
            <p:cNvPr id="17" name="îṥḷíďê">
              <a:extLst>
                <a:ext uri="{FF2B5EF4-FFF2-40B4-BE49-F238E27FC236}">
                  <a16:creationId xmlns:a16="http://schemas.microsoft.com/office/drawing/2014/main" id="{5A90488E-3697-4C8E-AFCA-94127D9E6018}"/>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18" name="Google Shape;5317;p41">
              <a:extLst>
                <a:ext uri="{FF2B5EF4-FFF2-40B4-BE49-F238E27FC236}">
                  <a16:creationId xmlns:a16="http://schemas.microsoft.com/office/drawing/2014/main" id="{F3C5D1DB-D233-4C43-B2A7-14DA35A191BF}"/>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b="0" dirty="0">
                  <a:solidFill>
                    <a:schemeClr val="tx1"/>
                  </a:solidFill>
                  <a:latin typeface="Calibri" panose="020F0502020204030204" pitchFamily="34" charset="0"/>
                  <a:cs typeface="Calibri" panose="020F0502020204030204" pitchFamily="34" charset="0"/>
                </a:rPr>
                <a:t>Thứ ... ngày ... tháng ... năm...</a:t>
              </a:r>
              <a:endParaRPr lang="en-US" sz="3600" b="0" dirty="0">
                <a:solidFill>
                  <a:schemeClr val="tx1"/>
                </a:solidFill>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75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A.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Đọc</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4943649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2" name="文本框 18">
            <a:extLst>
              <a:ext uri="{FF2B5EF4-FFF2-40B4-BE49-F238E27FC236}">
                <a16:creationId xmlns:a16="http://schemas.microsoft.com/office/drawing/2014/main" id="{9BD80DD6-A199-47BC-935A-BAB56E1CEB00}"/>
              </a:ext>
            </a:extLst>
          </p:cNvPr>
          <p:cNvSpPr txBox="1"/>
          <p:nvPr/>
        </p:nvSpPr>
        <p:spPr>
          <a:xfrm>
            <a:off x="2346352" y="2308523"/>
            <a:ext cx="514938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altLang="zh-C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6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endParaRPr kumimoji="0" lang="zh-CN" altLang="en-US"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文本框 18">
            <a:extLst>
              <a:ext uri="{FF2B5EF4-FFF2-40B4-BE49-F238E27FC236}">
                <a16:creationId xmlns:a16="http://schemas.microsoft.com/office/drawing/2014/main" id="{12FC4A88-212C-4114-92AE-8BA7DEA72148}"/>
              </a:ext>
            </a:extLst>
          </p:cNvPr>
          <p:cNvSpPr txBox="1"/>
          <p:nvPr/>
        </p:nvSpPr>
        <p:spPr>
          <a:xfrm>
            <a:off x="-389209" y="1982450"/>
            <a:ext cx="560252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rPr>
              <a:t>1</a:t>
            </a:r>
            <a:endParaRPr kumimoji="0" lang="zh-CN" altLang="en-US" sz="8800" b="1" i="0" u="none" strike="noStrike" kern="1200" cap="none" spc="0" normalizeH="0" baseline="0" noProof="0" dirty="0">
              <a:ln>
                <a:noFill/>
              </a:ln>
              <a:solidFill>
                <a:srgbClr val="FF0000"/>
              </a:solidFill>
              <a:effectLst/>
              <a:uLnTx/>
              <a:uFillTx/>
              <a:latin typeface="UTM Avo" panose="02040603050506020204" pitchFamily="18" charset="0"/>
              <a:ea typeface="仓耳今楷05-6763 W05" panose="02020400000000000000" pitchFamily="18"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8116A-6CEC-4081-96D9-E5689F6707FC}"/>
              </a:ext>
            </a:extLst>
          </p:cNvPr>
          <p:cNvPicPr>
            <a:picLocks noChangeAspect="1"/>
          </p:cNvPicPr>
          <p:nvPr/>
        </p:nvPicPr>
        <p:blipFill>
          <a:blip r:embed="rId4"/>
          <a:stretch>
            <a:fillRect/>
          </a:stretch>
        </p:blipFill>
        <p:spPr>
          <a:xfrm>
            <a:off x="1612829" y="0"/>
            <a:ext cx="8740029" cy="6858000"/>
          </a:xfrm>
          <a:prstGeom prst="rect">
            <a:avLst/>
          </a:prstGeom>
        </p:spPr>
      </p:pic>
    </p:spTree>
    <p:extLst>
      <p:ext uri="{BB962C8B-B14F-4D97-AF65-F5344CB8AC3E}">
        <p14:creationId xmlns:p14="http://schemas.microsoft.com/office/powerpoint/2010/main" val="104041054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48" name="图片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grpSp>
        <p:nvGrpSpPr>
          <p:cNvPr id="39" name="组合 38"/>
          <p:cNvGrpSpPr/>
          <p:nvPr/>
        </p:nvGrpSpPr>
        <p:grpSpPr>
          <a:xfrm>
            <a:off x="775267" y="1584837"/>
            <a:ext cx="3888769" cy="1763197"/>
            <a:chOff x="727332" y="1163892"/>
            <a:chExt cx="4763984" cy="2067570"/>
          </a:xfrm>
        </p:grpSpPr>
        <p:grpSp>
          <p:nvGrpSpPr>
            <p:cNvPr id="26" name="组合 25"/>
            <p:cNvGrpSpPr/>
            <p:nvPr/>
          </p:nvGrpSpPr>
          <p:grpSpPr>
            <a:xfrm>
              <a:off x="727332" y="1163892"/>
              <a:ext cx="4763984" cy="2067570"/>
              <a:chOff x="727332" y="1163892"/>
              <a:chExt cx="4763984" cy="2067570"/>
            </a:xfrm>
          </p:grpSpPr>
          <p:grpSp>
            <p:nvGrpSpPr>
              <p:cNvPr id="16" name="组合 15"/>
              <p:cNvGrpSpPr/>
              <p:nvPr/>
            </p:nvGrpSpPr>
            <p:grpSpPr>
              <a:xfrm>
                <a:off x="727332" y="1163892"/>
                <a:ext cx="4763984" cy="2067570"/>
                <a:chOff x="737165" y="1429363"/>
                <a:chExt cx="4763984" cy="2067570"/>
              </a:xfrm>
            </p:grpSpPr>
            <p:sp>
              <p:nvSpPr>
                <p:cNvPr id="15" name="矩形: 圆角 14"/>
                <p:cNvSpPr/>
                <p:nvPr/>
              </p:nvSpPr>
              <p:spPr>
                <a:xfrm>
                  <a:off x="1818967" y="2556509"/>
                  <a:ext cx="3682182"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5" y="1429363"/>
                  <a:ext cx="2067570" cy="2067570"/>
                </a:xfrm>
                <a:prstGeom prst="rect">
                  <a:avLst/>
                </a:prstGeom>
              </p:spPr>
            </p:pic>
          </p:grpSp>
          <p:sp>
            <p:nvSpPr>
              <p:cNvPr id="25" name="文本框 24"/>
              <p:cNvSpPr txBox="1"/>
              <p:nvPr/>
            </p:nvSpPr>
            <p:spPr>
              <a:xfrm>
                <a:off x="1315066" y="2291039"/>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01</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3" name="文本框 32"/>
            <p:cNvSpPr txBox="1"/>
            <p:nvPr/>
          </p:nvSpPr>
          <p:spPr>
            <a:xfrm>
              <a:off x="2581629" y="2333863"/>
              <a:ext cx="2300746" cy="6857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nội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1" name="组合 40"/>
          <p:cNvGrpSpPr/>
          <p:nvPr/>
        </p:nvGrpSpPr>
        <p:grpSpPr>
          <a:xfrm>
            <a:off x="6454709" y="2980931"/>
            <a:ext cx="3789373" cy="1459121"/>
            <a:chOff x="6544421" y="2819090"/>
            <a:chExt cx="4658475" cy="1967857"/>
          </a:xfrm>
        </p:grpSpPr>
        <p:grpSp>
          <p:nvGrpSpPr>
            <p:cNvPr id="31" name="组合 30"/>
            <p:cNvGrpSpPr/>
            <p:nvPr/>
          </p:nvGrpSpPr>
          <p:grpSpPr>
            <a:xfrm>
              <a:off x="6544421" y="2819090"/>
              <a:ext cx="4526700" cy="1967857"/>
              <a:chOff x="6544421" y="2819090"/>
              <a:chExt cx="4526700" cy="1967857"/>
            </a:xfrm>
          </p:grpSpPr>
          <p:grpSp>
            <p:nvGrpSpPr>
              <p:cNvPr id="22" name="组合 21"/>
              <p:cNvGrpSpPr/>
              <p:nvPr/>
            </p:nvGrpSpPr>
            <p:grpSpPr>
              <a:xfrm>
                <a:off x="6544421" y="2819090"/>
                <a:ext cx="4526700" cy="1967857"/>
                <a:chOff x="767971" y="1513243"/>
                <a:chExt cx="4526700" cy="1967857"/>
              </a:xfrm>
            </p:grpSpPr>
            <p:sp>
              <p:nvSpPr>
                <p:cNvPr id="23" name="矩形: 圆角 22"/>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29" name="文本框 28"/>
              <p:cNvSpPr txBox="1"/>
              <p:nvPr/>
            </p:nvSpPr>
            <p:spPr>
              <a:xfrm>
                <a:off x="7154192" y="3862357"/>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04</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6" name="文本框 35"/>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a:t>
              </a: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ởi động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0" name="组合 39"/>
          <p:cNvGrpSpPr/>
          <p:nvPr/>
        </p:nvGrpSpPr>
        <p:grpSpPr>
          <a:xfrm>
            <a:off x="765426" y="2956038"/>
            <a:ext cx="3859458" cy="1477579"/>
            <a:chOff x="746681" y="2800958"/>
            <a:chExt cx="4744635" cy="1992750"/>
          </a:xfrm>
        </p:grpSpPr>
        <p:grpSp>
          <p:nvGrpSpPr>
            <p:cNvPr id="30" name="组合 29"/>
            <p:cNvGrpSpPr/>
            <p:nvPr/>
          </p:nvGrpSpPr>
          <p:grpSpPr>
            <a:xfrm>
              <a:off x="746681" y="2800958"/>
              <a:ext cx="4744635" cy="1992750"/>
              <a:chOff x="746681" y="2800958"/>
              <a:chExt cx="4744635" cy="1992750"/>
            </a:xfrm>
          </p:grpSpPr>
          <p:grpSp>
            <p:nvGrpSpPr>
              <p:cNvPr id="19" name="组合 18"/>
              <p:cNvGrpSpPr/>
              <p:nvPr/>
            </p:nvGrpSpPr>
            <p:grpSpPr>
              <a:xfrm>
                <a:off x="746681" y="2800958"/>
                <a:ext cx="4744635" cy="1992750"/>
                <a:chOff x="7022120" y="1512933"/>
                <a:chExt cx="4744635" cy="1992750"/>
              </a:xfrm>
            </p:grpSpPr>
            <p:sp>
              <p:nvSpPr>
                <p:cNvPr id="20" name="矩形: 圆角 19"/>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28" name="文本框 27"/>
              <p:cNvSpPr txBox="1"/>
              <p:nvPr/>
            </p:nvSpPr>
            <p:spPr>
              <a:xfrm>
                <a:off x="1315066" y="3844535"/>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03</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5" name="文本框 34"/>
            <p:cNvSpPr txBox="1"/>
            <p:nvPr/>
          </p:nvSpPr>
          <p:spPr>
            <a:xfrm>
              <a:off x="2332156" y="3773282"/>
              <a:ext cx="3119287"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khắp lối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46" name="组合 45"/>
          <p:cNvGrpSpPr/>
          <p:nvPr/>
        </p:nvGrpSpPr>
        <p:grpSpPr>
          <a:xfrm>
            <a:off x="3113055" y="-2856359"/>
            <a:ext cx="5712718" cy="5712718"/>
            <a:chOff x="3113055" y="-2856359"/>
            <a:chExt cx="5712718" cy="5712718"/>
          </a:xfrm>
        </p:grpSpPr>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13055" y="-2856359"/>
              <a:ext cx="5712718" cy="5712718"/>
            </a:xfrm>
            <a:prstGeom prst="rect">
              <a:avLst/>
            </a:prstGeom>
          </p:spPr>
        </p:pic>
        <p:sp>
          <p:nvSpPr>
            <p:cNvPr id="43" name="矩形 259"/>
            <p:cNvSpPr>
              <a:spLocks noChangeArrowheads="1"/>
            </p:cNvSpPr>
            <p:nvPr/>
          </p:nvSpPr>
          <p:spPr bwMode="auto">
            <a:xfrm>
              <a:off x="4435576" y="957000"/>
              <a:ext cx="3070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Từ</a:t>
              </a:r>
              <a:r>
                <a:rPr kumimoji="0" lang="en-US" altLang="zh-CN" sz="4000" b="1" i="0" u="none" strike="noStrike" kern="1200" cap="all" spc="0" normalizeH="0" baseline="0" noProof="0" dirty="0">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1" i="0" u="none" strike="noStrike" kern="1200" cap="all" spc="0" normalizeH="0" baseline="0" noProof="0" dirty="0" err="1">
                  <a:ln w="19050">
                    <a:solidFill>
                      <a:prstClr val="black">
                        <a:lumMod val="85000"/>
                        <a:lumOff val="15000"/>
                      </a:prstClr>
                    </a:solidFill>
                  </a:ln>
                  <a:solidFill>
                    <a:srgbClr val="00B0F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khó</a:t>
              </a:r>
              <a:endParaRPr kumimoji="0" lang="zh-CN" altLang="en-US" sz="4000" b="1" i="0" u="none" strike="noStrike" kern="1200" cap="all" spc="0" normalizeH="0" baseline="0" noProof="0" dirty="0">
                <a:ln w="19050">
                  <a:solidFill>
                    <a:prstClr val="black">
                      <a:lumMod val="85000"/>
                      <a:lumOff val="15000"/>
                    </a:prstClr>
                  </a:solidFill>
                </a:ln>
                <a:solidFill>
                  <a:srgbClr val="92D05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44" name="图片 43"/>
          <p:cNvPicPr>
            <a:picLocks noChangeAspect="1"/>
          </p:cNvPicPr>
          <p:nvPr/>
        </p:nvPicPr>
        <p:blipFill rotWithShape="1">
          <a:blip r:embed="rId11">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grpSp>
        <p:nvGrpSpPr>
          <p:cNvPr id="42" name="组合 41"/>
          <p:cNvGrpSpPr/>
          <p:nvPr/>
        </p:nvGrpSpPr>
        <p:grpSpPr>
          <a:xfrm>
            <a:off x="6454709" y="1793420"/>
            <a:ext cx="3682183" cy="1369371"/>
            <a:chOff x="6544421" y="1365714"/>
            <a:chExt cx="4526701" cy="1846815"/>
          </a:xfrm>
        </p:grpSpPr>
        <p:grpSp>
          <p:nvGrpSpPr>
            <p:cNvPr id="32" name="组合 31"/>
            <p:cNvGrpSpPr/>
            <p:nvPr/>
          </p:nvGrpSpPr>
          <p:grpSpPr>
            <a:xfrm>
              <a:off x="6544421" y="1365714"/>
              <a:ext cx="4526701" cy="1846815"/>
              <a:chOff x="6544421" y="1365714"/>
              <a:chExt cx="4526701" cy="1846815"/>
            </a:xfrm>
          </p:grpSpPr>
          <p:grpSp>
            <p:nvGrpSpPr>
              <p:cNvPr id="18" name="组合 17"/>
              <p:cNvGrpSpPr/>
              <p:nvPr/>
            </p:nvGrpSpPr>
            <p:grpSpPr>
              <a:xfrm>
                <a:off x="6544421" y="1365714"/>
                <a:ext cx="4526701" cy="1846815"/>
                <a:chOff x="7144190" y="1631185"/>
                <a:chExt cx="4526701" cy="1846815"/>
              </a:xfrm>
            </p:grpSpPr>
            <p:sp>
              <p:nvSpPr>
                <p:cNvPr id="17" name="矩形: 圆角 16"/>
                <p:cNvSpPr/>
                <p:nvPr/>
              </p:nvSpPr>
              <p:spPr>
                <a:xfrm>
                  <a:off x="8084572" y="2593257"/>
                  <a:ext cx="3586319" cy="669824"/>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2" name="图片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44190" y="1631185"/>
                  <a:ext cx="1846815" cy="1846815"/>
                </a:xfrm>
                <a:prstGeom prst="rect">
                  <a:avLst/>
                </a:prstGeom>
              </p:spPr>
            </p:pic>
          </p:grpSp>
          <p:sp>
            <p:nvSpPr>
              <p:cNvPr id="27" name="文本框 26"/>
              <p:cNvSpPr txBox="1"/>
              <p:nvPr/>
            </p:nvSpPr>
            <p:spPr>
              <a:xfrm>
                <a:off x="6997853" y="2349423"/>
                <a:ext cx="110367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02</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34" name="文本框 33"/>
            <p:cNvSpPr txBox="1"/>
            <p:nvPr/>
          </p:nvSpPr>
          <p:spPr>
            <a:xfrm>
              <a:off x="8055740" y="2324461"/>
              <a:ext cx="28071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nấu c</a:t>
              </a:r>
              <a:r>
                <a:rPr kumimoji="0" lang="vi-VN"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ơ</a:t>
              </a: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1" name="图片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16314" y="5621173"/>
            <a:ext cx="971414" cy="1074756"/>
          </a:xfrm>
          <a:prstGeom prst="rect">
            <a:avLst/>
          </a:prstGeom>
        </p:spPr>
      </p:pic>
      <p:pic>
        <p:nvPicPr>
          <p:cNvPr id="52" name="图片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045171" y="5901974"/>
            <a:ext cx="651839" cy="728078"/>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3348" y="585957"/>
            <a:ext cx="1303954" cy="1259753"/>
          </a:xfrm>
          <a:prstGeom prst="rect">
            <a:avLst/>
          </a:prstGeom>
        </p:spPr>
      </p:pic>
      <p:pic>
        <p:nvPicPr>
          <p:cNvPr id="54" name="图片 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47" name="图片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50" name="图片 4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grpSp>
        <p:nvGrpSpPr>
          <p:cNvPr id="49" name="组合 40">
            <a:extLst>
              <a:ext uri="{FF2B5EF4-FFF2-40B4-BE49-F238E27FC236}">
                <a16:creationId xmlns:a16="http://schemas.microsoft.com/office/drawing/2014/main" id="{B71CA333-984B-4F2E-A58F-9BC64B007600}"/>
              </a:ext>
            </a:extLst>
          </p:cNvPr>
          <p:cNvGrpSpPr/>
          <p:nvPr/>
        </p:nvGrpSpPr>
        <p:grpSpPr>
          <a:xfrm>
            <a:off x="6464550" y="4127758"/>
            <a:ext cx="3789373" cy="1459121"/>
            <a:chOff x="6544421" y="2819090"/>
            <a:chExt cx="4658475" cy="1967857"/>
          </a:xfrm>
        </p:grpSpPr>
        <p:grpSp>
          <p:nvGrpSpPr>
            <p:cNvPr id="55" name="组合 30">
              <a:extLst>
                <a:ext uri="{FF2B5EF4-FFF2-40B4-BE49-F238E27FC236}">
                  <a16:creationId xmlns:a16="http://schemas.microsoft.com/office/drawing/2014/main" id="{C72679EB-0029-4F1E-9AB2-9C360D1272B3}"/>
                </a:ext>
              </a:extLst>
            </p:cNvPr>
            <p:cNvGrpSpPr/>
            <p:nvPr/>
          </p:nvGrpSpPr>
          <p:grpSpPr>
            <a:xfrm>
              <a:off x="6544421" y="2819090"/>
              <a:ext cx="4526700" cy="1967857"/>
              <a:chOff x="6544421" y="2819090"/>
              <a:chExt cx="4526700" cy="1967857"/>
            </a:xfrm>
          </p:grpSpPr>
          <p:grpSp>
            <p:nvGrpSpPr>
              <p:cNvPr id="57" name="组合 21">
                <a:extLst>
                  <a:ext uri="{FF2B5EF4-FFF2-40B4-BE49-F238E27FC236}">
                    <a16:creationId xmlns:a16="http://schemas.microsoft.com/office/drawing/2014/main" id="{7CBF71DC-B1DA-4801-AF25-CD06581D703C}"/>
                  </a:ext>
                </a:extLst>
              </p:cNvPr>
              <p:cNvGrpSpPr/>
              <p:nvPr/>
            </p:nvGrpSpPr>
            <p:grpSpPr>
              <a:xfrm>
                <a:off x="6544421" y="2819090"/>
                <a:ext cx="4526700" cy="1967857"/>
                <a:chOff x="767971" y="1513243"/>
                <a:chExt cx="4526700" cy="1967857"/>
              </a:xfrm>
            </p:grpSpPr>
            <p:sp>
              <p:nvSpPr>
                <p:cNvPr id="59" name="矩形: 圆角 22">
                  <a:extLst>
                    <a:ext uri="{FF2B5EF4-FFF2-40B4-BE49-F238E27FC236}">
                      <a16:creationId xmlns:a16="http://schemas.microsoft.com/office/drawing/2014/main" id="{D8B474F3-932F-46D8-9ED4-DC2AE6A8AB99}"/>
                    </a:ext>
                  </a:extLst>
                </p:cNvPr>
                <p:cNvSpPr/>
                <p:nvPr/>
              </p:nvSpPr>
              <p:spPr>
                <a:xfrm>
                  <a:off x="1818966" y="2556509"/>
                  <a:ext cx="3475705" cy="720091"/>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0" name="图片 23">
                  <a:extLst>
                    <a:ext uri="{FF2B5EF4-FFF2-40B4-BE49-F238E27FC236}">
                      <a16:creationId xmlns:a16="http://schemas.microsoft.com/office/drawing/2014/main" id="{4D88DF82-D590-40EA-8764-A459500B66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71" y="1513243"/>
                  <a:ext cx="1967857" cy="1967857"/>
                </a:xfrm>
                <a:prstGeom prst="rect">
                  <a:avLst/>
                </a:prstGeom>
              </p:spPr>
            </p:pic>
          </p:grpSp>
          <p:sp>
            <p:nvSpPr>
              <p:cNvPr id="58" name="文本框 28">
                <a:extLst>
                  <a:ext uri="{FF2B5EF4-FFF2-40B4-BE49-F238E27FC236}">
                    <a16:creationId xmlns:a16="http://schemas.microsoft.com/office/drawing/2014/main" id="{D82BF9C1-3C46-44D9-AFFF-C42BA2D63B68}"/>
                  </a:ext>
                </a:extLst>
              </p:cNvPr>
              <p:cNvSpPr txBox="1"/>
              <p:nvPr/>
            </p:nvSpPr>
            <p:spPr>
              <a:xfrm>
                <a:off x="7154192" y="3862357"/>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06</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6" name="文本框 35">
              <a:extLst>
                <a:ext uri="{FF2B5EF4-FFF2-40B4-BE49-F238E27FC236}">
                  <a16:creationId xmlns:a16="http://schemas.microsoft.com/office/drawing/2014/main" id="{6A71A35F-A6FC-459D-928C-4C73E9BF8FFE}"/>
                </a:ext>
              </a:extLst>
            </p:cNvPr>
            <p:cNvSpPr txBox="1"/>
            <p:nvPr/>
          </p:nvSpPr>
          <p:spPr>
            <a:xfrm>
              <a:off x="8380503" y="3903142"/>
              <a:ext cx="2822393"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lủng lẳng</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61" name="组合 39">
            <a:extLst>
              <a:ext uri="{FF2B5EF4-FFF2-40B4-BE49-F238E27FC236}">
                <a16:creationId xmlns:a16="http://schemas.microsoft.com/office/drawing/2014/main" id="{97C69E20-1398-4AD0-8F29-55F474F926B3}"/>
              </a:ext>
            </a:extLst>
          </p:cNvPr>
          <p:cNvGrpSpPr/>
          <p:nvPr/>
        </p:nvGrpSpPr>
        <p:grpSpPr>
          <a:xfrm>
            <a:off x="775267" y="4102865"/>
            <a:ext cx="3859458" cy="1477579"/>
            <a:chOff x="746681" y="2800958"/>
            <a:chExt cx="4744635" cy="1992750"/>
          </a:xfrm>
        </p:grpSpPr>
        <p:grpSp>
          <p:nvGrpSpPr>
            <p:cNvPr id="62" name="组合 29">
              <a:extLst>
                <a:ext uri="{FF2B5EF4-FFF2-40B4-BE49-F238E27FC236}">
                  <a16:creationId xmlns:a16="http://schemas.microsoft.com/office/drawing/2014/main" id="{4757B7E5-AD87-4B41-AA05-A921212A3A0B}"/>
                </a:ext>
              </a:extLst>
            </p:cNvPr>
            <p:cNvGrpSpPr/>
            <p:nvPr/>
          </p:nvGrpSpPr>
          <p:grpSpPr>
            <a:xfrm>
              <a:off x="746681" y="2800958"/>
              <a:ext cx="4744635" cy="1992750"/>
              <a:chOff x="746681" y="2800958"/>
              <a:chExt cx="4744635" cy="1992750"/>
            </a:xfrm>
          </p:grpSpPr>
          <p:grpSp>
            <p:nvGrpSpPr>
              <p:cNvPr id="64" name="组合 18">
                <a:extLst>
                  <a:ext uri="{FF2B5EF4-FFF2-40B4-BE49-F238E27FC236}">
                    <a16:creationId xmlns:a16="http://schemas.microsoft.com/office/drawing/2014/main" id="{4B63F8B5-A275-4215-AC31-ED1D989A0D49}"/>
                  </a:ext>
                </a:extLst>
              </p:cNvPr>
              <p:cNvGrpSpPr/>
              <p:nvPr/>
            </p:nvGrpSpPr>
            <p:grpSpPr>
              <a:xfrm>
                <a:off x="746681" y="2800958"/>
                <a:ext cx="4744635" cy="1992750"/>
                <a:chOff x="7022120" y="1512933"/>
                <a:chExt cx="4744635" cy="1992750"/>
              </a:xfrm>
            </p:grpSpPr>
            <p:sp>
              <p:nvSpPr>
                <p:cNvPr id="66" name="矩形: 圆角 19">
                  <a:extLst>
                    <a:ext uri="{FF2B5EF4-FFF2-40B4-BE49-F238E27FC236}">
                      <a16:creationId xmlns:a16="http://schemas.microsoft.com/office/drawing/2014/main" id="{D11A0E12-0FD9-425A-AB5D-829C3E81DA6E}"/>
                    </a:ext>
                  </a:extLst>
                </p:cNvPr>
                <p:cNvSpPr/>
                <p:nvPr/>
              </p:nvSpPr>
              <p:spPr>
                <a:xfrm>
                  <a:off x="8084573" y="2589377"/>
                  <a:ext cx="3682182" cy="673703"/>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7" name="图片 20">
                  <a:extLst>
                    <a:ext uri="{FF2B5EF4-FFF2-40B4-BE49-F238E27FC236}">
                      <a16:creationId xmlns:a16="http://schemas.microsoft.com/office/drawing/2014/main" id="{B0B3646B-1686-4ECE-A183-D87CE9D1DC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22120" y="1512933"/>
                  <a:ext cx="1992750" cy="1992750"/>
                </a:xfrm>
                <a:prstGeom prst="rect">
                  <a:avLst/>
                </a:prstGeom>
              </p:spPr>
            </p:pic>
          </p:grpSp>
          <p:sp>
            <p:nvSpPr>
              <p:cNvPr id="65" name="文本框 27">
                <a:extLst>
                  <a:ext uri="{FF2B5EF4-FFF2-40B4-BE49-F238E27FC236}">
                    <a16:creationId xmlns:a16="http://schemas.microsoft.com/office/drawing/2014/main" id="{048C3C74-0F3E-4DDE-AB32-0EBFF27472EE}"/>
                  </a:ext>
                </a:extLst>
              </p:cNvPr>
              <p:cNvSpPr txBox="1"/>
              <p:nvPr/>
            </p:nvSpPr>
            <p:spPr>
              <a:xfrm>
                <a:off x="1315066" y="3844535"/>
                <a:ext cx="1103672"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05</a:t>
                </a:r>
                <a:endParaRPr kumimoji="0" lang="zh-CN" alt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63" name="文本框 34">
              <a:extLst>
                <a:ext uri="{FF2B5EF4-FFF2-40B4-BE49-F238E27FC236}">
                  <a16:creationId xmlns:a16="http://schemas.microsoft.com/office/drawing/2014/main" id="{078CE6B0-3ED5-46E0-BF4C-27200E55E11A}"/>
                </a:ext>
              </a:extLst>
            </p:cNvPr>
            <p:cNvSpPr txBox="1"/>
            <p:nvPr/>
          </p:nvSpPr>
          <p:spPr>
            <a:xfrm>
              <a:off x="2332156" y="3773282"/>
              <a:ext cx="3119287" cy="788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rPr>
                <a:t>núi đồi</a:t>
              </a:r>
              <a:endParaRPr kumimoji="0" lang="zh-CN" altLang="en-U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109293707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18D5EEC-E62A-4723-8979-11AE5B07F59A}"/>
              </a:ext>
            </a:extLst>
          </p:cNvPr>
          <p:cNvSpPr/>
          <p:nvPr/>
        </p:nvSpPr>
        <p:spPr>
          <a:xfrm>
            <a:off x="736847" y="639192"/>
            <a:ext cx="11061576" cy="577048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ectangle 17">
            <a:extLst>
              <a:ext uri="{FF2B5EF4-FFF2-40B4-BE49-F238E27FC236}">
                <a16:creationId xmlns:a16="http://schemas.microsoft.com/office/drawing/2014/main" id="{80D9B002-B57D-47ED-9545-E455D254C5FE}"/>
              </a:ext>
            </a:extLst>
          </p:cNvPr>
          <p:cNvSpPr/>
          <p:nvPr/>
        </p:nvSpPr>
        <p:spPr>
          <a:xfrm>
            <a:off x="2191370" y="748505"/>
            <a:ext cx="10000629" cy="820674"/>
          </a:xfrm>
          <a:prstGeom prst="rect">
            <a:avLst/>
          </a:prstGeom>
        </p:spPr>
        <p:txBody>
          <a:bodyPr wrap="square">
            <a:spAutoFit/>
          </a:bodyPr>
          <a:lstStyle/>
          <a:p>
            <a:pPr lvl="0" algn="just">
              <a:lnSpc>
                <a:spcPct val="150000"/>
              </a:lnSpc>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Chó mực: </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descr="Nuôi Chó Mực Có Tốt Không Lưu ý Điều Gì Cho Gia Chủ">
            <a:extLst>
              <a:ext uri="{FF2B5EF4-FFF2-40B4-BE49-F238E27FC236}">
                <a16:creationId xmlns:a16="http://schemas.microsoft.com/office/drawing/2014/main" id="{54AA8FD2-9F91-4987-AA63-9B645D51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446" y="1964975"/>
            <a:ext cx="5507107" cy="364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93484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279</TotalTime>
  <Words>1110</Words>
  <Application>Microsoft Office PowerPoint</Application>
  <PresentationFormat>Widescreen</PresentationFormat>
  <Paragraphs>125</Paragraphs>
  <Slides>28</Slides>
  <Notes>24</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28</vt:i4>
      </vt:variant>
    </vt:vector>
  </HeadingPairs>
  <TitlesOfParts>
    <vt:vector size="49" baseType="lpstr">
      <vt:lpstr>DengXian</vt:lpstr>
      <vt:lpstr>DengXian</vt:lpstr>
      <vt:lpstr>Microsoft YaHei</vt:lpstr>
      <vt:lpstr>Arial</vt:lpstr>
      <vt:lpstr>Arial Black</vt:lpstr>
      <vt:lpstr>Arial-Rounded</vt:lpstr>
      <vt:lpstr>Calibri</vt:lpstr>
      <vt:lpstr>Calibri Light</vt:lpstr>
      <vt:lpstr>Coiny</vt:lpstr>
      <vt:lpstr>Gloria Hallelujah</vt:lpstr>
      <vt:lpstr>Lato Hairline</vt:lpstr>
      <vt:lpstr>Lato Light</vt:lpstr>
      <vt:lpstr>Lato Regular</vt:lpstr>
      <vt:lpstr>SVN-Redressed</vt:lpstr>
      <vt:lpstr>Times New Roman</vt:lpstr>
      <vt:lpstr>UTM Avo</vt:lpstr>
      <vt:lpstr>2_Office 主题​​</vt:lpstr>
      <vt:lpstr>1_Office Theme</vt:lpstr>
      <vt:lpstr>4_Office 主题</vt:lpstr>
      <vt:lpstr>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4t</cp:lastModifiedBy>
  <cp:revision>46</cp:revision>
  <dcterms:created xsi:type="dcterms:W3CDTF">2022-06-29T15:12:02Z</dcterms:created>
  <dcterms:modified xsi:type="dcterms:W3CDTF">2022-08-10T22:25:47Z</dcterms:modified>
</cp:coreProperties>
</file>