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2" r:id="rId2"/>
    <p:sldId id="404" r:id="rId3"/>
    <p:sldId id="369" r:id="rId4"/>
    <p:sldId id="382" r:id="rId5"/>
    <p:sldId id="391" r:id="rId6"/>
    <p:sldId id="397" r:id="rId7"/>
    <p:sldId id="363" r:id="rId8"/>
    <p:sldId id="381" r:id="rId9"/>
    <p:sldId id="399" r:id="rId10"/>
    <p:sldId id="385" r:id="rId11"/>
    <p:sldId id="398" r:id="rId12"/>
    <p:sldId id="400" r:id="rId13"/>
    <p:sldId id="387" r:id="rId14"/>
    <p:sldId id="394" r:id="rId15"/>
    <p:sldId id="401" r:id="rId16"/>
    <p:sldId id="402" r:id="rId17"/>
    <p:sldId id="405" r:id="rId18"/>
    <p:sldId id="366" r:id="rId19"/>
    <p:sldId id="403" r:id="rId20"/>
  </p:sldIdLst>
  <p:sldSz cx="12192000" cy="6858000"/>
  <p:notesSz cx="6858000" cy="9144000"/>
  <p:embeddedFontLst>
    <p:embeddedFont>
      <p:font typeface="#9Slide07 SFU Rhythm" panose="020B0604020202020204" charset="0"/>
      <p:regular r:id="rId23"/>
    </p:embeddedFont>
    <p:embeddedFont>
      <p:font typeface="#9Slide07 SVNZiclets" panose="02000603000000000000" charset="0"/>
      <p:regular r:id="rId24"/>
    </p:embeddedFont>
    <p:embeddedFont>
      <p:font typeface="Bahnschrift Condensed" panose="020B0502040204020203" pitchFamily="34" charset="0"/>
      <p:regular r:id="rId25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DengXian" panose="02010600030101010101" pitchFamily="2" charset="-122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123"/>
    <a:srgbClr val="01527F"/>
    <a:srgbClr val="011C27"/>
    <a:srgbClr val="F49E00"/>
    <a:srgbClr val="FCF7DA"/>
    <a:srgbClr val="425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84"/>
    <p:restoredTop sz="96271"/>
  </p:normalViewPr>
  <p:slideViewPr>
    <p:cSldViewPr snapToGrid="0" snapToObjects="1">
      <p:cViewPr varScale="1">
        <p:scale>
          <a:sx n="73" d="100"/>
          <a:sy n="73" d="100"/>
        </p:scale>
        <p:origin x="52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6" d="100"/>
        <a:sy n="19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2022/12/17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2022/12/17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451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55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589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487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511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294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39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39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96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6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714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000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985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954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60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78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2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7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2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8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1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9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4" r:id="rId2"/>
    <p:sldLayoutId id="2147483673" r:id="rId3"/>
    <p:sldLayoutId id="2147483672" r:id="rId4"/>
    <p:sldLayoutId id="2147483671" r:id="rId5"/>
    <p:sldLayoutId id="2147483669" r:id="rId6"/>
    <p:sldLayoutId id="2147483668" r:id="rId7"/>
    <p:sldLayoutId id="2147483666" r:id="rId8"/>
    <p:sldLayoutId id="2147483663" r:id="rId9"/>
    <p:sldLayoutId id="2147483657" r:id="rId10"/>
    <p:sldLayoutId id="2147483656" r:id="rId11"/>
    <p:sldLayoutId id="2147483651" r:id="rId12"/>
    <p:sldLayoutId id="2147483652" r:id="rId13"/>
    <p:sldLayoutId id="2147483655" r:id="rId14"/>
    <p:sldLayoutId id="2147483676" r:id="rId15"/>
    <p:sldLayoutId id="2147483675" r:id="rId16"/>
    <p:sldLayoutId id="2147483670" r:id="rId17"/>
    <p:sldLayoutId id="2147483667" r:id="rId18"/>
    <p:sldLayoutId id="2147483665" r:id="rId19"/>
    <p:sldLayoutId id="2147483664" r:id="rId20"/>
    <p:sldLayoutId id="2147483662" r:id="rId21"/>
    <p:sldLayoutId id="2147483661" r:id="rId22"/>
    <p:sldLayoutId id="2147483660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tif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tags" Target="../tags/tag4.xml"/><Relationship Id="rId7" Type="http://schemas.openxmlformats.org/officeDocument/2006/relationships/image" Target="../media/image10.tif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tiff"/><Relationship Id="rId4" Type="http://schemas.openxmlformats.org/officeDocument/2006/relationships/tags" Target="../tags/tag5.xml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1ADEE8A-3F53-834C-82F0-E2110E4A1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99C545F-007F-6D46-9CE3-3C71DD503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681" y="620302"/>
            <a:ext cx="4468623" cy="5617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9097" y="139058"/>
            <a:ext cx="9413040" cy="7260965"/>
            <a:chOff x="479097" y="168087"/>
            <a:chExt cx="9413040" cy="7260965"/>
          </a:xfrm>
        </p:grpSpPr>
        <p:grpSp>
          <p:nvGrpSpPr>
            <p:cNvPr id="5" name="Group 4"/>
            <p:cNvGrpSpPr/>
            <p:nvPr/>
          </p:nvGrpSpPr>
          <p:grpSpPr>
            <a:xfrm>
              <a:off x="479097" y="168087"/>
              <a:ext cx="9413040" cy="7260965"/>
              <a:chOff x="479097" y="168087"/>
              <a:chExt cx="9413040" cy="726096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097" y="168087"/>
                <a:ext cx="9413040" cy="7260965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762500" y="7029450"/>
                <a:ext cx="1219200" cy="39960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4281714" y="5747657"/>
              <a:ext cx="480786" cy="49004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4743" y="314517"/>
            <a:ext cx="3193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 err="1">
                <a:solidFill>
                  <a:srgbClr val="C00000"/>
                </a:solidFill>
                <a:latin typeface="#9Slide07 SVNZiclets" panose="02000603000000000000" pitchFamily="2" charset="0"/>
              </a:rPr>
              <a:t>Bài</a:t>
            </a:r>
            <a:r>
              <a:rPr kumimoji="1" lang="en-US" altLang="zh-CN" sz="4800" dirty="0">
                <a:solidFill>
                  <a:srgbClr val="C00000"/>
                </a:solidFill>
                <a:latin typeface="#9Slide07 SVNZiclets" panose="02000603000000000000" pitchFamily="2" charset="0"/>
              </a:rPr>
              <a:t> 1: </a:t>
            </a:r>
            <a:r>
              <a:rPr kumimoji="1" lang="en-US" altLang="zh-CN" sz="4800" dirty="0" err="1">
                <a:solidFill>
                  <a:srgbClr val="C00000"/>
                </a:solidFill>
                <a:latin typeface="#9Slide07 SVNZiclets" panose="02000603000000000000" pitchFamily="2" charset="0"/>
              </a:rPr>
              <a:t>số</a:t>
            </a:r>
            <a:r>
              <a:rPr kumimoji="1" lang="en-US" altLang="zh-CN" sz="4800" dirty="0">
                <a:solidFill>
                  <a:srgbClr val="C00000"/>
                </a:solidFill>
                <a:latin typeface="#9Slide07 SVNZiclets" panose="02000603000000000000" pitchFamily="2" charset="0"/>
              </a:rPr>
              <a:t>?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256" y="1755734"/>
            <a:ext cx="5349154" cy="534915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929" y="-116466"/>
            <a:ext cx="3043046" cy="2535872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890882"/>
              </p:ext>
            </p:extLst>
          </p:nvPr>
        </p:nvGraphicFramePr>
        <p:xfrm>
          <a:off x="494336" y="1691834"/>
          <a:ext cx="8471593" cy="283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9513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6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6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6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44184" y="3526162"/>
            <a:ext cx="50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63256" y="3526161"/>
            <a:ext cx="50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582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4743" y="314517"/>
            <a:ext cx="3360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 err="1">
                <a:solidFill>
                  <a:srgbClr val="C00000"/>
                </a:solidFill>
                <a:latin typeface="#9Slide07 SVNZiclets" panose="02000603000000000000" pitchFamily="2" charset="0"/>
              </a:rPr>
              <a:t>Bài</a:t>
            </a:r>
            <a:r>
              <a:rPr kumimoji="1" lang="en-US" altLang="zh-CN" sz="4800" dirty="0">
                <a:solidFill>
                  <a:srgbClr val="C00000"/>
                </a:solidFill>
                <a:latin typeface="#9Slide07 SVNZiclets" panose="02000603000000000000" pitchFamily="2" charset="0"/>
              </a:rPr>
              <a:t> 2: </a:t>
            </a:r>
            <a:r>
              <a:rPr kumimoji="1" lang="en-US" altLang="zh-CN" sz="4800" dirty="0" err="1">
                <a:solidFill>
                  <a:srgbClr val="C00000"/>
                </a:solidFill>
                <a:latin typeface="#9Slide07 SVNZiclets" panose="02000603000000000000" pitchFamily="2" charset="0"/>
              </a:rPr>
              <a:t>Số</a:t>
            </a:r>
            <a:r>
              <a:rPr kumimoji="1" lang="en-US" altLang="zh-CN" sz="4800" dirty="0">
                <a:solidFill>
                  <a:srgbClr val="C00000"/>
                </a:solidFill>
                <a:latin typeface="#9Slide07 SVNZiclets" panose="02000603000000000000" pitchFamily="2" charset="0"/>
              </a:rPr>
              <a:t>?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3D3BA6-B58A-834B-A0DD-E10A2A267C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256" y="1755734"/>
            <a:ext cx="5349154" cy="534915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54038B4-F174-CA4C-A9E3-1811D8FAE3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929" y="-116466"/>
            <a:ext cx="3043046" cy="2535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45" y="1386883"/>
            <a:ext cx="6926383" cy="1539197"/>
          </a:xfrm>
          <a:prstGeom prst="rect">
            <a:avLst/>
          </a:prstGeom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439838" y="3320765"/>
            <a:ext cx="8563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endParaRPr kumimoji="1" lang="en-US" altLang="zh-CN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439838" y="4305078"/>
            <a:ext cx="8873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1" lang="en-US" altLang="zh-C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ghim</a:t>
            </a:r>
            <a:endParaRPr kumimoji="1" lang="en-US" altLang="zh-CN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0000" y="3223534"/>
            <a:ext cx="824089" cy="79022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80000" y="4248993"/>
            <a:ext cx="824089" cy="79022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80000" y="3229734"/>
            <a:ext cx="824089" cy="79022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79999" y="4247914"/>
            <a:ext cx="824089" cy="79022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235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4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A33E66-E790-0947-9195-3263D4B2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581" y="493550"/>
            <a:ext cx="801083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2">
            <a:extLst>
              <a:ext uri="{FF2B5EF4-FFF2-40B4-BE49-F238E27FC236}">
                <a16:creationId xmlns:a16="http://schemas.microsoft.com/office/drawing/2014/main" id="{144475F5-A4F9-4E41-B291-9CB3415EB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183" y="-354380"/>
            <a:ext cx="3303817" cy="3303817"/>
          </a:xfrm>
          <a:prstGeom prst="rect">
            <a:avLst/>
          </a:prstGeom>
        </p:spPr>
      </p:pic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83B3EE50-C49B-9D44-BEB8-D3F50C7555CC}"/>
              </a:ext>
            </a:extLst>
          </p:cNvPr>
          <p:cNvSpPr/>
          <p:nvPr/>
        </p:nvSpPr>
        <p:spPr>
          <a:xfrm>
            <a:off x="3282212" y="1535211"/>
            <a:ext cx="6697348" cy="321439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19050" tIns="19050" rIns="19050" bIns="19050" anchor="ctr">
            <a:noAutofit/>
          </a:bodyPr>
          <a:lstStyle/>
          <a:p>
            <a:pPr algn="ctr">
              <a:defRPr/>
            </a:pPr>
            <a:r>
              <a:rPr lang="en-US" altLang="zh-CN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  <a:ea typeface="+mj-ea"/>
                <a:sym typeface="Arial" panose="020B0604020202020204"/>
              </a:rPr>
              <a:t>TRẢ LỜI </a:t>
            </a:r>
          </a:p>
          <a:p>
            <a:pPr algn="ctr">
              <a:defRPr/>
            </a:pPr>
            <a:r>
              <a:rPr lang="en-US" altLang="zh-CN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  <a:ea typeface="+mj-ea"/>
                <a:sym typeface="Arial" panose="020B0604020202020204"/>
              </a:rPr>
              <a:t>NHANH</a:t>
            </a:r>
            <a:endParaRPr lang="zh-CN" altLang="en-US" sz="8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  <a:ea typeface="+mj-ea"/>
              <a:sym typeface="Arial" panose="020B0604020202020204"/>
            </a:endParaRPr>
          </a:p>
        </p:txBody>
      </p:sp>
      <p:pic>
        <p:nvPicPr>
          <p:cNvPr id="15" name="图片 19">
            <a:extLst>
              <a:ext uri="{FF2B5EF4-FFF2-40B4-BE49-F238E27FC236}">
                <a16:creationId xmlns:a16="http://schemas.microsoft.com/office/drawing/2014/main" id="{D5EE5164-DFC2-B644-ABA1-19BE5BD99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7288">
            <a:off x="1731054" y="166676"/>
            <a:ext cx="2975733" cy="297573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640" y="2731910"/>
            <a:ext cx="3557970" cy="49113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F25DE7-BC6D-AB47-A368-F5002DA803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31040" y="2111022"/>
            <a:ext cx="5277172" cy="52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485" y="2440743"/>
            <a:ext cx="2164825" cy="83098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2 </a:t>
            </a:r>
            <a:r>
              <a:rPr lang="en-US" altLang="zh-CN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  <a:latin typeface="#9Slide07 SFU Rhythm" panose="00000400000000000000" pitchFamily="2" charset="0"/>
              </a:rPr>
              <a:t>CÂU 1</a:t>
            </a:r>
            <a:endParaRPr kumimoji="1" lang="zh-CN" altLang="en-US" sz="44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361244"/>
            <a:ext cx="7113347" cy="114148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</a:p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600" b="1" dirty="0">
              <a:solidFill>
                <a:srgbClr val="C00000"/>
              </a:solidFill>
              <a:latin typeface="Cambria" panose="02040503050406030204" pitchFamily="18" charset="0"/>
              <a:ea typeface="+mj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560" y="1486140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413690" y="234808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a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934" y="2465367"/>
            <a:ext cx="2164825" cy="83098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3 </a:t>
            </a:r>
            <a:r>
              <a:rPr lang="en-US" altLang="zh-CN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936235" y="234808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b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480" y="4015148"/>
            <a:ext cx="2164825" cy="83098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4 </a:t>
            </a:r>
            <a:r>
              <a:rPr lang="en-US" altLang="zh-CN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350685" y="3922494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c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164825" cy="83098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5 </a:t>
            </a:r>
            <a:r>
              <a:rPr lang="en-US" altLang="zh-CN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873230" y="3922494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d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543" y="4659568"/>
            <a:ext cx="2559825" cy="22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  <p:bldP spid="19" grpId="0" animBg="1"/>
      <p:bldP spid="22" grpId="0" animBg="1"/>
      <p:bldP spid="23" grpId="0" animBg="1"/>
      <p:bldP spid="24" grpId="0" animBg="1"/>
      <p:bldP spid="24" grpId="2" animBg="1"/>
      <p:bldP spid="25" grpId="0" animBg="1"/>
      <p:bldP spid="25" grpId="2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485" y="2440743"/>
            <a:ext cx="2164825" cy="8309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8 </a:t>
            </a:r>
            <a:r>
              <a:rPr lang="en-US" altLang="zh-CN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  <a:latin typeface="#9Slide07 SFU Rhythm" panose="00000400000000000000" pitchFamily="2" charset="0"/>
              </a:rPr>
              <a:t>CÂU 2</a:t>
            </a:r>
            <a:endParaRPr kumimoji="1" lang="zh-CN" altLang="en-US" sz="44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361244"/>
            <a:ext cx="7113347" cy="114148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36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6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con?</a:t>
            </a:r>
            <a:endParaRPr lang="zh-CN" altLang="en-US" sz="3600" b="1" dirty="0">
              <a:solidFill>
                <a:srgbClr val="C00000"/>
              </a:solidFill>
              <a:latin typeface="Cambria" panose="02040503050406030204" pitchFamily="18" charset="0"/>
              <a:ea typeface="+mj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560" y="1486140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413690" y="234808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a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934" y="2465367"/>
            <a:ext cx="2164825" cy="8309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6 </a:t>
            </a:r>
            <a:r>
              <a:rPr lang="en-US" altLang="zh-CN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936235" y="234808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b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480" y="4015148"/>
            <a:ext cx="2164825" cy="8309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4 </a:t>
            </a:r>
            <a:r>
              <a:rPr lang="en-US" altLang="zh-CN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350685" y="3922494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c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164825" cy="83098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2 </a:t>
            </a:r>
            <a:r>
              <a:rPr lang="en-US" altLang="zh-CN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lần</a:t>
            </a:r>
            <a:endParaRPr lang="zh-CN" altLang="en-US" sz="40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873230" y="3922494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d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543" y="4659568"/>
            <a:ext cx="2559825" cy="22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7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531" y="2151132"/>
            <a:ext cx="2803625" cy="1126454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Ta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lấy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lớn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chia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bé</a:t>
            </a:r>
            <a:endParaRPr lang="zh-CN" altLang="en-US" sz="28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  <a:latin typeface="#9Slide07 SFU Rhythm" panose="00000400000000000000" pitchFamily="2" charset="0"/>
              </a:rPr>
              <a:t>CÂU 3</a:t>
            </a:r>
            <a:endParaRPr kumimoji="1" lang="zh-CN" altLang="en-US" sz="44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361244"/>
            <a:ext cx="7113347" cy="114148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nl-NL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lớn gấp mấy lần số bé ta làm thế nào?</a:t>
            </a:r>
            <a:endParaRPr lang="zh-CN" altLang="en-US" sz="6000" b="1" i="1" dirty="0">
              <a:solidFill>
                <a:srgbClr val="C00000"/>
              </a:solidFill>
              <a:latin typeface="Cambria" panose="02040503050406030204" pitchFamily="18" charset="0"/>
              <a:ea typeface="+mj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560" y="1486140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482388" y="1646315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a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3525" y="2154349"/>
            <a:ext cx="2442899" cy="1126454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Ta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lấy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lớn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trừ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bé</a:t>
            </a:r>
            <a:endParaRPr lang="zh-CN" altLang="en-US" sz="28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247832" y="1526141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b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532" y="4015148"/>
            <a:ext cx="2844774" cy="1126454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Ta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lấy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lớn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nhân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bé</a:t>
            </a:r>
            <a:endParaRPr lang="zh-CN" altLang="en-US" sz="28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490584" y="4455266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c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530495" cy="1126454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Ta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lấy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lớn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cộng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số</a:t>
            </a:r>
            <a:r>
              <a:rPr lang="en-US" altLang="zh-C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bé</a:t>
            </a:r>
            <a:endParaRPr lang="zh-CN" altLang="en-US" sz="2800" b="1" i="1" dirty="0">
              <a:solidFill>
                <a:schemeClr val="bg1"/>
              </a:solidFill>
              <a:latin typeface="Cambria" panose="02040503050406030204" pitchFamily="18" charset="0"/>
              <a:ea typeface="Source Han Sans CN" panose="020B0500000000000000" pitchFamily="34" charset="-128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157916" y="4678301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7 SFU Rhythm" panose="00000400000000000000" pitchFamily="2" charset="0"/>
              </a:rPr>
              <a:t>d</a:t>
            </a:r>
            <a:endParaRPr sz="4800" dirty="0">
              <a:solidFill>
                <a:schemeClr val="bg1"/>
              </a:solidFill>
              <a:latin typeface="#9Slide07 SFU Rhyth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" grpId="0" animBg="1"/>
      <p:bldP spid="9" grpId="0" animBg="1"/>
      <p:bldP spid="19" grpId="0" animBg="1"/>
      <p:bldP spid="19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CAECB-281C-9F47-A27B-F2F70FC3C28B}"/>
              </a:ext>
            </a:extLst>
          </p:cNvPr>
          <p:cNvSpPr txBox="1"/>
          <p:nvPr/>
        </p:nvSpPr>
        <p:spPr>
          <a:xfrm>
            <a:off x="322216" y="1778355"/>
            <a:ext cx="11573693" cy="3130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nl-NL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 biết được bài toán so sánh số lớn gấp mấy lần số bé.</a:t>
            </a:r>
            <a:endParaRPr lang="en-US" sz="36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nl-NL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 được cách tìm số lớn gấp mấy lần số bé.</a:t>
            </a:r>
            <a:endParaRPr lang="en-US" sz="36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nl-NL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 dụng vào giải toán các bài toán có lời văn liên quan đến số lớn gấp mấy lần số bé</a:t>
            </a:r>
            <a:endParaRPr lang="en-US" sz="4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A69F3F-B98E-0E5B-B816-3BF4D9AA8C19}"/>
              </a:ext>
            </a:extLst>
          </p:cNvPr>
          <p:cNvSpPr txBox="1"/>
          <p:nvPr/>
        </p:nvSpPr>
        <p:spPr>
          <a:xfrm>
            <a:off x="1427577" y="619665"/>
            <a:ext cx="874403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SFU Rhythm" panose="020B060402020202020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41485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6CF606-B8CE-1949-92CD-76BF4EDA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4594578" y="1063955"/>
            <a:ext cx="7145865" cy="3293556"/>
          </a:xfrm>
          <a:prstGeom prst="roundRect">
            <a:avLst>
              <a:gd name="adj" fmla="val 2326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A2DB48-DD87-E64C-A3F6-C7F2A9B089D1}"/>
              </a:ext>
            </a:extLst>
          </p:cNvPr>
          <p:cNvSpPr txBox="1"/>
          <p:nvPr/>
        </p:nvSpPr>
        <p:spPr>
          <a:xfrm>
            <a:off x="3947832" y="1433460"/>
            <a:ext cx="44849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Ziclets" panose="02000603000000000000" pitchFamily="2" charset="0"/>
              </a:rPr>
              <a:t>DẶN DÒ</a:t>
            </a:r>
            <a:endParaRPr kumimoji="1" lang="zh-CN" altLang="en-US" sz="8000" spc="300" dirty="0">
              <a:solidFill>
                <a:schemeClr val="tx1">
                  <a:lumMod val="85000"/>
                  <a:lumOff val="15000"/>
                </a:schemeClr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0667" y="1995117"/>
            <a:ext cx="4289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6CF606-B8CE-1949-92CD-76BF4EDA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4594579" y="1063955"/>
            <a:ext cx="6908800" cy="3293556"/>
          </a:xfrm>
          <a:prstGeom prst="roundRect">
            <a:avLst>
              <a:gd name="adj" fmla="val 2326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A2DB48-DD87-E64C-A3F6-C7F2A9B089D1}"/>
              </a:ext>
            </a:extLst>
          </p:cNvPr>
          <p:cNvSpPr txBox="1"/>
          <p:nvPr/>
        </p:nvSpPr>
        <p:spPr>
          <a:xfrm>
            <a:off x="5167032" y="1925903"/>
            <a:ext cx="59795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spc="300" dirty="0">
                <a:solidFill>
                  <a:srgbClr val="C00000"/>
                </a:solidFill>
                <a:latin typeface="#9Slide07 SVNZiclets" panose="02000603000000000000" pitchFamily="2" charset="0"/>
              </a:rPr>
              <a:t>TẠM BIỆT</a:t>
            </a:r>
            <a:endParaRPr kumimoji="1" lang="zh-CN" altLang="en-US" sz="9600" spc="300" dirty="0">
              <a:solidFill>
                <a:srgbClr val="C00000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0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E6C27E-BA73-811D-8362-CA7A8869CFA9}"/>
              </a:ext>
            </a:extLst>
          </p:cNvPr>
          <p:cNvSpPr txBox="1"/>
          <p:nvPr/>
        </p:nvSpPr>
        <p:spPr>
          <a:xfrm>
            <a:off x="400594" y="1769645"/>
            <a:ext cx="11303725" cy="3683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 algn="just">
              <a:spcAft>
                <a:spcPts val="800"/>
              </a:spcAft>
            </a:pPr>
            <a:r>
              <a:rPr lang="nl-NL" sz="44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nl-NL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 biết được bài toán so sánh số lớn gấp mấy lần số bé.</a:t>
            </a:r>
            <a:endParaRPr lang="en-US" sz="36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just">
              <a:spcAft>
                <a:spcPts val="800"/>
              </a:spcAft>
            </a:pPr>
            <a:r>
              <a:rPr lang="nl-NL" sz="44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nl-NL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 được cách tìm số lớn gấp mấy lần số bé.</a:t>
            </a:r>
            <a:endParaRPr lang="en-US" sz="36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just">
              <a:spcAft>
                <a:spcPts val="800"/>
              </a:spcAft>
            </a:pPr>
            <a:r>
              <a:rPr lang="nl-NL" sz="44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nl-NL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 dụng vào giải toán các bài toán có lời văn liên quan đến số lớn gấp mấy lần số bé</a:t>
            </a:r>
            <a:endParaRPr lang="en-US" sz="4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5792B-6A4B-60A2-79CF-FE7452B2D01D}"/>
              </a:ext>
            </a:extLst>
          </p:cNvPr>
          <p:cNvSpPr txBox="1"/>
          <p:nvPr/>
        </p:nvSpPr>
        <p:spPr>
          <a:xfrm>
            <a:off x="1427577" y="619665"/>
            <a:ext cx="874403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SFU Rhythm" panose="020B060402020202020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36836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A33E66-E790-0947-9195-3263D4B2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331" y="463070"/>
            <a:ext cx="8047417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79" y="-959556"/>
            <a:ext cx="9889066" cy="715405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FA33E66-E790-0947-9195-3263D4B22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749CD01-723D-414E-9130-F7DE4F29C445}"/>
              </a:ext>
            </a:extLst>
          </p:cNvPr>
          <p:cNvSpPr txBox="1"/>
          <p:nvPr/>
        </p:nvSpPr>
        <p:spPr>
          <a:xfrm rot="21410043">
            <a:off x="3572580" y="1255460"/>
            <a:ext cx="6537367" cy="3046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960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>
                  <a:gsLst>
                    <a:gs pos="50000">
                      <a:srgbClr val="DF2123"/>
                    </a:gs>
                    <a:gs pos="50000">
                      <a:srgbClr val="00B050">
                        <a:alpha val="69000"/>
                        <a:lumMod val="94000"/>
                        <a:lumOff val="6000"/>
                      </a:srgbClr>
                    </a:gs>
                  </a:gsLst>
                  <a:lin ang="16200000" scaled="0"/>
                </a:gradFill>
                <a:latin typeface="#9Slide07 SFU Rhythm" panose="00000400000000000000" pitchFamily="2" charset="0"/>
              </a:rPr>
              <a:t>ĐỐ VUI </a:t>
            </a:r>
          </a:p>
          <a:p>
            <a:pPr algn="ctr"/>
            <a:r>
              <a:rPr kumimoji="1" lang="en-US" altLang="zh-CN" sz="960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>
                  <a:gsLst>
                    <a:gs pos="50000">
                      <a:srgbClr val="DF2123"/>
                    </a:gs>
                    <a:gs pos="50000">
                      <a:srgbClr val="00B050">
                        <a:alpha val="69000"/>
                        <a:lumMod val="94000"/>
                        <a:lumOff val="6000"/>
                      </a:srgbClr>
                    </a:gs>
                  </a:gsLst>
                  <a:lin ang="16200000" scaled="0"/>
                </a:gradFill>
                <a:latin typeface="#9Slide07 SFU Rhythm" panose="00000400000000000000" pitchFamily="2" charset="0"/>
              </a:rPr>
              <a:t>CÓ THƯỞNG</a:t>
            </a:r>
            <a:endParaRPr kumimoji="1" lang="zh-CN" altLang="en-US" sz="960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gradFill>
                <a:gsLst>
                  <a:gs pos="50000">
                    <a:srgbClr val="DF2123"/>
                  </a:gs>
                  <a:gs pos="50000">
                    <a:srgbClr val="00B050">
                      <a:alpha val="69000"/>
                      <a:lumMod val="94000"/>
                      <a:lumOff val="6000"/>
                    </a:srgbClr>
                  </a:gs>
                </a:gsLst>
                <a:lin ang="16200000" scaled="0"/>
              </a:gradFill>
              <a:latin typeface="#9Slide07 SFU Rhyth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0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">
            <a:extLst>
              <a:ext uri="{FF2B5EF4-FFF2-40B4-BE49-F238E27FC236}">
                <a16:creationId xmlns:a16="http://schemas.microsoft.com/office/drawing/2014/main" id="{57070DB6-7285-524C-8AE1-7ECB82A2C1DF}"/>
              </a:ext>
            </a:extLst>
          </p:cNvPr>
          <p:cNvSpPr/>
          <p:nvPr/>
        </p:nvSpPr>
        <p:spPr>
          <a:xfrm>
            <a:off x="6280426" y="4222498"/>
            <a:ext cx="5076196" cy="1444411"/>
          </a:xfrm>
          <a:prstGeom prst="roundRect">
            <a:avLst>
              <a:gd name="adj" fmla="val 8330"/>
            </a:avLst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3" name="圆角矩形 4">
            <a:extLst>
              <a:ext uri="{FF2B5EF4-FFF2-40B4-BE49-F238E27FC236}">
                <a16:creationId xmlns:a16="http://schemas.microsoft.com/office/drawing/2014/main" id="{57070DB6-7285-524C-8AE1-7ECB82A2C1DF}"/>
              </a:ext>
            </a:extLst>
          </p:cNvPr>
          <p:cNvSpPr/>
          <p:nvPr/>
        </p:nvSpPr>
        <p:spPr>
          <a:xfrm>
            <a:off x="1206892" y="4222498"/>
            <a:ext cx="4930511" cy="1444411"/>
          </a:xfrm>
          <a:prstGeom prst="roundRect">
            <a:avLst>
              <a:gd name="adj" fmla="val 8330"/>
            </a:avLst>
          </a:prstGeom>
          <a:solidFill>
            <a:srgbClr val="00B050"/>
          </a:solidFill>
          <a:ln w="6350">
            <a:solidFill>
              <a:srgbClr val="011C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321971"/>
            <a:ext cx="10817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các số </a:t>
            </a:r>
          </a:p>
          <a:p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Chọn các số đã cho viết vào chỗ chấm để có kết quả đúng: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928CFF4-BAB8-0347-A8F5-6ABCD6027BA0}"/>
              </a:ext>
            </a:extLst>
          </p:cNvPr>
          <p:cNvGrpSpPr/>
          <p:nvPr/>
        </p:nvGrpSpPr>
        <p:grpSpPr>
          <a:xfrm>
            <a:off x="1138105" y="2197380"/>
            <a:ext cx="4999298" cy="1444411"/>
            <a:chOff x="549712" y="914400"/>
            <a:chExt cx="3888432" cy="1298476"/>
          </a:xfrm>
          <a:solidFill>
            <a:schemeClr val="accent2">
              <a:lumMod val="75000"/>
            </a:schemeClr>
          </a:solidFill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57070DB6-7285-524C-8AE1-7ECB82A2C1DF}"/>
                </a:ext>
              </a:extLst>
            </p:cNvPr>
            <p:cNvSpPr/>
            <p:nvPr/>
          </p:nvSpPr>
          <p:spPr>
            <a:xfrm>
              <a:off x="549712" y="914400"/>
              <a:ext cx="3888432" cy="1298476"/>
            </a:xfrm>
            <a:prstGeom prst="roundRect">
              <a:avLst>
                <a:gd name="adj" fmla="val 8330"/>
              </a:avLst>
            </a:prstGeom>
            <a:grp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29">
              <a:extLst>
                <a:ext uri="{FF2B5EF4-FFF2-40B4-BE49-F238E27FC236}">
                  <a16:creationId xmlns:a16="http://schemas.microsoft.com/office/drawing/2014/main" id="{549E3F47-A70F-2343-9746-5E483F1359A0}"/>
                </a:ext>
              </a:extLst>
            </p:cNvPr>
            <p:cNvCxnSpPr/>
            <p:nvPr/>
          </p:nvCxnSpPr>
          <p:spPr>
            <a:xfrm>
              <a:off x="1555317" y="1087388"/>
              <a:ext cx="0" cy="952500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F4248E6-AE9D-044C-BEF9-98C61D95E139}"/>
              </a:ext>
            </a:extLst>
          </p:cNvPr>
          <p:cNvGrpSpPr/>
          <p:nvPr/>
        </p:nvGrpSpPr>
        <p:grpSpPr>
          <a:xfrm>
            <a:off x="6278445" y="2197380"/>
            <a:ext cx="5078178" cy="1444411"/>
            <a:chOff x="4651504" y="914400"/>
            <a:chExt cx="3888432" cy="1298476"/>
          </a:xfrm>
        </p:grpSpPr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425EDBE3-7760-5749-ABBC-0EB628420C8C}"/>
                </a:ext>
              </a:extLst>
            </p:cNvPr>
            <p:cNvSpPr/>
            <p:nvPr/>
          </p:nvSpPr>
          <p:spPr>
            <a:xfrm>
              <a:off x="4651504" y="914400"/>
              <a:ext cx="3888432" cy="1298476"/>
            </a:xfrm>
            <a:prstGeom prst="roundRect">
              <a:avLst>
                <a:gd name="adj" fmla="val 8330"/>
              </a:avLst>
            </a:prstGeom>
            <a:solidFill>
              <a:srgbClr val="01527F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1" name="直接连接符 36">
              <a:extLst>
                <a:ext uri="{FF2B5EF4-FFF2-40B4-BE49-F238E27FC236}">
                  <a16:creationId xmlns:a16="http://schemas.microsoft.com/office/drawing/2014/main" id="{B3CE72FC-958B-2041-A9F7-8540FA9C34B8}"/>
                </a:ext>
              </a:extLst>
            </p:cNvPr>
            <p:cNvCxnSpPr/>
            <p:nvPr/>
          </p:nvCxnSpPr>
          <p:spPr>
            <a:xfrm>
              <a:off x="5687220" y="1087388"/>
              <a:ext cx="0" cy="95250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接连接符 52">
            <a:extLst>
              <a:ext uri="{FF2B5EF4-FFF2-40B4-BE49-F238E27FC236}">
                <a16:creationId xmlns:a16="http://schemas.microsoft.com/office/drawing/2014/main" id="{747F9682-3078-B743-884F-08C2757C00B4}"/>
              </a:ext>
            </a:extLst>
          </p:cNvPr>
          <p:cNvCxnSpPr/>
          <p:nvPr/>
        </p:nvCxnSpPr>
        <p:spPr>
          <a:xfrm>
            <a:off x="2457719" y="4370893"/>
            <a:ext cx="0" cy="1059551"/>
          </a:xfrm>
          <a:prstGeom prst="line">
            <a:avLst/>
          </a:prstGeom>
          <a:ln w="6350">
            <a:solidFill>
              <a:srgbClr val="011C2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A-文本框 6">
            <a:extLst>
              <a:ext uri="{FF2B5EF4-FFF2-40B4-BE49-F238E27FC236}">
                <a16:creationId xmlns:a16="http://schemas.microsoft.com/office/drawing/2014/main" id="{9DC35622-EB27-7D47-857F-7B6B8C8FEB9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14007" y="2487785"/>
            <a:ext cx="318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23 x 2 = ……</a:t>
            </a:r>
            <a:endParaRPr lang="zh-CN" altLang="en-US" sz="4000" b="1" dirty="0">
              <a:solidFill>
                <a:schemeClr val="bg1"/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7F59FD1F-5831-CB4E-B2C7-3D8016E7BA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965" y="2487785"/>
            <a:ext cx="800100" cy="863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AC19181-0F4E-604A-8E08-2161CC9787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456" y="2400953"/>
            <a:ext cx="730250" cy="98830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A8BEAA9-265E-594D-992A-6D2CC410CBF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523" y="4474730"/>
            <a:ext cx="827381" cy="93995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5542B46-10CD-714D-A813-FB6482D9CB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973" y="4474731"/>
            <a:ext cx="770231" cy="826714"/>
          </a:xfrm>
          <a:prstGeom prst="rect">
            <a:avLst/>
          </a:prstGeom>
        </p:spPr>
      </p:pic>
      <p:sp>
        <p:nvSpPr>
          <p:cNvPr id="42" name="PA-文本框 6">
            <a:extLst>
              <a:ext uri="{FF2B5EF4-FFF2-40B4-BE49-F238E27FC236}">
                <a16:creationId xmlns:a16="http://schemas.microsoft.com/office/drawing/2014/main" id="{9DC35622-EB27-7D47-857F-7B6B8C8FEB9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691896" y="2486201"/>
            <a:ext cx="352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16 x …… = ……</a:t>
            </a:r>
            <a:endParaRPr lang="zh-CN" altLang="en-US" sz="4000" b="1" dirty="0">
              <a:solidFill>
                <a:schemeClr val="bg1"/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cxnSp>
        <p:nvCxnSpPr>
          <p:cNvPr id="45" name="直接连接符 36">
            <a:extLst>
              <a:ext uri="{FF2B5EF4-FFF2-40B4-BE49-F238E27FC236}">
                <a16:creationId xmlns:a16="http://schemas.microsoft.com/office/drawing/2014/main" id="{B3CE72FC-958B-2041-A9F7-8540FA9C34B8}"/>
              </a:ext>
            </a:extLst>
          </p:cNvPr>
          <p:cNvCxnSpPr/>
          <p:nvPr/>
        </p:nvCxnSpPr>
        <p:spPr>
          <a:xfrm>
            <a:off x="7593023" y="4414929"/>
            <a:ext cx="0" cy="1059551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A-文本框 6">
            <a:extLst>
              <a:ext uri="{FF2B5EF4-FFF2-40B4-BE49-F238E27FC236}">
                <a16:creationId xmlns:a16="http://schemas.microsoft.com/office/drawing/2014/main" id="{9DC35622-EB27-7D47-857F-7B6B8C8FEB9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21940" y="4546725"/>
            <a:ext cx="352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37 x …… = ……</a:t>
            </a:r>
            <a:endParaRPr lang="zh-CN" altLang="en-US" sz="4000" b="1" dirty="0"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7" name="PA-文本框 6">
            <a:extLst>
              <a:ext uri="{FF2B5EF4-FFF2-40B4-BE49-F238E27FC236}">
                <a16:creationId xmlns:a16="http://schemas.microsoft.com/office/drawing/2014/main" id="{9DC35622-EB27-7D47-857F-7B6B8C8FEB9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569899" y="4553005"/>
            <a:ext cx="352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40 x …… = ……</a:t>
            </a:r>
            <a:endParaRPr lang="zh-CN" altLang="en-US" sz="4000" b="1" dirty="0">
              <a:solidFill>
                <a:schemeClr val="bg1"/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26258" y="275277"/>
            <a:ext cx="69804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273381" y="295346"/>
            <a:ext cx="691042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44317" y="280684"/>
            <a:ext cx="847974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972185" y="280684"/>
            <a:ext cx="942197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46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016793" y="280684"/>
            <a:ext cx="1140242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185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59446" y="275277"/>
            <a:ext cx="109246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160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49293" y="275277"/>
            <a:ext cx="69909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53 -0.00115 L -0.2056 0.3173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43594 0.3099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34088 0.3138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4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12461 0.614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25729 0.6201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35742 0.6111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3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06198 0.6094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2" grpId="0"/>
      <p:bldP spid="30" grpId="0"/>
      <p:bldP spid="42" grpId="0"/>
      <p:bldP spid="46" grpId="0"/>
      <p:bldP spid="47" grpId="0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A33E66-E790-0947-9195-3263D4B2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581" y="478310"/>
            <a:ext cx="801083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63" y="319688"/>
            <a:ext cx="8314300" cy="465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644780" y="5200252"/>
            <a:ext cx="745680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37220" y="720590"/>
            <a:ext cx="3268852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số bé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như thế nào?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37220" y="2445758"/>
            <a:ext cx="3268852" cy="954107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80497" y="321971"/>
            <a:ext cx="10879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8cm,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cm.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1" lang="en-US" altLang="zh-C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CD?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245798-929F-534E-818C-4CC81A944C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780" y="4196428"/>
            <a:ext cx="2661572" cy="266157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A96A609-6606-8945-B217-E97D43CF40B9}"/>
              </a:ext>
            </a:extLst>
          </p:cNvPr>
          <p:cNvSpPr/>
          <p:nvPr/>
        </p:nvSpPr>
        <p:spPr>
          <a:xfrm>
            <a:off x="648046" y="1770647"/>
            <a:ext cx="1474567" cy="560279"/>
          </a:xfrm>
          <a:prstGeom prst="rect">
            <a:avLst/>
          </a:prstGeom>
          <a:solidFill>
            <a:srgbClr val="C00000"/>
          </a:solidFill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67181" tIns="33590" rIns="67181" bIns="33590">
            <a:spAutoFit/>
          </a:bodyPr>
          <a:lstStyle/>
          <a:p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Tóm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tắt</a:t>
            </a:r>
            <a:endParaRPr lang="en-US" altLang="zh-CN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8201"/>
          <a:stretch/>
        </p:blipFill>
        <p:spPr>
          <a:xfrm>
            <a:off x="3144358" y="1545336"/>
            <a:ext cx="4751074" cy="1737360"/>
          </a:xfrm>
          <a:prstGeom prst="rect">
            <a:avLst/>
          </a:prstGeom>
        </p:spPr>
      </p:pic>
      <p:sp>
        <p:nvSpPr>
          <p:cNvPr id="14" name="矩形 9">
            <a:extLst>
              <a:ext uri="{FF2B5EF4-FFF2-40B4-BE49-F238E27FC236}">
                <a16:creationId xmlns:a16="http://schemas.microsoft.com/office/drawing/2014/main" id="{3A96A609-6606-8945-B217-E97D43CF40B9}"/>
              </a:ext>
            </a:extLst>
          </p:cNvPr>
          <p:cNvSpPr/>
          <p:nvPr/>
        </p:nvSpPr>
        <p:spPr>
          <a:xfrm>
            <a:off x="648045" y="3815855"/>
            <a:ext cx="1531890" cy="560279"/>
          </a:xfrm>
          <a:prstGeom prst="rect">
            <a:avLst/>
          </a:prstGeom>
          <a:solidFill>
            <a:srgbClr val="C00000"/>
          </a:solidFill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67181" tIns="33590" rIns="67181" bIns="33590">
            <a:spAutoFit/>
          </a:bodyPr>
          <a:lstStyle/>
          <a:p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Bài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giải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15" name="矩形 9">
            <a:extLst>
              <a:ext uri="{FF2B5EF4-FFF2-40B4-BE49-F238E27FC236}">
                <a16:creationId xmlns:a16="http://schemas.microsoft.com/office/drawing/2014/main" id="{3A96A609-6606-8945-B217-E97D43CF40B9}"/>
              </a:ext>
            </a:extLst>
          </p:cNvPr>
          <p:cNvSpPr/>
          <p:nvPr/>
        </p:nvSpPr>
        <p:spPr>
          <a:xfrm>
            <a:off x="3144358" y="3815614"/>
            <a:ext cx="6154422" cy="20376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square" lIns="67181" tIns="33590" rIns="67181" bIns="33590">
            <a:spAutoFit/>
          </a:bodyPr>
          <a:lstStyle/>
          <a:p>
            <a:pPr algn="ctr"/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Đoạn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thẳng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AB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dài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gấp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đoạn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thẳng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CD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số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lần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là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8 : 2 = 4 (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lần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)</a:t>
            </a:r>
          </a:p>
          <a:p>
            <a:pPr algn="ctr"/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               </a:t>
            </a:r>
            <a:r>
              <a:rPr lang="en-US" altLang="zh-CN" sz="3200" u="sng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Đáp</a:t>
            </a:r>
            <a:r>
              <a:rPr lang="en-US" altLang="zh-CN" sz="3200" u="sng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u="sng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số</a:t>
            </a:r>
            <a:r>
              <a:rPr lang="en-US" altLang="zh-CN" sz="3200" u="sng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: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4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lần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8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A33E66-E790-0947-9195-3263D4B2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5282"/>
            <a:ext cx="2979553" cy="4262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581" y="417350"/>
            <a:ext cx="801083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630097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4731</TotalTime>
  <Words>458</Words>
  <Application>Microsoft Office PowerPoint</Application>
  <PresentationFormat>Widescreen</PresentationFormat>
  <Paragraphs>108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DengXian</vt:lpstr>
      <vt:lpstr>Wingdings</vt:lpstr>
      <vt:lpstr>#9Slide07 SFU Rhythm</vt:lpstr>
      <vt:lpstr>Cambria</vt:lpstr>
      <vt:lpstr>#9Slide07 SVNZiclets</vt:lpstr>
      <vt:lpstr>Bahnschrift Condensed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Dell</cp:lastModifiedBy>
  <cp:revision>659</cp:revision>
  <dcterms:created xsi:type="dcterms:W3CDTF">2018-06-17T04:53:58Z</dcterms:created>
  <dcterms:modified xsi:type="dcterms:W3CDTF">2022-12-17T16:00:45Z</dcterms:modified>
</cp:coreProperties>
</file>