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4" r:id="rId5"/>
    <p:sldId id="265" r:id="rId6"/>
    <p:sldId id="266" r:id="rId7"/>
    <p:sldId id="262" r:id="rId8"/>
    <p:sldId id="268" r:id="rId9"/>
    <p:sldId id="269" r:id="rId10"/>
    <p:sldId id="272" r:id="rId11"/>
    <p:sldId id="273" r:id="rId12"/>
    <p:sldId id="275" r:id="rId13"/>
    <p:sldId id="276" r:id="rId14"/>
    <p:sldId id="277" r:id="rId15"/>
    <p:sldId id="274" r:id="rId16"/>
    <p:sldId id="278" r:id="rId17"/>
    <p:sldId id="279" r:id="rId18"/>
    <p:sldId id="280" r:id="rId19"/>
    <p:sldId id="281" r:id="rId20"/>
    <p:sldId id="282" r:id="rId21"/>
    <p:sldId id="283" r:id="rId22"/>
    <p:sldId id="284" r:id="rId23"/>
    <p:sldId id="285" r:id="rId24"/>
    <p:sldId id="259" r:id="rId25"/>
    <p:sldId id="286" r:id="rId26"/>
    <p:sldId id="288"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8365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F2E4775-D955-6301-C8D8-7A7DDA3FE78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90FD55-51DA-4A55-B161-40F254D300C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B8F5E66B-8EAA-6FE6-CEF5-49A5313319F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FBB7129-4018-AB52-65C3-6A36A3CBBA0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6D188B-D430-4B7B-BA89-DBA3B151657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矩形: 圆角 8">
            <a:extLst>
              <a:ext uri="{FF2B5EF4-FFF2-40B4-BE49-F238E27FC236}">
                <a16:creationId xmlns:a16="http://schemas.microsoft.com/office/drawing/2014/main" id="{9EF8FED7-C05A-2CE9-BF87-20B2D8DA68DC}"/>
              </a:ext>
            </a:extLst>
          </p:cNvPr>
          <p:cNvSpPr/>
          <p:nvPr userDrawn="1"/>
        </p:nvSpPr>
        <p:spPr>
          <a:xfrm>
            <a:off x="374650" y="366712"/>
            <a:ext cx="11442700" cy="6146800"/>
          </a:xfrm>
          <a:prstGeom prst="roundRect">
            <a:avLst>
              <a:gd name="adj" fmla="val 5058"/>
            </a:avLst>
          </a:prstGeom>
          <a:solidFill>
            <a:schemeClr val="bg1"/>
          </a:solidFill>
          <a:ln w="117475">
            <a:solidFill>
              <a:srgbClr val="FFD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199676652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4848A6-55B1-74FC-1160-C773534278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90FD55-51DA-4A55-B161-40F254D300C6}"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1A00B35-B0AF-3861-11AF-23228104606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C2F027A3-4EF3-30F0-C316-83DACE07B4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6D188B-D430-4B7B-BA89-DBA3B151657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圆角 8">
            <a:extLst>
              <a:ext uri="{FF2B5EF4-FFF2-40B4-BE49-F238E27FC236}">
                <a16:creationId xmlns:a16="http://schemas.microsoft.com/office/drawing/2014/main" id="{9EF8FED7-C05A-2CE9-BF87-20B2D8DA68DC}"/>
              </a:ext>
            </a:extLst>
          </p:cNvPr>
          <p:cNvSpPr/>
          <p:nvPr userDrawn="1"/>
        </p:nvSpPr>
        <p:spPr>
          <a:xfrm>
            <a:off x="180304" y="167425"/>
            <a:ext cx="11822806" cy="6476776"/>
          </a:xfrm>
          <a:prstGeom prst="roundRect">
            <a:avLst>
              <a:gd name="adj" fmla="val 5058"/>
            </a:avLst>
          </a:prstGeom>
          <a:solidFill>
            <a:schemeClr val="bg1"/>
          </a:solidFill>
          <a:ln w="117475">
            <a:solidFill>
              <a:srgbClr val="FFD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15521708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064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id="{A38022F8-6FAA-4C40-11C5-756D54E725A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69" r="2969"/>
          <a:stretch/>
        </p:blipFill>
        <p:spPr>
          <a:xfrm rot="5400000">
            <a:off x="2667000" y="-2666999"/>
            <a:ext cx="6858000" cy="12192000"/>
          </a:xfrm>
          <a:prstGeom prst="rect">
            <a:avLst/>
          </a:prstGeom>
        </p:spPr>
      </p:pic>
    </p:spTree>
    <p:extLst>
      <p:ext uri="{BB962C8B-B14F-4D97-AF65-F5344CB8AC3E}">
        <p14:creationId xmlns:p14="http://schemas.microsoft.com/office/powerpoint/2010/main" val="383491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字魂162号-元气酪酪体" panose="00000500000000000000" pitchFamily="2" charset="-122"/>
          <a:ea typeface="字魂162号-元气酪酪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62号-元气酪酪体" panose="00000500000000000000" pitchFamily="2" charset="-122"/>
          <a:ea typeface="字魂162号-元气酪酪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62号-元气酪酪体" panose="00000500000000000000" pitchFamily="2" charset="-122"/>
          <a:ea typeface="字魂162号-元气酪酪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62号-元气酪酪体" panose="00000500000000000000" pitchFamily="2" charset="-122"/>
          <a:ea typeface="字魂162号-元气酪酪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2号-元气酪酪体" panose="00000500000000000000" pitchFamily="2" charset="-122"/>
          <a:ea typeface="字魂162号-元气酪酪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62号-元气酪酪体" panose="00000500000000000000" pitchFamily="2" charset="-122"/>
          <a:ea typeface="字魂162号-元气酪酪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303E93E-DCA0-4682-495F-33CEB9A42D06}"/>
              </a:ext>
            </a:extLst>
          </p:cNvPr>
          <p:cNvPicPr>
            <a:picLocks noChangeAspect="1"/>
          </p:cNvPicPr>
          <p:nvPr/>
        </p:nvPicPr>
        <p:blipFill rotWithShape="1">
          <a:blip r:embed="rId2">
            <a:extLst>
              <a:ext uri="{28A0092B-C50C-407E-A947-70E740481C1C}">
                <a14:useLocalDpi xmlns:a14="http://schemas.microsoft.com/office/drawing/2010/main" val="0"/>
              </a:ext>
            </a:extLst>
          </a:blip>
          <a:srcRect l="2969" r="2969"/>
          <a:stretch/>
        </p:blipFill>
        <p:spPr>
          <a:xfrm rot="5400000">
            <a:off x="2667000" y="-2666999"/>
            <a:ext cx="6858000" cy="12192000"/>
          </a:xfrm>
          <a:prstGeom prst="rect">
            <a:avLst/>
          </a:prstGeom>
        </p:spPr>
      </p:pic>
      <p:pic>
        <p:nvPicPr>
          <p:cNvPr id="31" name="图片 30">
            <a:extLst>
              <a:ext uri="{FF2B5EF4-FFF2-40B4-BE49-F238E27FC236}">
                <a16:creationId xmlns:a16="http://schemas.microsoft.com/office/drawing/2014/main" id="{0128A011-8615-5DF2-314A-0F4CDC1190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56" t="63692" r="-1198" b="22414"/>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20" name="图片 19">
            <a:extLst>
              <a:ext uri="{FF2B5EF4-FFF2-40B4-BE49-F238E27FC236}">
                <a16:creationId xmlns:a16="http://schemas.microsoft.com/office/drawing/2014/main" id="{0966A992-3717-180D-21B6-9824C91CA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6434">
            <a:off x="9561596" y="550473"/>
            <a:ext cx="2084414" cy="2084414"/>
          </a:xfrm>
          <a:prstGeom prst="rect">
            <a:avLst/>
          </a:prstGeom>
        </p:spPr>
      </p:pic>
      <p:pic>
        <p:nvPicPr>
          <p:cNvPr id="26" name="图片 25">
            <a:extLst>
              <a:ext uri="{FF2B5EF4-FFF2-40B4-BE49-F238E27FC236}">
                <a16:creationId xmlns:a16="http://schemas.microsoft.com/office/drawing/2014/main" id="{04CC7DB9-5927-096A-5103-9B06B0645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874" y="2286000"/>
            <a:ext cx="2032754" cy="2032754"/>
          </a:xfrm>
          <a:prstGeom prst="rect">
            <a:avLst/>
          </a:prstGeom>
        </p:spPr>
      </p:pic>
      <p:pic>
        <p:nvPicPr>
          <p:cNvPr id="47" name="图片 46">
            <a:extLst>
              <a:ext uri="{FF2B5EF4-FFF2-40B4-BE49-F238E27FC236}">
                <a16:creationId xmlns:a16="http://schemas.microsoft.com/office/drawing/2014/main" id="{92F9AE5E-6BF1-1778-3040-3AFFEA297F18}"/>
              </a:ext>
            </a:extLst>
          </p:cNvPr>
          <p:cNvPicPr>
            <a:picLocks noChangeAspect="1"/>
          </p:cNvPicPr>
          <p:nvPr/>
        </p:nvPicPr>
        <p:blipFill>
          <a:blip r:embed="rId6" cstate="print">
            <a:extLst>
              <a:ext uri="{28A0092B-C50C-407E-A947-70E740481C1C}">
                <a14:useLocalDpi xmlns:a14="http://schemas.microsoft.com/office/drawing/2010/main" val="0"/>
              </a:ext>
            </a:extLst>
          </a:blip>
          <a:srcRect l="4859" t="11698" r="55340" b="66795"/>
          <a:stretch>
            <a:fillRect/>
          </a:stretch>
        </p:blipFill>
        <p:spPr>
          <a:xfrm>
            <a:off x="10167801" y="3505498"/>
            <a:ext cx="1635365" cy="883698"/>
          </a:xfrm>
          <a:custGeom>
            <a:avLst/>
            <a:gdLst>
              <a:gd name="connsiteX0" fmla="*/ 0 w 1950708"/>
              <a:gd name="connsiteY0" fmla="*/ 0 h 1054100"/>
              <a:gd name="connsiteX1" fmla="*/ 1950708 w 1950708"/>
              <a:gd name="connsiteY1" fmla="*/ 0 h 1054100"/>
              <a:gd name="connsiteX2" fmla="*/ 1950708 w 1950708"/>
              <a:gd name="connsiteY2" fmla="*/ 1054100 h 1054100"/>
              <a:gd name="connsiteX3" fmla="*/ 0 w 1950708"/>
              <a:gd name="connsiteY3" fmla="*/ 1054100 h 1054100"/>
              <a:gd name="connsiteX4" fmla="*/ 0 w 1950708"/>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08" h="1054100">
                <a:moveTo>
                  <a:pt x="0" y="0"/>
                </a:moveTo>
                <a:lnTo>
                  <a:pt x="1950708" y="0"/>
                </a:lnTo>
                <a:lnTo>
                  <a:pt x="1950708" y="1054100"/>
                </a:lnTo>
                <a:lnTo>
                  <a:pt x="0" y="1054100"/>
                </a:lnTo>
                <a:lnTo>
                  <a:pt x="0" y="0"/>
                </a:lnTo>
                <a:close/>
              </a:path>
            </a:pathLst>
          </a:custGeom>
        </p:spPr>
      </p:pic>
      <p:pic>
        <p:nvPicPr>
          <p:cNvPr id="45" name="图片 44">
            <a:extLst>
              <a:ext uri="{FF2B5EF4-FFF2-40B4-BE49-F238E27FC236}">
                <a16:creationId xmlns:a16="http://schemas.microsoft.com/office/drawing/2014/main" id="{05F1F1B2-A58F-42AD-B948-DD2C3F2205A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619946" y="2602622"/>
            <a:ext cx="4293149" cy="4293149"/>
          </a:xfrm>
          <a:custGeom>
            <a:avLst/>
            <a:gdLst>
              <a:gd name="connsiteX0" fmla="*/ 0 w 4901239"/>
              <a:gd name="connsiteY0" fmla="*/ 0 h 4901239"/>
              <a:gd name="connsiteX1" fmla="*/ 4901239 w 4901239"/>
              <a:gd name="connsiteY1" fmla="*/ 0 h 4901239"/>
              <a:gd name="connsiteX2" fmla="*/ 4901239 w 4901239"/>
              <a:gd name="connsiteY2" fmla="*/ 4901239 h 4901239"/>
              <a:gd name="connsiteX3" fmla="*/ 0 w 4901239"/>
              <a:gd name="connsiteY3" fmla="*/ 4901239 h 4901239"/>
              <a:gd name="connsiteX4" fmla="*/ 0 w 4901239"/>
              <a:gd name="connsiteY4" fmla="*/ 0 h 4901239"/>
              <a:gd name="connsiteX5" fmla="*/ 2584835 w 4901239"/>
              <a:gd name="connsiteY5" fmla="*/ 122018 h 4901239"/>
              <a:gd name="connsiteX6" fmla="*/ 2584835 w 4901239"/>
              <a:gd name="connsiteY6" fmla="*/ 2071940 h 4901239"/>
              <a:gd name="connsiteX7" fmla="*/ 3095664 w 4901239"/>
              <a:gd name="connsiteY7" fmla="*/ 2071940 h 4901239"/>
              <a:gd name="connsiteX8" fmla="*/ 3095664 w 4901239"/>
              <a:gd name="connsiteY8" fmla="*/ 2478340 h 4901239"/>
              <a:gd name="connsiteX9" fmla="*/ 4530764 w 4901239"/>
              <a:gd name="connsiteY9" fmla="*/ 2478340 h 4901239"/>
              <a:gd name="connsiteX10" fmla="*/ 4530764 w 4901239"/>
              <a:gd name="connsiteY10" fmla="*/ 2071940 h 4901239"/>
              <a:gd name="connsiteX11" fmla="*/ 4708564 w 4901239"/>
              <a:gd name="connsiteY11" fmla="*/ 2071940 h 4901239"/>
              <a:gd name="connsiteX12" fmla="*/ 4708564 w 4901239"/>
              <a:gd name="connsiteY12" fmla="*/ 122018 h 4901239"/>
              <a:gd name="connsiteX13" fmla="*/ 2584835 w 4901239"/>
              <a:gd name="connsiteY13" fmla="*/ 122018 h 4901239"/>
              <a:gd name="connsiteX14" fmla="*/ 238164 w 4901239"/>
              <a:gd name="connsiteY14" fmla="*/ 573340 h 4901239"/>
              <a:gd name="connsiteX15" fmla="*/ 238164 w 4901239"/>
              <a:gd name="connsiteY15" fmla="*/ 1627440 h 4901239"/>
              <a:gd name="connsiteX16" fmla="*/ 2188872 w 4901239"/>
              <a:gd name="connsiteY16" fmla="*/ 1627440 h 4901239"/>
              <a:gd name="connsiteX17" fmla="*/ 2188872 w 4901239"/>
              <a:gd name="connsiteY17" fmla="*/ 573340 h 4901239"/>
              <a:gd name="connsiteX18" fmla="*/ 238164 w 4901239"/>
              <a:gd name="connsiteY18" fmla="*/ 573340 h 490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01239" h="4901239">
                <a:moveTo>
                  <a:pt x="0" y="0"/>
                </a:moveTo>
                <a:lnTo>
                  <a:pt x="4901239" y="0"/>
                </a:lnTo>
                <a:lnTo>
                  <a:pt x="4901239" y="4901239"/>
                </a:lnTo>
                <a:lnTo>
                  <a:pt x="0" y="4901239"/>
                </a:lnTo>
                <a:lnTo>
                  <a:pt x="0" y="0"/>
                </a:lnTo>
                <a:close/>
                <a:moveTo>
                  <a:pt x="2584835" y="122018"/>
                </a:moveTo>
                <a:lnTo>
                  <a:pt x="2584835" y="2071940"/>
                </a:lnTo>
                <a:lnTo>
                  <a:pt x="3095664" y="2071940"/>
                </a:lnTo>
                <a:lnTo>
                  <a:pt x="3095664" y="2478340"/>
                </a:lnTo>
                <a:lnTo>
                  <a:pt x="4530764" y="2478340"/>
                </a:lnTo>
                <a:lnTo>
                  <a:pt x="4530764" y="2071940"/>
                </a:lnTo>
                <a:lnTo>
                  <a:pt x="4708564" y="2071940"/>
                </a:lnTo>
                <a:lnTo>
                  <a:pt x="4708564" y="122018"/>
                </a:lnTo>
                <a:lnTo>
                  <a:pt x="2584835" y="122018"/>
                </a:lnTo>
                <a:close/>
                <a:moveTo>
                  <a:pt x="238164" y="573340"/>
                </a:moveTo>
                <a:lnTo>
                  <a:pt x="238164" y="1627440"/>
                </a:lnTo>
                <a:lnTo>
                  <a:pt x="2188872" y="1627440"/>
                </a:lnTo>
                <a:lnTo>
                  <a:pt x="2188872" y="573340"/>
                </a:lnTo>
                <a:lnTo>
                  <a:pt x="238164" y="573340"/>
                </a:lnTo>
                <a:close/>
              </a:path>
            </a:pathLst>
          </a:custGeom>
        </p:spPr>
      </p:pic>
      <p:pic>
        <p:nvPicPr>
          <p:cNvPr id="52" name="图片 51">
            <a:extLst>
              <a:ext uri="{FF2B5EF4-FFF2-40B4-BE49-F238E27FC236}">
                <a16:creationId xmlns:a16="http://schemas.microsoft.com/office/drawing/2014/main" id="{B4C5484E-9156-DA49-B6D2-7E67143033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03" y="3583633"/>
            <a:ext cx="3714685" cy="3714685"/>
          </a:xfrm>
          <a:prstGeom prst="rect">
            <a:avLst/>
          </a:prstGeom>
        </p:spPr>
      </p:pic>
      <p:pic>
        <p:nvPicPr>
          <p:cNvPr id="60" name="图片 59">
            <a:extLst>
              <a:ext uri="{FF2B5EF4-FFF2-40B4-BE49-F238E27FC236}">
                <a16:creationId xmlns:a16="http://schemas.microsoft.com/office/drawing/2014/main" id="{D791F90C-1596-C0A3-0992-DC2219AFA6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162" y="5896656"/>
            <a:ext cx="2324100" cy="96134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522" y="-120671"/>
            <a:ext cx="1899425" cy="1899425"/>
          </a:xfrm>
          <a:prstGeom prst="rect">
            <a:avLst/>
          </a:prstGeom>
        </p:spPr>
      </p:pic>
      <p:pic>
        <p:nvPicPr>
          <p:cNvPr id="4" name="Picture 3"/>
          <p:cNvPicPr>
            <a:picLocks noChangeAspect="1"/>
          </p:cNvPicPr>
          <p:nvPr/>
        </p:nvPicPr>
        <p:blipFill>
          <a:blip r:embed="rId11"/>
          <a:stretch>
            <a:fillRect/>
          </a:stretch>
        </p:blipFill>
        <p:spPr>
          <a:xfrm>
            <a:off x="2259432" y="246824"/>
            <a:ext cx="3456355" cy="981844"/>
          </a:xfrm>
          <a:prstGeom prst="rect">
            <a:avLst/>
          </a:prstGeom>
        </p:spPr>
      </p:pic>
      <p:pic>
        <p:nvPicPr>
          <p:cNvPr id="9" name="Picture 8"/>
          <p:cNvPicPr>
            <a:picLocks noChangeAspect="1"/>
          </p:cNvPicPr>
          <p:nvPr/>
        </p:nvPicPr>
        <p:blipFill>
          <a:blip r:embed="rId12"/>
          <a:stretch>
            <a:fillRect/>
          </a:stretch>
        </p:blipFill>
        <p:spPr>
          <a:xfrm>
            <a:off x="2173628" y="1301603"/>
            <a:ext cx="7504826" cy="4407790"/>
          </a:xfrm>
          <a:prstGeom prst="rect">
            <a:avLst/>
          </a:prstGeom>
        </p:spPr>
      </p:pic>
      <p:sp>
        <p:nvSpPr>
          <p:cNvPr id="15"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0066"/>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0066"/>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01117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5" name="Group 4"/>
          <p:cNvGrpSpPr/>
          <p:nvPr/>
        </p:nvGrpSpPr>
        <p:grpSpPr>
          <a:xfrm>
            <a:off x="441945" y="1188065"/>
            <a:ext cx="7670089" cy="5905278"/>
            <a:chOff x="441945" y="1188065"/>
            <a:chExt cx="7670089" cy="5905278"/>
          </a:xfrm>
        </p:grpSpPr>
        <p:grpSp>
          <p:nvGrpSpPr>
            <p:cNvPr id="4" name="Group 3"/>
            <p:cNvGrpSpPr/>
            <p:nvPr/>
          </p:nvGrpSpPr>
          <p:grpSpPr>
            <a:xfrm>
              <a:off x="441945" y="1358538"/>
              <a:ext cx="7670089" cy="4403606"/>
              <a:chOff x="3632200" y="1720850"/>
              <a:chExt cx="7076440" cy="3602355"/>
            </a:xfrm>
          </p:grpSpPr>
          <p:sp>
            <p:nvSpPr>
              <p:cNvPr id="7" name="圆角矩形 21"/>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 descr="千库网_六一儿童节多个侧面伸出脑袋儿童_元素编号13101512"/>
              <p:cNvPicPr>
                <a:picLocks noChangeAspect="1"/>
              </p:cNvPicPr>
              <p:nvPr/>
            </p:nvPicPr>
            <p:blipFill>
              <a:blip r:embed="rId3"/>
              <a:srcRect r="35246"/>
              <a:stretch>
                <a:fillRect/>
              </a:stretch>
            </p:blipFill>
            <p:spPr>
              <a:xfrm>
                <a:off x="3632200" y="1720850"/>
                <a:ext cx="1698625" cy="3602355"/>
              </a:xfrm>
              <a:prstGeom prst="rect">
                <a:avLst/>
              </a:prstGeom>
            </p:spPr>
          </p:pic>
        </p:grpSp>
        <p:pic>
          <p:nvPicPr>
            <p:cNvPr id="2" name="Picture 1"/>
            <p:cNvPicPr>
              <a:picLocks noChangeAspect="1"/>
            </p:cNvPicPr>
            <p:nvPr/>
          </p:nvPicPr>
          <p:blipFill>
            <a:blip r:embed="rId4"/>
            <a:stretch>
              <a:fillRect/>
            </a:stretch>
          </p:blipFill>
          <p:spPr>
            <a:xfrm>
              <a:off x="1273197" y="1188065"/>
              <a:ext cx="6601562" cy="5905278"/>
            </a:xfrm>
            <a:prstGeom prst="rect">
              <a:avLst/>
            </a:prstGeom>
          </p:spPr>
        </p:pic>
      </p:grpSp>
    </p:spTree>
    <p:extLst>
      <p:ext uri="{BB962C8B-B14F-4D97-AF65-F5344CB8AC3E}">
        <p14:creationId xmlns:p14="http://schemas.microsoft.com/office/powerpoint/2010/main" val="453321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1. Chi tiết nào thể hiện Nam nhớ thành phố? </a:t>
                </a: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33072"/>
            <a:ext cx="11121676" cy="1077218"/>
            <a:chOff x="2024693" y="3014225"/>
            <a:chExt cx="11121676" cy="1077218"/>
          </a:xfrm>
        </p:grpSpPr>
        <p:grpSp>
          <p:nvGrpSpPr>
            <p:cNvPr id="8" name="Group 7"/>
            <p:cNvGrpSpPr/>
            <p:nvPr/>
          </p:nvGrpSpPr>
          <p:grpSpPr>
            <a:xfrm>
              <a:off x="2024693" y="3080825"/>
              <a:ext cx="11121676" cy="993594"/>
              <a:chOff x="2024693" y="3080825"/>
              <a:chExt cx="11121676" cy="993594"/>
            </a:xfrm>
          </p:grpSpPr>
          <p:sp>
            <p:nvSpPr>
              <p:cNvPr id="10" name="Rounded Rectangle 9"/>
              <p:cNvSpPr/>
              <p:nvPr/>
            </p:nvSpPr>
            <p:spPr>
              <a:xfrm>
                <a:off x="2686930" y="3080825"/>
                <a:ext cx="10459439" cy="993594"/>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014225"/>
              <a:ext cx="10147698"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Ngồi nói chuyện với bạn trên mô đất giữa đồng quê ngập nắng.</a:t>
              </a:r>
              <a:endPar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p:grpSpPr>
        <p:sp>
          <p:nvSpPr>
            <p:cNvPr id="13" name="Rounded Rectangle 12"/>
            <p:cNvSpPr/>
            <p:nvPr/>
          </p:nvSpPr>
          <p:spPr>
            <a:xfrm>
              <a:off x="2686930" y="4166604"/>
              <a:ext cx="10459439" cy="858129"/>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305726"/>
              <a:ext cx="10449695" cy="584775"/>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Chia sẻ với bạn về những địa danh ở thành phố.</a:t>
              </a:r>
              <a:endParaRPr lang="en-US" sz="32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495305"/>
              <a:ext cx="10175925" cy="535531"/>
            </a:xfrm>
            <a:prstGeom prst="rect">
              <a:avLst/>
            </a:prstGeom>
            <a:noFill/>
          </p:spPr>
          <p:txBody>
            <a:bodyPr wrap="square" rtlCol="0">
              <a:spAutoFit/>
            </a:bodyPr>
            <a:lstStyle/>
            <a:p>
              <a:pPr algn="just">
                <a:lnSpc>
                  <a:spcPct val="90000"/>
                </a:lnSpc>
              </a:pPr>
              <a:r>
                <a:rPr lang="vi-VN" sz="3200" b="1">
                  <a:latin typeface="Cambria" panose="02040503050406030204" pitchFamily="18" charset="0"/>
                  <a:ea typeface="Cambria" panose="02040503050406030204" pitchFamily="18" charset="0"/>
                </a:rPr>
                <a:t>K</a:t>
              </a:r>
              <a:r>
                <a:rPr lang="en-US" sz="3200" b="1">
                  <a:latin typeface="Cambria" panose="02040503050406030204" pitchFamily="18" charset="0"/>
                  <a:ea typeface="Cambria" panose="02040503050406030204" pitchFamily="18" charset="0"/>
                </a:rPr>
                <a:t>ể</a:t>
              </a:r>
              <a:r>
                <a:rPr lang="vi-VN" sz="3200" b="1">
                  <a:latin typeface="Cambria" panose="02040503050406030204" pitchFamily="18" charset="0"/>
                  <a:ea typeface="Cambria" panose="02040503050406030204" pitchFamily="18" charset="0"/>
                </a:rPr>
                <a:t> với bạn về các hoạt động thường làm ở thành phố.</a:t>
              </a:r>
              <a:endParaRPr lang="en-US" sz="19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1052177"/>
            <a:chOff x="2046001" y="5252383"/>
            <a:chExt cx="10837430" cy="1052177"/>
          </a:xfrm>
        </p:grpSpPr>
        <p:sp>
          <p:nvSpPr>
            <p:cNvPr id="21" name="Rounded Rectangle 20"/>
            <p:cNvSpPr/>
            <p:nvPr/>
          </p:nvSpPr>
          <p:spPr>
            <a:xfrm>
              <a:off x="2753771" y="5252383"/>
              <a:ext cx="10129660" cy="1052177"/>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284621"/>
              <a:ext cx="9617126" cy="978729"/>
            </a:xfrm>
            <a:prstGeom prst="rect">
              <a:avLst/>
            </a:prstGeom>
            <a:noFill/>
          </p:spPr>
          <p:txBody>
            <a:bodyPr wrap="square" rtlCol="0">
              <a:spAutoFit/>
            </a:bodyPr>
            <a:lstStyle/>
            <a:p>
              <a:pPr algn="just">
                <a:lnSpc>
                  <a:spcPct val="90000"/>
                </a:lnSpc>
              </a:pPr>
              <a:r>
                <a:rPr lang="vi-VN" sz="3200" b="1">
                  <a:latin typeface="Cambria" panose="02040503050406030204" pitchFamily="18" charset="0"/>
                  <a:ea typeface="Cambria" panose="02040503050406030204" pitchFamily="18" charset="0"/>
                </a:rPr>
                <a:t>Rủ bạn thực hiện các hoạt động mà Nam thường làm ở thành phố.</a:t>
              </a:r>
              <a:endParaRPr lang="en-US" sz="19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83558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2. </a:t>
                </a:r>
                <a:r>
                  <a:rPr lang="vi-VN" sz="4000" b="1">
                    <a:latin typeface="Cambria" panose="02040503050406030204" pitchFamily="18" charset="0"/>
                    <a:ea typeface="Cambria" panose="02040503050406030204" pitchFamily="18" charset="0"/>
                  </a:rPr>
                  <a:t>Trong câu chuyện, Siêng được miêu tả như thế nào?</a:t>
                </a:r>
                <a:endParaRPr lang="en-US" sz="4000" b="1">
                  <a:solidFill>
                    <a:srgbClr val="002060"/>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66402" cy="993594"/>
            <a:chOff x="2024693" y="3080825"/>
            <a:chExt cx="11166402" cy="993594"/>
          </a:xfrm>
        </p:grpSpPr>
        <p:grpSp>
          <p:nvGrpSpPr>
            <p:cNvPr id="8" name="Group 7"/>
            <p:cNvGrpSpPr/>
            <p:nvPr/>
          </p:nvGrpSpPr>
          <p:grpSpPr>
            <a:xfrm>
              <a:off x="2024693" y="3080825"/>
              <a:ext cx="11121676" cy="993594"/>
              <a:chOff x="2024693" y="3080825"/>
              <a:chExt cx="11121676" cy="993594"/>
            </a:xfrm>
          </p:grpSpPr>
          <p:sp>
            <p:nvSpPr>
              <p:cNvPr id="10" name="Rounded Rectangle 9"/>
              <p:cNvSpPr/>
              <p:nvPr/>
            </p:nvSpPr>
            <p:spPr>
              <a:xfrm>
                <a:off x="2686930" y="3080825"/>
                <a:ext cx="10459439" cy="993594"/>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3043397" y="3254456"/>
              <a:ext cx="10147698" cy="646331"/>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Hay nói lảng, tính tình hiền khô.</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89241" cy="904470"/>
            <a:chOff x="2024693" y="4120263"/>
            <a:chExt cx="11389241" cy="904470"/>
          </a:xfrm>
        </p:grpSpPr>
        <p:sp>
          <p:nvSpPr>
            <p:cNvPr id="13" name="Rounded Rectangle 12"/>
            <p:cNvSpPr/>
            <p:nvPr/>
          </p:nvSpPr>
          <p:spPr>
            <a:xfrm>
              <a:off x="2686930" y="4166604"/>
              <a:ext cx="10459439" cy="858129"/>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964239" y="4305726"/>
              <a:ext cx="10449695" cy="646331"/>
            </a:xfrm>
            <a:prstGeom prst="rect">
              <a:avLst/>
            </a:prstGeom>
            <a:noFill/>
          </p:spPr>
          <p:txBody>
            <a:bodyPr wrap="square" rtlCol="0">
              <a:spAutoFit/>
            </a:bodyPr>
            <a:lstStyle/>
            <a:p>
              <a:r>
                <a:rPr lang="en-US" sz="3600" b="1">
                  <a:latin typeface="Cambria" panose="02040503050406030204" pitchFamily="18" charset="0"/>
                  <a:ea typeface="Cambria" panose="02040503050406030204" pitchFamily="18" charset="0"/>
                </a:rPr>
                <a:t>Luôn cười tươi rói, hay chọc quê bạn.</a:t>
              </a:r>
              <a:endParaRPr lang="en-US" sz="3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495305"/>
              <a:ext cx="10175925" cy="590931"/>
            </a:xfrm>
            <a:prstGeom prst="rect">
              <a:avLst/>
            </a:prstGeom>
            <a:noFill/>
          </p:spPr>
          <p:txBody>
            <a:bodyPr wrap="square" rtlCol="0">
              <a:spAutoFit/>
            </a:bodyPr>
            <a:lstStyle/>
            <a:p>
              <a:pPr algn="just">
                <a:lnSpc>
                  <a:spcPct val="90000"/>
                </a:lnSpc>
              </a:pPr>
              <a:r>
                <a:rPr lang="en-US" sz="3600" b="1">
                  <a:latin typeface="Cambria" panose="02040503050406030204" pitchFamily="18" charset="0"/>
                  <a:ea typeface="Cambria" panose="02040503050406030204" pitchFamily="18" charset="0"/>
                </a:rPr>
                <a:t>Có vóc người nhỏ xíu, hay mắc cỡ.</a:t>
              </a:r>
              <a:endParaRPr lang="en-US" sz="23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1052177"/>
            <a:chOff x="2046001" y="5252383"/>
            <a:chExt cx="10837430" cy="1052177"/>
          </a:xfrm>
        </p:grpSpPr>
        <p:sp>
          <p:nvSpPr>
            <p:cNvPr id="21" name="Rounded Rectangle 20"/>
            <p:cNvSpPr/>
            <p:nvPr/>
          </p:nvSpPr>
          <p:spPr>
            <a:xfrm>
              <a:off x="2753771" y="5252383"/>
              <a:ext cx="10129660" cy="1052177"/>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24891" y="5459072"/>
              <a:ext cx="9617126" cy="590931"/>
            </a:xfrm>
            <a:prstGeom prst="rect">
              <a:avLst/>
            </a:prstGeom>
            <a:noFill/>
          </p:spPr>
          <p:txBody>
            <a:bodyPr wrap="square" rtlCol="0">
              <a:spAutoFit/>
            </a:bodyPr>
            <a:lstStyle/>
            <a:p>
              <a:pPr algn="just">
                <a:lnSpc>
                  <a:spcPct val="90000"/>
                </a:lnSpc>
              </a:pPr>
              <a:r>
                <a:rPr lang="en-US" sz="3600" b="1">
                  <a:latin typeface="Cambria" panose="02040503050406030204" pitchFamily="18" charset="0"/>
                  <a:ea typeface="Cambria" panose="02040503050406030204" pitchFamily="18" charset="0"/>
                </a:rPr>
                <a:t>Là cậu bé nhỏ xíu, đen đúa, tóc cháy nắng.</a:t>
              </a:r>
              <a:endParaRPr lang="en-US" sz="239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485160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16"/>
                                        </p:tgtEl>
                                      </p:cBhvr>
                                    </p:animEffect>
                                    <p:anim calcmode="lin" valueType="num">
                                      <p:cBhvr>
                                        <p:cTn id="44" dur="1000"/>
                                        <p:tgtEl>
                                          <p:spTgt spid="16"/>
                                        </p:tgtEl>
                                        <p:attrNameLst>
                                          <p:attrName>ppt_x</p:attrName>
                                        </p:attrNameLst>
                                      </p:cBhvr>
                                      <p:tavLst>
                                        <p:tav tm="0">
                                          <p:val>
                                            <p:strVal val="ppt_x"/>
                                          </p:val>
                                        </p:tav>
                                        <p:tav tm="100000">
                                          <p:val>
                                            <p:strVal val="ppt_x"/>
                                          </p:val>
                                        </p:tav>
                                      </p:tavLst>
                                    </p:anim>
                                    <p:anim calcmode="lin" valueType="num">
                                      <p:cBhvr>
                                        <p:cTn id="45" dur="1000"/>
                                        <p:tgtEl>
                                          <p:spTgt spid="16"/>
                                        </p:tgtEl>
                                        <p:attrNameLst>
                                          <p:attrName>ppt_y</p:attrName>
                                        </p:attrNameLst>
                                      </p:cBhvr>
                                      <p:tavLst>
                                        <p:tav tm="0">
                                          <p:val>
                                            <p:strVal val="ppt_y"/>
                                          </p:val>
                                        </p:tav>
                                        <p:tav tm="100000">
                                          <p:val>
                                            <p:strVal val="ppt_y+.1"/>
                                          </p:val>
                                        </p:tav>
                                      </p:tavLst>
                                    </p:anim>
                                    <p:set>
                                      <p:cBhvr>
                                        <p:cTn id="4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3. </a:t>
                </a:r>
                <a:r>
                  <a:rPr lang="vi-VN" sz="4000" b="1">
                    <a:latin typeface="Cambria" panose="02040503050406030204" pitchFamily="18" charset="0"/>
                    <a:ea typeface="Cambria" panose="02040503050406030204" pitchFamily="18" charset="0"/>
                  </a:rPr>
                  <a:t>Nam đã cùng Siêng làm những gì ở Thất Sơn?</a:t>
                </a:r>
                <a:endParaRPr lang="en-US" sz="4000" b="1">
                  <a:solidFill>
                    <a:srgbClr val="002060"/>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66402" cy="993594"/>
            <a:chOff x="2024693" y="3080825"/>
            <a:chExt cx="11166402" cy="993594"/>
          </a:xfrm>
        </p:grpSpPr>
        <p:grpSp>
          <p:nvGrpSpPr>
            <p:cNvPr id="8" name="Group 7"/>
            <p:cNvGrpSpPr/>
            <p:nvPr/>
          </p:nvGrpSpPr>
          <p:grpSpPr>
            <a:xfrm>
              <a:off x="2024693" y="3080825"/>
              <a:ext cx="11121676" cy="993594"/>
              <a:chOff x="2024693" y="3080825"/>
              <a:chExt cx="11121676" cy="993594"/>
            </a:xfrm>
          </p:grpSpPr>
          <p:sp>
            <p:nvSpPr>
              <p:cNvPr id="10" name="Rounded Rectangle 9"/>
              <p:cNvSpPr/>
              <p:nvPr/>
            </p:nvSpPr>
            <p:spPr>
              <a:xfrm>
                <a:off x="2686930" y="3080825"/>
                <a:ext cx="10459439" cy="993594"/>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3043397" y="3254456"/>
              <a:ext cx="10147698" cy="584775"/>
            </a:xfrm>
            <a:prstGeom prst="rect">
              <a:avLst/>
            </a:prstGeom>
            <a:noFill/>
          </p:spPr>
          <p:txBody>
            <a:bodyPr wrap="square" rtlCol="0">
              <a:spAutoFit/>
            </a:bodyPr>
            <a:lstStyle/>
            <a:p>
              <a:pPr algn="just"/>
              <a:r>
                <a:rPr lang="vi-VN" sz="3200" b="1">
                  <a:latin typeface="Cambria" panose="02040503050406030204" pitchFamily="18" charset="0"/>
                  <a:ea typeface="Cambria" panose="02040503050406030204" pitchFamily="18" charset="0"/>
                </a:rPr>
                <a:t>Khám phá đám ruộng lấp xấp nước, tìm mỗi câu cá.</a:t>
              </a:r>
              <a:endParaRPr lang="en-US" sz="54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89241" cy="904470"/>
            <a:chOff x="2024693" y="4120263"/>
            <a:chExt cx="11389241" cy="904470"/>
          </a:xfrm>
        </p:grpSpPr>
        <p:sp>
          <p:nvSpPr>
            <p:cNvPr id="13" name="Rounded Rectangle 12"/>
            <p:cNvSpPr/>
            <p:nvPr/>
          </p:nvSpPr>
          <p:spPr>
            <a:xfrm>
              <a:off x="2686930" y="4166604"/>
              <a:ext cx="10459439" cy="858129"/>
            </a:xfrm>
            <a:prstGeom prst="roundRect">
              <a:avLst/>
            </a:prstGeom>
            <a:solidFill>
              <a:schemeClr val="bg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964239" y="4305726"/>
              <a:ext cx="10449695" cy="584775"/>
            </a:xfrm>
            <a:prstGeom prst="rect">
              <a:avLst/>
            </a:prstGeom>
            <a:noFill/>
          </p:spPr>
          <p:txBody>
            <a:bodyPr wrap="square" rtlCol="0">
              <a:spAutoFit/>
            </a:bodyPr>
            <a:lstStyle/>
            <a:p>
              <a:r>
                <a:rPr lang="vi-VN" sz="3200" b="1">
                  <a:latin typeface="Cambria" panose="02040503050406030204" pitchFamily="18" charset="0"/>
                  <a:ea typeface="Cambria" panose="02040503050406030204" pitchFamily="18" charset="0"/>
                </a:rPr>
                <a:t>Dùng trứng kiến làm mồi câu cá, nướng cá.</a:t>
              </a:r>
              <a:endParaRPr lang="en-US" sz="54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495305"/>
              <a:ext cx="10175925" cy="535531"/>
            </a:xfrm>
            <a:prstGeom prst="rect">
              <a:avLst/>
            </a:prstGeom>
            <a:noFill/>
          </p:spPr>
          <p:txBody>
            <a:bodyPr wrap="square" rtlCol="0">
              <a:spAutoFit/>
            </a:bodyPr>
            <a:lstStyle/>
            <a:p>
              <a:pPr algn="just">
                <a:lnSpc>
                  <a:spcPct val="90000"/>
                </a:lnSpc>
              </a:pPr>
              <a:r>
                <a:rPr lang="pt-BR" sz="3200" b="1">
                  <a:latin typeface="Cambria" panose="02040503050406030204" pitchFamily="18" charset="0"/>
                  <a:ea typeface="Cambria" panose="02040503050406030204" pitchFamily="18" charset="0"/>
                </a:rPr>
                <a:t>Câu cá, làm cá, nướng cá, thưởng thức cá nướng.</a:t>
              </a:r>
              <a:endParaRPr lang="en-US" sz="49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1052177"/>
            <a:chOff x="2046001" y="5252383"/>
            <a:chExt cx="10837430" cy="1052177"/>
          </a:xfrm>
        </p:grpSpPr>
        <p:sp>
          <p:nvSpPr>
            <p:cNvPr id="21" name="Rounded Rectangle 20"/>
            <p:cNvSpPr/>
            <p:nvPr/>
          </p:nvSpPr>
          <p:spPr>
            <a:xfrm>
              <a:off x="2753771" y="5252383"/>
              <a:ext cx="10129660" cy="1052177"/>
            </a:xfrm>
            <a:prstGeom prst="roundRect">
              <a:avLst/>
            </a:prstGeom>
            <a:solidFill>
              <a:schemeClr val="bg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24891" y="5296234"/>
              <a:ext cx="9617126" cy="978729"/>
            </a:xfrm>
            <a:prstGeom prst="rect">
              <a:avLst/>
            </a:prstGeom>
            <a:noFill/>
          </p:spPr>
          <p:txBody>
            <a:bodyPr wrap="square" rtlCol="0">
              <a:spAutoFit/>
            </a:bodyPr>
            <a:lstStyle/>
            <a:p>
              <a:pPr algn="just">
                <a:lnSpc>
                  <a:spcPct val="90000"/>
                </a:lnSpc>
              </a:pPr>
              <a:r>
                <a:rPr lang="vi-VN" sz="3200" b="1">
                  <a:latin typeface="Cambria" panose="02040503050406030204" pitchFamily="18" charset="0"/>
                  <a:ea typeface="Cambria" panose="02040503050406030204" pitchFamily="18" charset="0"/>
                </a:rPr>
                <a:t>Dùng trứng kiến làm mồi câu, câu cá, thưởng thức cá nướng.</a:t>
              </a:r>
              <a:endParaRPr lang="en-US" sz="49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40420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16"/>
                                        </p:tgtEl>
                                      </p:cBhvr>
                                    </p:animEffect>
                                    <p:anim calcmode="lin" valueType="num">
                                      <p:cBhvr>
                                        <p:cTn id="44" dur="1000"/>
                                        <p:tgtEl>
                                          <p:spTgt spid="16"/>
                                        </p:tgtEl>
                                        <p:attrNameLst>
                                          <p:attrName>ppt_x</p:attrName>
                                        </p:attrNameLst>
                                      </p:cBhvr>
                                      <p:tavLst>
                                        <p:tav tm="0">
                                          <p:val>
                                            <p:strVal val="ppt_x"/>
                                          </p:val>
                                        </p:tav>
                                        <p:tav tm="100000">
                                          <p:val>
                                            <p:strVal val="ppt_x"/>
                                          </p:val>
                                        </p:tav>
                                      </p:tavLst>
                                    </p:anim>
                                    <p:anim calcmode="lin" valueType="num">
                                      <p:cBhvr>
                                        <p:cTn id="45" dur="1000"/>
                                        <p:tgtEl>
                                          <p:spTgt spid="16"/>
                                        </p:tgtEl>
                                        <p:attrNameLst>
                                          <p:attrName>ppt_y</p:attrName>
                                        </p:attrNameLst>
                                      </p:cBhvr>
                                      <p:tavLst>
                                        <p:tav tm="0">
                                          <p:val>
                                            <p:strVal val="ppt_y"/>
                                          </p:val>
                                        </p:tav>
                                        <p:tav tm="100000">
                                          <p:val>
                                            <p:strVal val="ppt_y+.1"/>
                                          </p:val>
                                        </p:tav>
                                      </p:tavLst>
                                    </p:anim>
                                    <p:set>
                                      <p:cBhvr>
                                        <p:cTn id="4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4. </a:t>
                </a:r>
                <a:r>
                  <a:rPr lang="vi-VN" sz="4000" b="1">
                    <a:solidFill>
                      <a:srgbClr val="002060"/>
                    </a:solidFill>
                    <a:latin typeface="Cambria" panose="02040503050406030204" pitchFamily="18" charset="0"/>
                    <a:ea typeface="Cambria" panose="02040503050406030204" pitchFamily="18" charset="0"/>
                  </a:rPr>
                  <a:t>Tìm những từ ngữ thể hiện cảm xúc của Nam khi được làm những điều thú vị đó.</a:t>
                </a:r>
                <a:endParaRPr lang="en-US" sz="4000" b="1">
                  <a:solidFill>
                    <a:srgbClr val="002060"/>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24" name="Group 23"/>
          <p:cNvGrpSpPr/>
          <p:nvPr/>
        </p:nvGrpSpPr>
        <p:grpSpPr>
          <a:xfrm>
            <a:off x="877591" y="2312843"/>
            <a:ext cx="3613686" cy="1754761"/>
            <a:chOff x="3724070" y="222069"/>
            <a:chExt cx="4478650" cy="1754761"/>
          </a:xfrm>
        </p:grpSpPr>
        <p:sp>
          <p:nvSpPr>
            <p:cNvPr id="25" name="Freeform 24"/>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17779" y="679903"/>
              <a:ext cx="4060179" cy="769441"/>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Sung sướng</a:t>
              </a:r>
            </a:p>
          </p:txBody>
        </p:sp>
      </p:grpSp>
      <p:grpSp>
        <p:nvGrpSpPr>
          <p:cNvPr id="27" name="Group 26"/>
          <p:cNvGrpSpPr/>
          <p:nvPr/>
        </p:nvGrpSpPr>
        <p:grpSpPr>
          <a:xfrm>
            <a:off x="5782923" y="2347670"/>
            <a:ext cx="3613686" cy="1754761"/>
            <a:chOff x="3724070" y="222069"/>
            <a:chExt cx="4478650" cy="1754761"/>
          </a:xfrm>
        </p:grpSpPr>
        <p:sp>
          <p:nvSpPr>
            <p:cNvPr id="28" name="Freeform 27"/>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3917779" y="679903"/>
              <a:ext cx="4060179" cy="769441"/>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Thích thú</a:t>
              </a:r>
            </a:p>
          </p:txBody>
        </p:sp>
      </p:grpSp>
      <p:grpSp>
        <p:nvGrpSpPr>
          <p:cNvPr id="30" name="Group 29"/>
          <p:cNvGrpSpPr/>
          <p:nvPr/>
        </p:nvGrpSpPr>
        <p:grpSpPr>
          <a:xfrm>
            <a:off x="1851840" y="4541352"/>
            <a:ext cx="3613686" cy="1754761"/>
            <a:chOff x="3724070" y="222069"/>
            <a:chExt cx="4478650" cy="1754761"/>
          </a:xfrm>
        </p:grpSpPr>
        <p:sp>
          <p:nvSpPr>
            <p:cNvPr id="31" name="Freeform 30"/>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3933305" y="511288"/>
              <a:ext cx="4060180" cy="1446550"/>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Cười tươi rói</a:t>
              </a:r>
            </a:p>
          </p:txBody>
        </p:sp>
      </p:grpSp>
      <p:grpSp>
        <p:nvGrpSpPr>
          <p:cNvPr id="33" name="Group 32"/>
          <p:cNvGrpSpPr/>
          <p:nvPr/>
        </p:nvGrpSpPr>
        <p:grpSpPr>
          <a:xfrm>
            <a:off x="7408413" y="4565491"/>
            <a:ext cx="3613686" cy="1754761"/>
            <a:chOff x="3724070" y="222069"/>
            <a:chExt cx="4478650" cy="1754761"/>
          </a:xfrm>
        </p:grpSpPr>
        <p:sp>
          <p:nvSpPr>
            <p:cNvPr id="34" name="Freeform 33"/>
            <p:cNvSpPr/>
            <p:nvPr/>
          </p:nvSpPr>
          <p:spPr bwMode="auto">
            <a:xfrm>
              <a:off x="3724070" y="222069"/>
              <a:ext cx="4478650" cy="1754761"/>
            </a:xfrm>
            <a:custGeom>
              <a:avLst/>
              <a:gdLst>
                <a:gd name="T0" fmla="*/ 2408 w 2411"/>
                <a:gd name="T1" fmla="*/ 867 h 1559"/>
                <a:gd name="T2" fmla="*/ 2325 w 2411"/>
                <a:gd name="T3" fmla="*/ 655 h 1559"/>
                <a:gd name="T4" fmla="*/ 2152 w 2411"/>
                <a:gd name="T5" fmla="*/ 539 h 1559"/>
                <a:gd name="T6" fmla="*/ 2096 w 2411"/>
                <a:gd name="T7" fmla="*/ 225 h 1559"/>
                <a:gd name="T8" fmla="*/ 1718 w 2411"/>
                <a:gd name="T9" fmla="*/ 140 h 1559"/>
                <a:gd name="T10" fmla="*/ 1550 w 2411"/>
                <a:gd name="T11" fmla="*/ 227 h 1559"/>
                <a:gd name="T12" fmla="*/ 1308 w 2411"/>
                <a:gd name="T13" fmla="*/ 27 h 1559"/>
                <a:gd name="T14" fmla="*/ 1095 w 2411"/>
                <a:gd name="T15" fmla="*/ 7 h 1559"/>
                <a:gd name="T16" fmla="*/ 913 w 2411"/>
                <a:gd name="T17" fmla="*/ 57 h 1559"/>
                <a:gd name="T18" fmla="*/ 805 w 2411"/>
                <a:gd name="T19" fmla="*/ 157 h 1559"/>
                <a:gd name="T20" fmla="*/ 602 w 2411"/>
                <a:gd name="T21" fmla="*/ 131 h 1559"/>
                <a:gd name="T22" fmla="*/ 430 w 2411"/>
                <a:gd name="T23" fmla="*/ 300 h 1559"/>
                <a:gd name="T24" fmla="*/ 421 w 2411"/>
                <a:gd name="T25" fmla="*/ 404 h 1559"/>
                <a:gd name="T26" fmla="*/ 65 w 2411"/>
                <a:gd name="T27" fmla="*/ 678 h 1559"/>
                <a:gd name="T28" fmla="*/ 161 w 2411"/>
                <a:gd name="T29" fmla="*/ 1145 h 1559"/>
                <a:gd name="T30" fmla="*/ 411 w 2411"/>
                <a:gd name="T31" fmla="*/ 1252 h 1559"/>
                <a:gd name="T32" fmla="*/ 549 w 2411"/>
                <a:gd name="T33" fmla="*/ 1422 h 1559"/>
                <a:gd name="T34" fmla="*/ 771 w 2411"/>
                <a:gd name="T35" fmla="*/ 1392 h 1559"/>
                <a:gd name="T36" fmla="*/ 1010 w 2411"/>
                <a:gd name="T37" fmla="*/ 1537 h 1559"/>
                <a:gd name="T38" fmla="*/ 1317 w 2411"/>
                <a:gd name="T39" fmla="*/ 1480 h 1559"/>
                <a:gd name="T40" fmla="*/ 1411 w 2411"/>
                <a:gd name="T41" fmla="*/ 1394 h 1559"/>
                <a:gd name="T42" fmla="*/ 1647 w 2411"/>
                <a:gd name="T43" fmla="*/ 1460 h 1559"/>
                <a:gd name="T44" fmla="*/ 1786 w 2411"/>
                <a:gd name="T45" fmla="*/ 1427 h 1559"/>
                <a:gd name="T46" fmla="*/ 1915 w 2411"/>
                <a:gd name="T47" fmla="*/ 1341 h 1559"/>
                <a:gd name="T48" fmla="*/ 1961 w 2411"/>
                <a:gd name="T49" fmla="*/ 1232 h 1559"/>
                <a:gd name="T50" fmla="*/ 2340 w 2411"/>
                <a:gd name="T51" fmla="*/ 1090 h 1559"/>
                <a:gd name="T52" fmla="*/ 2408 w 2411"/>
                <a:gd name="T53" fmla="*/ 867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1" h="1559">
                  <a:moveTo>
                    <a:pt x="2408" y="867"/>
                  </a:moveTo>
                  <a:cubicBezTo>
                    <a:pt x="2405" y="789"/>
                    <a:pt x="2375" y="716"/>
                    <a:pt x="2325" y="655"/>
                  </a:cubicBezTo>
                  <a:cubicBezTo>
                    <a:pt x="2281" y="601"/>
                    <a:pt x="2219" y="560"/>
                    <a:pt x="2152" y="539"/>
                  </a:cubicBezTo>
                  <a:cubicBezTo>
                    <a:pt x="2201" y="436"/>
                    <a:pt x="2178" y="309"/>
                    <a:pt x="2096" y="225"/>
                  </a:cubicBezTo>
                  <a:cubicBezTo>
                    <a:pt x="2000" y="127"/>
                    <a:pt x="1848" y="102"/>
                    <a:pt x="1718" y="140"/>
                  </a:cubicBezTo>
                  <a:cubicBezTo>
                    <a:pt x="1657" y="158"/>
                    <a:pt x="1600" y="188"/>
                    <a:pt x="1550" y="227"/>
                  </a:cubicBezTo>
                  <a:cubicBezTo>
                    <a:pt x="1504" y="130"/>
                    <a:pt x="1412" y="59"/>
                    <a:pt x="1308" y="27"/>
                  </a:cubicBezTo>
                  <a:cubicBezTo>
                    <a:pt x="1240" y="5"/>
                    <a:pt x="1166" y="0"/>
                    <a:pt x="1095" y="7"/>
                  </a:cubicBezTo>
                  <a:cubicBezTo>
                    <a:pt x="1032" y="14"/>
                    <a:pt x="970" y="28"/>
                    <a:pt x="913" y="57"/>
                  </a:cubicBezTo>
                  <a:cubicBezTo>
                    <a:pt x="869" y="80"/>
                    <a:pt x="829" y="114"/>
                    <a:pt x="805" y="157"/>
                  </a:cubicBezTo>
                  <a:cubicBezTo>
                    <a:pt x="745" y="123"/>
                    <a:pt x="671" y="112"/>
                    <a:pt x="602" y="131"/>
                  </a:cubicBezTo>
                  <a:cubicBezTo>
                    <a:pt x="518" y="154"/>
                    <a:pt x="455" y="220"/>
                    <a:pt x="430" y="300"/>
                  </a:cubicBezTo>
                  <a:cubicBezTo>
                    <a:pt x="419" y="334"/>
                    <a:pt x="416" y="369"/>
                    <a:pt x="421" y="404"/>
                  </a:cubicBezTo>
                  <a:cubicBezTo>
                    <a:pt x="265" y="427"/>
                    <a:pt x="125" y="536"/>
                    <a:pt x="65" y="678"/>
                  </a:cubicBezTo>
                  <a:cubicBezTo>
                    <a:pt x="0" y="834"/>
                    <a:pt x="43" y="1024"/>
                    <a:pt x="161" y="1145"/>
                  </a:cubicBezTo>
                  <a:cubicBezTo>
                    <a:pt x="224" y="1211"/>
                    <a:pt x="317" y="1261"/>
                    <a:pt x="411" y="1252"/>
                  </a:cubicBezTo>
                  <a:cubicBezTo>
                    <a:pt x="424" y="1327"/>
                    <a:pt x="476" y="1393"/>
                    <a:pt x="549" y="1422"/>
                  </a:cubicBezTo>
                  <a:cubicBezTo>
                    <a:pt x="622" y="1452"/>
                    <a:pt x="708" y="1437"/>
                    <a:pt x="771" y="1392"/>
                  </a:cubicBezTo>
                  <a:cubicBezTo>
                    <a:pt x="831" y="1465"/>
                    <a:pt x="916" y="1517"/>
                    <a:pt x="1010" y="1537"/>
                  </a:cubicBezTo>
                  <a:cubicBezTo>
                    <a:pt x="1115" y="1559"/>
                    <a:pt x="1226" y="1538"/>
                    <a:pt x="1317" y="1480"/>
                  </a:cubicBezTo>
                  <a:cubicBezTo>
                    <a:pt x="1354" y="1457"/>
                    <a:pt x="1386" y="1428"/>
                    <a:pt x="1411" y="1394"/>
                  </a:cubicBezTo>
                  <a:cubicBezTo>
                    <a:pt x="1476" y="1447"/>
                    <a:pt x="1563" y="1467"/>
                    <a:pt x="1647" y="1460"/>
                  </a:cubicBezTo>
                  <a:cubicBezTo>
                    <a:pt x="1695" y="1456"/>
                    <a:pt x="1741" y="1445"/>
                    <a:pt x="1786" y="1427"/>
                  </a:cubicBezTo>
                  <a:cubicBezTo>
                    <a:pt x="1834" y="1408"/>
                    <a:pt x="1882" y="1381"/>
                    <a:pt x="1915" y="1341"/>
                  </a:cubicBezTo>
                  <a:cubicBezTo>
                    <a:pt x="1941" y="1310"/>
                    <a:pt x="1958" y="1271"/>
                    <a:pt x="1961" y="1232"/>
                  </a:cubicBezTo>
                  <a:cubicBezTo>
                    <a:pt x="2101" y="1263"/>
                    <a:pt x="2256" y="1206"/>
                    <a:pt x="2340" y="1090"/>
                  </a:cubicBezTo>
                  <a:cubicBezTo>
                    <a:pt x="2387" y="1027"/>
                    <a:pt x="2411" y="946"/>
                    <a:pt x="2408" y="867"/>
                  </a:cubicBezTo>
                  <a:close/>
                </a:path>
              </a:pathLst>
            </a:custGeom>
            <a:solidFill>
              <a:srgbClr val="FFFFFF"/>
            </a:solidFill>
            <a:ln w="9525">
              <a:solidFill>
                <a:srgbClr val="000000"/>
              </a:solidFill>
              <a:round/>
            </a:ln>
          </p:spPr>
          <p:txBody>
            <a:bodyPr vert="horz" wrap="square" lIns="68580" tIns="34290" rIns="68580" bIns="34290" numCol="1" anchor="t" anchorCtr="0" compatLnSpc="1"/>
            <a:lstStyle/>
            <a:p>
              <a:endParaRPr lang="zh-CN" altLang="en-US"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917779" y="679903"/>
              <a:ext cx="4060179" cy="769441"/>
            </a:xfrm>
            <a:prstGeom prst="rect">
              <a:avLst/>
            </a:prstGeom>
            <a:noFill/>
          </p:spPr>
          <p:txBody>
            <a:bodyPr wrap="square" rtlCol="0">
              <a:spAutoFit/>
            </a:bodyPr>
            <a:lstStyle/>
            <a:p>
              <a:pPr algn="ctr"/>
              <a:r>
                <a:rPr lang="en-US" sz="4400" b="1">
                  <a:solidFill>
                    <a:srgbClr val="FF3300"/>
                  </a:solidFill>
                  <a:latin typeface="Cambria" panose="02040503050406030204" pitchFamily="18" charset="0"/>
                  <a:ea typeface="Cambria" panose="02040503050406030204" pitchFamily="18" charset="0"/>
                </a:rPr>
                <a:t>Mắc cỡ</a:t>
              </a:r>
            </a:p>
          </p:txBody>
        </p:sp>
      </p:grpSp>
    </p:spTree>
    <p:extLst>
      <p:ext uri="{BB962C8B-B14F-4D97-AF65-F5344CB8AC3E}">
        <p14:creationId xmlns:p14="http://schemas.microsoft.com/office/powerpoint/2010/main" val="3581847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26709"/>
            <a:chOff x="281909" y="226317"/>
            <a:chExt cx="11425409" cy="1726709"/>
          </a:xfrm>
        </p:grpSpPr>
        <p:grpSp>
          <p:nvGrpSpPr>
            <p:cNvPr id="25" name="Group 24"/>
            <p:cNvGrpSpPr/>
            <p:nvPr/>
          </p:nvGrpSpPr>
          <p:grpSpPr>
            <a:xfrm>
              <a:off x="705424" y="478029"/>
              <a:ext cx="11001894" cy="1474997"/>
              <a:chOff x="197374" y="173694"/>
              <a:chExt cx="11668916" cy="1474997"/>
            </a:xfrm>
          </p:grpSpPr>
          <p:sp>
            <p:nvSpPr>
              <p:cNvPr id="27" name="Rounded Rectangle 26"/>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5. </a:t>
                </a:r>
                <a:r>
                  <a:rPr lang="vi-VN" sz="4000" b="1">
                    <a:solidFill>
                      <a:srgbClr val="002060"/>
                    </a:solidFill>
                    <a:latin typeface="Cambria" panose="02040503050406030204" pitchFamily="18" charset="0"/>
                    <a:ea typeface="Cambria" panose="02040503050406030204" pitchFamily="18" charset="0"/>
                  </a:rPr>
                  <a:t>Viết 1 – 2 câu nêu nhận xét về Siêng qua những chi tiết dưới đây: </a:t>
                </a:r>
                <a:endParaRPr lang="en-US" sz="40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9" name="TextBox 28"/>
          <p:cNvSpPr txBox="1"/>
          <p:nvPr/>
        </p:nvSpPr>
        <p:spPr>
          <a:xfrm>
            <a:off x="510006" y="2026442"/>
            <a:ext cx="11001894" cy="1569660"/>
          </a:xfrm>
          <a:prstGeom prst="rect">
            <a:avLst/>
          </a:prstGeom>
          <a:noFill/>
        </p:spPr>
        <p:txBody>
          <a:bodyPr wrap="square" rtlCol="0">
            <a:spAutoFit/>
          </a:bodyPr>
          <a:lstStyle/>
          <a:p>
            <a:pPr algn="just"/>
            <a:r>
              <a:rPr lang="vi-VN" sz="3200">
                <a:solidFill>
                  <a:srgbClr val="002060"/>
                </a:solidFill>
                <a:latin typeface="Cambria" panose="02040503050406030204" pitchFamily="18" charset="0"/>
                <a:ea typeface="Cambria" panose="02040503050406030204" pitchFamily="18" charset="0"/>
              </a:rPr>
              <a:t>- Cười tươi rồi khi nhìn Nam mãi mê ăn món cá mình làm.</a:t>
            </a:r>
          </a:p>
          <a:p>
            <a:pPr algn="just"/>
            <a:r>
              <a:rPr lang="vi-VN" sz="3200">
                <a:solidFill>
                  <a:srgbClr val="002060"/>
                </a:solidFill>
                <a:latin typeface="Cambria" panose="02040503050406030204" pitchFamily="18" charset="0"/>
                <a:ea typeface="Cambria" panose="02040503050406030204" pitchFamily="18" charset="0"/>
              </a:rPr>
              <a:t>- Cười hiền khô, không có ý định chọc quê bạn khi bạn không biết về món cá nướng trui.</a:t>
            </a:r>
          </a:p>
        </p:txBody>
      </p:sp>
      <p:sp>
        <p:nvSpPr>
          <p:cNvPr id="30" name="Rounded Rectangle 29"/>
          <p:cNvSpPr/>
          <p:nvPr/>
        </p:nvSpPr>
        <p:spPr>
          <a:xfrm>
            <a:off x="1229330" y="4136063"/>
            <a:ext cx="9954081" cy="1663487"/>
          </a:xfrm>
          <a:prstGeom prst="roundRect">
            <a:avLst/>
          </a:prstGeom>
          <a:solidFill>
            <a:schemeClr val="bg1"/>
          </a:solid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2060"/>
                </a:solidFill>
                <a:latin typeface="Cambria" panose="02040503050406030204" pitchFamily="18" charset="0"/>
                <a:ea typeface="Cambria" panose="02040503050406030204" pitchFamily="18" charset="0"/>
              </a:rPr>
              <a:t>- </a:t>
            </a:r>
            <a:r>
              <a:rPr lang="vi-VN" sz="4000" b="1">
                <a:solidFill>
                  <a:srgbClr val="002060"/>
                </a:solidFill>
                <a:latin typeface="Cambria" panose="02040503050406030204" pitchFamily="18" charset="0"/>
                <a:ea typeface="Cambria" panose="02040503050406030204" pitchFamily="18" charset="0"/>
              </a:rPr>
              <a:t>Siêng là một cậu bé rất hiền lành, ngoan ngoãn, yêu thương bạn bè.</a:t>
            </a:r>
            <a:endParaRPr lang="en-US" sz="6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5223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26709"/>
            <a:chOff x="281909" y="226317"/>
            <a:chExt cx="11425409" cy="1726709"/>
          </a:xfrm>
        </p:grpSpPr>
        <p:grpSp>
          <p:nvGrpSpPr>
            <p:cNvPr id="25" name="Group 24"/>
            <p:cNvGrpSpPr/>
            <p:nvPr/>
          </p:nvGrpSpPr>
          <p:grpSpPr>
            <a:xfrm>
              <a:off x="705424" y="478029"/>
              <a:ext cx="11001894" cy="1474997"/>
              <a:chOff x="197374" y="173694"/>
              <a:chExt cx="11668916" cy="1474997"/>
            </a:xfrm>
          </p:grpSpPr>
          <p:sp>
            <p:nvSpPr>
              <p:cNvPr id="27" name="Rounded Rectangle 26"/>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5497" y="247110"/>
                <a:ext cx="10718463"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6. Viết 2 – 3 câu nêu cảm nghĩ của em về câu chuyện. </a:t>
                </a: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9" name="TextBox 28"/>
          <p:cNvSpPr txBox="1"/>
          <p:nvPr/>
        </p:nvSpPr>
        <p:spPr>
          <a:xfrm>
            <a:off x="614732" y="2502430"/>
            <a:ext cx="11001894" cy="2862322"/>
          </a:xfrm>
          <a:prstGeom prst="rect">
            <a:avLst/>
          </a:prstGeom>
          <a:noFill/>
        </p:spPr>
        <p:txBody>
          <a:bodyPr wrap="square" rtlCol="0">
            <a:spAutoFit/>
          </a:bodyPr>
          <a:lstStyle/>
          <a:p>
            <a:pPr algn="just"/>
            <a:r>
              <a:rPr lang="en-US" sz="3600" b="1">
                <a:solidFill>
                  <a:srgbClr val="0070C0"/>
                </a:solidFill>
                <a:latin typeface="Cambria" panose="02040503050406030204" pitchFamily="18" charset="0"/>
                <a:ea typeface="Cambria" panose="02040503050406030204" pitchFamily="18" charset="0"/>
              </a:rPr>
              <a:t>   </a:t>
            </a:r>
            <a:r>
              <a:rPr lang="vi-VN" sz="3600" b="1">
                <a:solidFill>
                  <a:srgbClr val="0070C0"/>
                </a:solidFill>
                <a:latin typeface="Cambria" panose="02040503050406030204" pitchFamily="18" charset="0"/>
                <a:ea typeface="Cambria" panose="02040503050406030204" pitchFamily="18" charset="0"/>
              </a:rPr>
              <a:t>Câu chuyện đã cho ta thấy được những thú vui ở nông thôn. Không chỉ thành phố mà ở nông thôn cũng có những trải nghiệm đặc sắc mà khó ở đâu có được. Ngoài ra, câu chuyện còn đề cập đến tình bạn đáng quý giữa Nam và Siêng. </a:t>
            </a:r>
            <a:endParaRPr lang="vi-VN" sz="54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657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488475"/>
            <a:chOff x="281909" y="226317"/>
            <a:chExt cx="11425409" cy="1488475"/>
          </a:xfrm>
        </p:grpSpPr>
        <p:grpSp>
          <p:nvGrpSpPr>
            <p:cNvPr id="25" name="Group 24"/>
            <p:cNvGrpSpPr/>
            <p:nvPr/>
          </p:nvGrpSpPr>
          <p:grpSpPr>
            <a:xfrm>
              <a:off x="705424" y="478029"/>
              <a:ext cx="11001894" cy="1236763"/>
              <a:chOff x="197374" y="173694"/>
              <a:chExt cx="11668916" cy="1236763"/>
            </a:xfrm>
          </p:grpSpPr>
          <p:sp>
            <p:nvSpPr>
              <p:cNvPr id="27" name="Rounded Rectangle 26"/>
              <p:cNvSpPr/>
              <p:nvPr/>
            </p:nvSpPr>
            <p:spPr>
              <a:xfrm>
                <a:off x="197374" y="173694"/>
                <a:ext cx="11668916" cy="1236763"/>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6840" y="467745"/>
                <a:ext cx="10718463" cy="707886"/>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7. Tìm các động từ trong câu:</a:t>
                </a: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9" name="TextBox 28"/>
          <p:cNvSpPr txBox="1"/>
          <p:nvPr/>
        </p:nvSpPr>
        <p:spPr>
          <a:xfrm>
            <a:off x="614732" y="2502430"/>
            <a:ext cx="11001894" cy="1323439"/>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   </a:t>
            </a:r>
            <a:r>
              <a:rPr lang="vi-VN" sz="4000" b="1">
                <a:solidFill>
                  <a:srgbClr val="002060"/>
                </a:solidFill>
                <a:latin typeface="Cambria" panose="02040503050406030204" pitchFamily="18" charset="0"/>
                <a:ea typeface="Cambria" panose="02040503050406030204" pitchFamily="18" charset="0"/>
              </a:rPr>
              <a:t>"Nam mải ăn, đến lúc nhìn lên thấy Siêng đang ngó nó, miệng cười tươi rói". </a:t>
            </a:r>
          </a:p>
        </p:txBody>
      </p:sp>
      <p:cxnSp>
        <p:nvCxnSpPr>
          <p:cNvPr id="3" name="Straight Connector 2"/>
          <p:cNvCxnSpPr/>
          <p:nvPr/>
        </p:nvCxnSpPr>
        <p:spPr>
          <a:xfrm>
            <a:off x="3657599" y="3093929"/>
            <a:ext cx="64008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16037" y="3108543"/>
            <a:ext cx="109728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70931" y="3108543"/>
            <a:ext cx="9144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2898" y="3709792"/>
            <a:ext cx="210312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29616" y="3709792"/>
            <a:ext cx="109728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646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488475"/>
            <a:chOff x="281909" y="226317"/>
            <a:chExt cx="11425409" cy="1488475"/>
          </a:xfrm>
        </p:grpSpPr>
        <p:grpSp>
          <p:nvGrpSpPr>
            <p:cNvPr id="25" name="Group 24"/>
            <p:cNvGrpSpPr/>
            <p:nvPr/>
          </p:nvGrpSpPr>
          <p:grpSpPr>
            <a:xfrm>
              <a:off x="705424" y="478029"/>
              <a:ext cx="11001894" cy="1236763"/>
              <a:chOff x="197374" y="173694"/>
              <a:chExt cx="11668916" cy="1236763"/>
            </a:xfrm>
          </p:grpSpPr>
          <p:sp>
            <p:nvSpPr>
              <p:cNvPr id="27" name="Rounded Rectangle 26"/>
              <p:cNvSpPr/>
              <p:nvPr/>
            </p:nvSpPr>
            <p:spPr>
              <a:xfrm>
                <a:off x="197374" y="173694"/>
                <a:ext cx="11668916" cy="1236763"/>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1300" y="173694"/>
                <a:ext cx="11154990" cy="1138773"/>
              </a:xfrm>
              <a:prstGeom prst="rect">
                <a:avLst/>
              </a:prstGeom>
              <a:noFill/>
            </p:spPr>
            <p:txBody>
              <a:bodyPr wrap="square" rtlCol="0">
                <a:spAutoFit/>
              </a:bodyPr>
              <a:lstStyle/>
              <a:p>
                <a:pPr algn="ctr"/>
                <a:r>
                  <a:rPr lang="en-US" sz="3400" b="1">
                    <a:solidFill>
                      <a:srgbClr val="002060"/>
                    </a:solidFill>
                    <a:latin typeface="Cambria" panose="02040503050406030204" pitchFamily="18" charset="0"/>
                    <a:ea typeface="Cambria" panose="02040503050406030204" pitchFamily="18" charset="0"/>
                  </a:rPr>
                  <a:t>8. </a:t>
                </a:r>
                <a:r>
                  <a:rPr lang="vi-VN" sz="3400" b="1">
                    <a:latin typeface="Cambria" panose="02040503050406030204" pitchFamily="18" charset="0"/>
                    <a:ea typeface="Cambria" panose="02040503050406030204" pitchFamily="18" charset="0"/>
                  </a:rPr>
                  <a:t>Tìm từ có nghĩa trái ngược với từ </a:t>
                </a:r>
                <a:r>
                  <a:rPr lang="vi-VN" sz="3400" b="1" i="1">
                    <a:solidFill>
                      <a:srgbClr val="00B050"/>
                    </a:solidFill>
                    <a:latin typeface="Cambria" panose="02040503050406030204" pitchFamily="18" charset="0"/>
                    <a:ea typeface="Cambria" panose="02040503050406030204" pitchFamily="18" charset="0"/>
                  </a:rPr>
                  <a:t>nhỏ xíu</a:t>
                </a:r>
                <a:r>
                  <a:rPr lang="vi-VN" sz="3400" b="1">
                    <a:solidFill>
                      <a:srgbClr val="00B050"/>
                    </a:solidFill>
                    <a:latin typeface="Cambria" panose="02040503050406030204" pitchFamily="18" charset="0"/>
                    <a:ea typeface="Cambria" panose="02040503050406030204" pitchFamily="18" charset="0"/>
                  </a:rPr>
                  <a:t>, </a:t>
                </a:r>
                <a:r>
                  <a:rPr lang="vi-VN" sz="3400" b="1" i="1">
                    <a:solidFill>
                      <a:srgbClr val="00B050"/>
                    </a:solidFill>
                    <a:latin typeface="Cambria" panose="02040503050406030204" pitchFamily="18" charset="0"/>
                    <a:ea typeface="Cambria" panose="02040503050406030204" pitchFamily="18" charset="0"/>
                  </a:rPr>
                  <a:t>hiền khô</a:t>
                </a:r>
                <a:r>
                  <a:rPr lang="vi-VN" sz="3400" b="1">
                    <a:latin typeface="Cambria" panose="02040503050406030204" pitchFamily="18" charset="0"/>
                    <a:ea typeface="Cambria" panose="02040503050406030204" pitchFamily="18" charset="0"/>
                  </a:rPr>
                  <a:t> để thay cho mỗi bóng hoa trong câu dưới đây:</a:t>
                </a:r>
                <a:endParaRPr lang="en-US" sz="34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 name="TextBox 1"/>
          <p:cNvSpPr txBox="1"/>
          <p:nvPr/>
        </p:nvSpPr>
        <p:spPr>
          <a:xfrm>
            <a:off x="613775" y="2392471"/>
            <a:ext cx="10855548" cy="2800767"/>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  </a:t>
            </a:r>
            <a:r>
              <a:rPr lang="vi-VN" sz="4400" b="1">
                <a:latin typeface="Cambria" panose="02040503050406030204" pitchFamily="18" charset="0"/>
                <a:ea typeface="Cambria" panose="02040503050406030204" pitchFamily="18" charset="0"/>
              </a:rPr>
              <a:t>Nghe tiếng gầm </a:t>
            </a:r>
            <a:r>
              <a:rPr lang="vi-VN" sz="4400" b="1">
                <a:solidFill>
                  <a:srgbClr val="FF3300"/>
                </a:solidFill>
                <a:latin typeface="Cambria" panose="02040503050406030204" pitchFamily="18" charset="0"/>
                <a:ea typeface="Cambria" panose="02040503050406030204" pitchFamily="18" charset="0"/>
              </a:rPr>
              <a:t>hung dữ</a:t>
            </a:r>
            <a:r>
              <a:rPr lang="vi-VN" sz="4400" b="1">
                <a:latin typeface="Cambria" panose="02040503050406030204" pitchFamily="18" charset="0"/>
                <a:ea typeface="Cambria" panose="02040503050406030204" pitchFamily="18" charset="0"/>
              </a:rPr>
              <a:t> từ xa, thỏ sợ hãi tưởng tượng ra chúa sơn lâm với thân hình </a:t>
            </a:r>
            <a:r>
              <a:rPr lang="vi-VN" sz="4400" b="1">
                <a:solidFill>
                  <a:srgbClr val="FF3300"/>
                </a:solidFill>
                <a:latin typeface="Cambria" panose="02040503050406030204" pitchFamily="18" charset="0"/>
                <a:ea typeface="Cambria" panose="02040503050406030204" pitchFamily="18" charset="0"/>
              </a:rPr>
              <a:t>to lớn</a:t>
            </a:r>
            <a:r>
              <a:rPr lang="vi-VN" sz="4400" b="1">
                <a:latin typeface="Cambria" panose="02040503050406030204" pitchFamily="18" charset="0"/>
                <a:ea typeface="Cambria" panose="02040503050406030204" pitchFamily="18" charset="0"/>
              </a:rPr>
              <a:t>, dũng mãnh sắp xuất hiện. </a:t>
            </a:r>
            <a:endParaRPr lang="en-US" sz="4400" b="1">
              <a:latin typeface="Cambria" panose="02040503050406030204" pitchFamily="18" charset="0"/>
              <a:ea typeface="Cambria" panose="02040503050406030204" pitchFamily="18" charset="0"/>
            </a:endParaRPr>
          </a:p>
        </p:txBody>
      </p:sp>
      <p:grpSp>
        <p:nvGrpSpPr>
          <p:cNvPr id="5" name="Group 4"/>
          <p:cNvGrpSpPr/>
          <p:nvPr/>
        </p:nvGrpSpPr>
        <p:grpSpPr>
          <a:xfrm>
            <a:off x="5260932" y="2392471"/>
            <a:ext cx="2404997" cy="862260"/>
            <a:chOff x="5260932" y="2392471"/>
            <a:chExt cx="2404997" cy="862260"/>
          </a:xfrm>
        </p:grpSpPr>
        <p:sp>
          <p:nvSpPr>
            <p:cNvPr id="4" name="Rectangle 3"/>
            <p:cNvSpPr/>
            <p:nvPr/>
          </p:nvSpPr>
          <p:spPr>
            <a:xfrm>
              <a:off x="5260932" y="2392471"/>
              <a:ext cx="2404997" cy="701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3CF5ADD-F4AE-1565-2C46-7A019357EB24}"/>
                </a:ext>
              </a:extLst>
            </p:cNvPr>
            <p:cNvPicPr>
              <a:picLocks noChangeAspect="1"/>
            </p:cNvPicPr>
            <p:nvPr/>
          </p:nvPicPr>
          <p:blipFill>
            <a:blip r:embed="rId3"/>
            <a:stretch>
              <a:fillRect/>
            </a:stretch>
          </p:blipFill>
          <p:spPr>
            <a:xfrm>
              <a:off x="5840943" y="2392471"/>
              <a:ext cx="906219" cy="862260"/>
            </a:xfrm>
            <a:prstGeom prst="rect">
              <a:avLst/>
            </a:prstGeom>
          </p:spPr>
        </p:pic>
      </p:grpSp>
      <p:grpSp>
        <p:nvGrpSpPr>
          <p:cNvPr id="6" name="Group 5"/>
          <p:cNvGrpSpPr/>
          <p:nvPr/>
        </p:nvGrpSpPr>
        <p:grpSpPr>
          <a:xfrm>
            <a:off x="3521903" y="3771608"/>
            <a:ext cx="1776607" cy="862260"/>
            <a:chOff x="3521903" y="3771608"/>
            <a:chExt cx="1776607" cy="862260"/>
          </a:xfrm>
        </p:grpSpPr>
        <p:sp>
          <p:nvSpPr>
            <p:cNvPr id="17" name="Rectangle 16"/>
            <p:cNvSpPr/>
            <p:nvPr/>
          </p:nvSpPr>
          <p:spPr>
            <a:xfrm>
              <a:off x="3521903" y="3771608"/>
              <a:ext cx="1776607" cy="701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CF5ADD-F4AE-1565-2C46-7A019357EB24}"/>
                </a:ext>
              </a:extLst>
            </p:cNvPr>
            <p:cNvPicPr>
              <a:picLocks noChangeAspect="1"/>
            </p:cNvPicPr>
            <p:nvPr/>
          </p:nvPicPr>
          <p:blipFill>
            <a:blip r:embed="rId3"/>
            <a:stretch>
              <a:fillRect/>
            </a:stretch>
          </p:blipFill>
          <p:spPr>
            <a:xfrm>
              <a:off x="3988412" y="3771608"/>
              <a:ext cx="906219" cy="862260"/>
            </a:xfrm>
            <a:prstGeom prst="rect">
              <a:avLst/>
            </a:prstGeom>
          </p:spPr>
        </p:pic>
      </p:grpSp>
    </p:spTree>
    <p:extLst>
      <p:ext uri="{BB962C8B-B14F-4D97-AF65-F5344CB8AC3E}">
        <p14:creationId xmlns:p14="http://schemas.microsoft.com/office/powerpoint/2010/main" val="181285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488475"/>
            <a:chOff x="281909" y="226317"/>
            <a:chExt cx="11425409" cy="1488475"/>
          </a:xfrm>
        </p:grpSpPr>
        <p:grpSp>
          <p:nvGrpSpPr>
            <p:cNvPr id="25" name="Group 24"/>
            <p:cNvGrpSpPr/>
            <p:nvPr/>
          </p:nvGrpSpPr>
          <p:grpSpPr>
            <a:xfrm>
              <a:off x="705424" y="478029"/>
              <a:ext cx="11001894" cy="1236763"/>
              <a:chOff x="197374" y="173694"/>
              <a:chExt cx="11668916" cy="1236763"/>
            </a:xfrm>
          </p:grpSpPr>
          <p:sp>
            <p:nvSpPr>
              <p:cNvPr id="27" name="Rounded Rectangle 26"/>
              <p:cNvSpPr/>
              <p:nvPr/>
            </p:nvSpPr>
            <p:spPr>
              <a:xfrm>
                <a:off x="197374" y="173694"/>
                <a:ext cx="11668916" cy="1236763"/>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1300" y="399162"/>
                <a:ext cx="11154990" cy="707886"/>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9. Đặt 2 câu có chứa danh từ trong bài đọc.</a:t>
                </a: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2" name="TextBox 1"/>
          <p:cNvSpPr txBox="1"/>
          <p:nvPr/>
        </p:nvSpPr>
        <p:spPr>
          <a:xfrm>
            <a:off x="563671" y="1940260"/>
            <a:ext cx="10855548" cy="1323439"/>
          </a:xfrm>
          <a:prstGeom prst="rect">
            <a:avLst/>
          </a:prstGeom>
          <a:noFill/>
        </p:spPr>
        <p:txBody>
          <a:bodyPr wrap="square" rtlCol="0">
            <a:spAutoFit/>
          </a:bodyPr>
          <a:lstStyle/>
          <a:p>
            <a:r>
              <a:rPr lang="en-US" sz="4000" b="1">
                <a:solidFill>
                  <a:srgbClr val="0070C0"/>
                </a:solidFill>
                <a:latin typeface="Cambria" panose="02040503050406030204" pitchFamily="18" charset="0"/>
                <a:ea typeface="Cambria" panose="02040503050406030204" pitchFamily="18" charset="0"/>
              </a:rPr>
              <a:t>a. Chỉ con vật </a:t>
            </a:r>
          </a:p>
          <a:p>
            <a:r>
              <a:rPr lang="en-US" sz="4000" b="1">
                <a:solidFill>
                  <a:srgbClr val="0070C0"/>
                </a:solidFill>
                <a:latin typeface="Cambria" panose="02040503050406030204" pitchFamily="18" charset="0"/>
                <a:ea typeface="Cambria" panose="02040503050406030204" pitchFamily="18" charset="0"/>
              </a:rPr>
              <a:t>b. Chỉ thời gian.</a:t>
            </a:r>
          </a:p>
        </p:txBody>
      </p:sp>
      <p:sp>
        <p:nvSpPr>
          <p:cNvPr id="14" name="TextBox 13"/>
          <p:cNvSpPr txBox="1"/>
          <p:nvPr/>
        </p:nvSpPr>
        <p:spPr>
          <a:xfrm>
            <a:off x="492519" y="3612278"/>
            <a:ext cx="10997852" cy="646331"/>
          </a:xfrm>
          <a:prstGeom prst="rect">
            <a:avLst/>
          </a:prstGeom>
          <a:noFill/>
        </p:spPr>
        <p:txBody>
          <a:bodyPr wrap="square" rtlCol="0">
            <a:spAutoFit/>
          </a:bodyPr>
          <a:lstStyle/>
          <a:p>
            <a:r>
              <a:rPr lang="en-US" sz="3600" b="1">
                <a:solidFill>
                  <a:schemeClr val="accent2">
                    <a:lumMod val="50000"/>
                  </a:schemeClr>
                </a:solidFill>
                <a:latin typeface="Cambria" panose="02040503050406030204" pitchFamily="18" charset="0"/>
                <a:ea typeface="Cambria" panose="02040503050406030204" pitchFamily="18" charset="0"/>
              </a:rPr>
              <a:t>- Những chú cá lóc bơi lội tung tăng dưới ruộng.</a:t>
            </a:r>
          </a:p>
        </p:txBody>
      </p:sp>
      <p:sp>
        <p:nvSpPr>
          <p:cNvPr id="15" name="TextBox 14"/>
          <p:cNvSpPr txBox="1"/>
          <p:nvPr/>
        </p:nvSpPr>
        <p:spPr>
          <a:xfrm>
            <a:off x="526093" y="4378453"/>
            <a:ext cx="10997852" cy="646331"/>
          </a:xfrm>
          <a:prstGeom prst="rect">
            <a:avLst/>
          </a:prstGeom>
          <a:noFill/>
        </p:spPr>
        <p:txBody>
          <a:bodyPr wrap="square" rtlCol="0">
            <a:spAutoFit/>
          </a:bodyPr>
          <a:lstStyle/>
          <a:p>
            <a:r>
              <a:rPr lang="en-US" sz="3600" b="1">
                <a:solidFill>
                  <a:schemeClr val="accent2">
                    <a:lumMod val="50000"/>
                  </a:schemeClr>
                </a:solidFill>
                <a:latin typeface="Cambria" panose="02040503050406030204" pitchFamily="18" charset="0"/>
                <a:ea typeface="Cambria" panose="02040503050406030204" pitchFamily="18" charset="0"/>
              </a:rPr>
              <a:t>- Nghỉ hè, Nam được về quê ngoại.</a:t>
            </a:r>
          </a:p>
        </p:txBody>
      </p:sp>
    </p:spTree>
    <p:extLst>
      <p:ext uri="{BB962C8B-B14F-4D97-AF65-F5344CB8AC3E}">
        <p14:creationId xmlns:p14="http://schemas.microsoft.com/office/powerpoint/2010/main" val="3539254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EDF34E2-FF44-3D02-080C-605AEE518E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3" name="图片 19">
            <a:extLst>
              <a:ext uri="{FF2B5EF4-FFF2-40B4-BE49-F238E27FC236}">
                <a16:creationId xmlns:a16="http://schemas.microsoft.com/office/drawing/2014/main" id="{0966A992-3717-180D-21B6-9824C91CA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6434">
            <a:off x="9917548" y="789098"/>
            <a:ext cx="2084414" cy="2084414"/>
          </a:xfrm>
          <a:prstGeom prst="rect">
            <a:avLst/>
          </a:prstGeom>
        </p:spPr>
      </p:pic>
      <p:pic>
        <p:nvPicPr>
          <p:cNvPr id="4" name="图片 51">
            <a:extLst>
              <a:ext uri="{FF2B5EF4-FFF2-40B4-BE49-F238E27FC236}">
                <a16:creationId xmlns:a16="http://schemas.microsoft.com/office/drawing/2014/main" id="{B4C5484E-9156-DA49-B6D2-7E6714303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96" y="3852725"/>
            <a:ext cx="3442673" cy="3442673"/>
          </a:xfrm>
          <a:prstGeom prst="rect">
            <a:avLst/>
          </a:prstGeom>
        </p:spPr>
      </p:pic>
      <p:pic>
        <p:nvPicPr>
          <p:cNvPr id="5" name="图片 5">
            <a:extLst>
              <a:ext uri="{FF2B5EF4-FFF2-40B4-BE49-F238E27FC236}">
                <a16:creationId xmlns:a16="http://schemas.microsoft.com/office/drawing/2014/main" id="{F2932554-7E57-41B3-F9AD-1C7D843D9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5557" y="3707912"/>
            <a:ext cx="3619500" cy="3619500"/>
          </a:xfrm>
          <a:prstGeom prst="rect">
            <a:avLst/>
          </a:prstGeom>
        </p:spPr>
      </p:pic>
      <p:grpSp>
        <p:nvGrpSpPr>
          <p:cNvPr id="6" name="组合 6">
            <a:extLst>
              <a:ext uri="{FF2B5EF4-FFF2-40B4-BE49-F238E27FC236}">
                <a16:creationId xmlns:a16="http://schemas.microsoft.com/office/drawing/2014/main" id="{11574544-5977-9847-E6DF-4E1572EA394A}"/>
              </a:ext>
            </a:extLst>
          </p:cNvPr>
          <p:cNvGrpSpPr/>
          <p:nvPr/>
        </p:nvGrpSpPr>
        <p:grpSpPr>
          <a:xfrm>
            <a:off x="3623009" y="1156811"/>
            <a:ext cx="4079280" cy="2020350"/>
            <a:chOff x="4464231" y="1163394"/>
            <a:chExt cx="2720827" cy="1377284"/>
          </a:xfrm>
        </p:grpSpPr>
        <p:sp>
          <p:nvSpPr>
            <p:cNvPr id="7" name="文本框 33">
              <a:extLst>
                <a:ext uri="{FF2B5EF4-FFF2-40B4-BE49-F238E27FC236}">
                  <a16:creationId xmlns:a16="http://schemas.microsoft.com/office/drawing/2014/main" id="{AFCD4A1B-5BD7-186E-2965-FF5166FDA6C3}"/>
                </a:ext>
              </a:extLst>
            </p:cNvPr>
            <p:cNvSpPr txBox="1"/>
            <p:nvPr/>
          </p:nvSpPr>
          <p:spPr>
            <a:xfrm>
              <a:off x="5006942" y="1592440"/>
              <a:ext cx="2178116" cy="613470"/>
            </a:xfrm>
            <a:prstGeom prst="roundRect">
              <a:avLst>
                <a:gd name="adj" fmla="val 43096"/>
              </a:avLst>
            </a:prstGeom>
            <a:solidFill>
              <a:srgbClr val="FB9711"/>
            </a:solidFill>
          </p:spPr>
          <p:txBody>
            <a:bodyPr wrap="square" rtlCol="0">
              <a:spAutoFit/>
            </a:bodyPr>
            <a:lstStyle/>
            <a:p>
              <a:pPr algn="ctr"/>
              <a:endParaRPr lang="en-US" altLang="zh-CN" sz="2400" dirty="0">
                <a:solidFill>
                  <a:schemeClr val="bg1"/>
                </a:solidFill>
                <a:latin typeface="字魂162号-元气酪酪体" panose="00000500000000000000" pitchFamily="2" charset="-122"/>
                <a:ea typeface="字魂162号-元气酪酪体" panose="00000500000000000000" pitchFamily="2" charset="-122"/>
                <a:cs typeface="+mn-ea"/>
                <a:sym typeface="+mn-lt"/>
              </a:endParaRPr>
            </a:p>
          </p:txBody>
        </p:sp>
        <p:pic>
          <p:nvPicPr>
            <p:cNvPr id="8" name="图片 26">
              <a:extLst>
                <a:ext uri="{FF2B5EF4-FFF2-40B4-BE49-F238E27FC236}">
                  <a16:creationId xmlns:a16="http://schemas.microsoft.com/office/drawing/2014/main" id="{53CC1840-BF43-2767-FEF4-C920D13BD3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4231" y="1163394"/>
              <a:ext cx="1377284" cy="1377284"/>
            </a:xfrm>
            <a:prstGeom prst="rect">
              <a:avLst/>
            </a:prstGeom>
          </p:spPr>
        </p:pic>
      </p:grpSp>
      <p:grpSp>
        <p:nvGrpSpPr>
          <p:cNvPr id="16" name="Group 15"/>
          <p:cNvGrpSpPr/>
          <p:nvPr/>
        </p:nvGrpSpPr>
        <p:grpSpPr>
          <a:xfrm>
            <a:off x="2610014" y="1448326"/>
            <a:ext cx="6918944" cy="5163697"/>
            <a:chOff x="2610014" y="1448326"/>
            <a:chExt cx="6918944" cy="5163697"/>
          </a:xfrm>
        </p:grpSpPr>
        <p:pic>
          <p:nvPicPr>
            <p:cNvPr id="13" name="Picture 12"/>
            <p:cNvPicPr>
              <a:picLocks noChangeAspect="1"/>
            </p:cNvPicPr>
            <p:nvPr/>
          </p:nvPicPr>
          <p:blipFill>
            <a:blip r:embed="rId7"/>
            <a:stretch>
              <a:fillRect/>
            </a:stretch>
          </p:blipFill>
          <p:spPr>
            <a:xfrm>
              <a:off x="5493326" y="1448326"/>
              <a:ext cx="1725318" cy="1853345"/>
            </a:xfrm>
            <a:prstGeom prst="rect">
              <a:avLst/>
            </a:prstGeom>
          </p:spPr>
        </p:pic>
        <p:pic>
          <p:nvPicPr>
            <p:cNvPr id="15" name="Picture 14"/>
            <p:cNvPicPr>
              <a:picLocks noChangeAspect="1"/>
            </p:cNvPicPr>
            <p:nvPr/>
          </p:nvPicPr>
          <p:blipFill>
            <a:blip r:embed="rId8"/>
            <a:stretch>
              <a:fillRect/>
            </a:stretch>
          </p:blipFill>
          <p:spPr>
            <a:xfrm>
              <a:off x="2610014" y="2465856"/>
              <a:ext cx="6918944" cy="4146167"/>
            </a:xfrm>
            <a:prstGeom prst="rect">
              <a:avLst/>
            </a:prstGeom>
          </p:spPr>
        </p:pic>
      </p:grpSp>
    </p:spTree>
    <p:extLst>
      <p:ext uri="{BB962C8B-B14F-4D97-AF65-F5344CB8AC3E}">
        <p14:creationId xmlns:p14="http://schemas.microsoft.com/office/powerpoint/2010/main" val="2619823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98407"/>
            <a:chOff x="281909" y="226317"/>
            <a:chExt cx="11425409" cy="1798407"/>
          </a:xfrm>
        </p:grpSpPr>
        <p:grpSp>
          <p:nvGrpSpPr>
            <p:cNvPr id="25" name="Group 24"/>
            <p:cNvGrpSpPr/>
            <p:nvPr/>
          </p:nvGrpSpPr>
          <p:grpSpPr>
            <a:xfrm>
              <a:off x="705424" y="478029"/>
              <a:ext cx="11001894" cy="1546695"/>
              <a:chOff x="197374" y="173694"/>
              <a:chExt cx="11668916" cy="1546695"/>
            </a:xfrm>
          </p:grpSpPr>
          <p:sp>
            <p:nvSpPr>
              <p:cNvPr id="27" name="Rounded Rectangle 26"/>
              <p:cNvSpPr/>
              <p:nvPr/>
            </p:nvSpPr>
            <p:spPr>
              <a:xfrm>
                <a:off x="197374" y="173694"/>
                <a:ext cx="11668916" cy="1546695"/>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4337" y="285321"/>
                <a:ext cx="11154990"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10. </a:t>
                </a:r>
                <a:r>
                  <a:rPr lang="en-US" sz="4000" b="1">
                    <a:latin typeface="Cambria" panose="02040503050406030204" pitchFamily="18" charset="0"/>
                    <a:ea typeface="Cambria" panose="02040503050406030204" pitchFamily="18" charset="0"/>
                  </a:rPr>
                  <a:t>Các dấu gạch ngang đứng ở đầu dòng trong bài đọc có tác dụng gì? </a:t>
                </a:r>
                <a:endParaRPr lang="en-US" sz="40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Tree>
    <p:extLst>
      <p:ext uri="{BB962C8B-B14F-4D97-AF65-F5344CB8AC3E}">
        <p14:creationId xmlns:p14="http://schemas.microsoft.com/office/powerpoint/2010/main" val="3202956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1991" y="149736"/>
            <a:ext cx="3862843" cy="1176630"/>
          </a:xfrm>
          <a:prstGeom prst="rect">
            <a:avLst/>
          </a:prstGeom>
        </p:spPr>
      </p:pic>
      <p:sp>
        <p:nvSpPr>
          <p:cNvPr id="5" name="TextBox 4"/>
          <p:cNvSpPr txBox="1"/>
          <p:nvPr/>
        </p:nvSpPr>
        <p:spPr>
          <a:xfrm>
            <a:off x="300446" y="1018903"/>
            <a:ext cx="11573691"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Nắng sớm ở nông thôn đến rất nhanh. Mới bảy giờ ba mươi, đồng ruộng đã ngập nắng chói chang. Siêng và Nam ngồi trên mô đất giữa nắng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Nếu ở thành phố, mình đang đi học bơi ở câu lạc bộ, đi công viên Tao Đàn hoặc Văn Thánh. – Nam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Mình không đi bơi, cũng không đi công viên, nhưng mình có nhiều trò chơi lắm. Đi theo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Nam lóc cóc đi theo Siêng. Nam gặp Siêng trong chuyển về quê ngoại nghỉ hè. Cậu bé Siêng nhỏ xíu, đen đúa với mái tóc cháy nắng là “thổ địa” nhỏ của vùng đất Thất Sơn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Siêng dẫn Nam đi lấy cần câu. Ra tới đám ruộng lấp xấp nước, nó chỉ Nam cách dùng lưỡi câu móc những hạt trăng trắng đã được về viên làm mồi.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Trứng kiến nè, biết không?</a:t>
            </a:r>
          </a:p>
        </p:txBody>
      </p:sp>
      <p:sp>
        <p:nvSpPr>
          <p:cNvPr id="6" name="Oval 5"/>
          <p:cNvSpPr/>
          <p:nvPr/>
        </p:nvSpPr>
        <p:spPr>
          <a:xfrm>
            <a:off x="519647" y="1967069"/>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017" y="2808414"/>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9647" y="5789595"/>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891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2" y="248193"/>
            <a:ext cx="11769635"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Nam ngó những hạt trắng, trong, tròn, nhỏ hơn hạt gạo một chút. Siêng bảo, trứng kiến còn được chế biến để ăn cùng món xôi rất ngon.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Dưới ruộng rất nhiều cá. Siêng giật cần liên tục. Chuyền cần cầu qua Nam, nó cũng giật được mấy chú. Chưa đầy một tiếng, hai đứa đã sung sướng đi về với một giỏ cá đầy.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Về nhà, Siêng vọt vào bếp nướng cá. Cá lóc nướng chấm nước me. Nam thích thú ăn thử. Vị cá ngọt kết hợp với vị nước mắm mặn, me chua thành một hương vị tuyệt vời. Nam mãi ăn, đến lúc nhìn lên thấy Siêng đang ngó nó, miệng cười tươi rói. Mắc cỡ quá, nó nói làng: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Món này ngon quá hền! Nghe nói ở dãy có món cá lóc nướng trui ngon lắm, chắc không bằng món này đầu hén.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Đây là món cá lóc nướng trui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Siêng nhe răng cười hiền khô. Không phải cười chọc quê, Nam cảm thấy như vậy.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(Phỏng theo Phạm Công Luận)</a:t>
            </a:r>
          </a:p>
        </p:txBody>
      </p:sp>
      <p:sp>
        <p:nvSpPr>
          <p:cNvPr id="3" name="Oval 2"/>
          <p:cNvSpPr/>
          <p:nvPr/>
        </p:nvSpPr>
        <p:spPr>
          <a:xfrm>
            <a:off x="381861" y="4159124"/>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860" y="5076954"/>
            <a:ext cx="432331" cy="36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54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81909" y="226317"/>
            <a:ext cx="11425409" cy="1798407"/>
            <a:chOff x="281909" y="226317"/>
            <a:chExt cx="11425409" cy="1798407"/>
          </a:xfrm>
        </p:grpSpPr>
        <p:grpSp>
          <p:nvGrpSpPr>
            <p:cNvPr id="25" name="Group 24"/>
            <p:cNvGrpSpPr/>
            <p:nvPr/>
          </p:nvGrpSpPr>
          <p:grpSpPr>
            <a:xfrm>
              <a:off x="705424" y="478029"/>
              <a:ext cx="11001894" cy="1546695"/>
              <a:chOff x="197374" y="173694"/>
              <a:chExt cx="11668916" cy="1546695"/>
            </a:xfrm>
          </p:grpSpPr>
          <p:sp>
            <p:nvSpPr>
              <p:cNvPr id="27" name="Rounded Rectangle 26"/>
              <p:cNvSpPr/>
              <p:nvPr/>
            </p:nvSpPr>
            <p:spPr>
              <a:xfrm>
                <a:off x="197374" y="173694"/>
                <a:ext cx="11668916" cy="1546695"/>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4337" y="285321"/>
                <a:ext cx="11154990"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10. </a:t>
                </a:r>
                <a:r>
                  <a:rPr lang="en-US" sz="4000" b="1">
                    <a:latin typeface="Cambria" panose="02040503050406030204" pitchFamily="18" charset="0"/>
                    <a:ea typeface="Cambria" panose="02040503050406030204" pitchFamily="18" charset="0"/>
                  </a:rPr>
                  <a:t>Các dấu gạch ngang đứng ở đầu dòng trong bài đọc có tác dụng gì? </a:t>
                </a:r>
                <a:endParaRPr lang="en-US" sz="4000" b="1">
                  <a:solidFill>
                    <a:srgbClr val="002060"/>
                  </a:solidFill>
                  <a:latin typeface="Cambria" panose="02040503050406030204" pitchFamily="18" charset="0"/>
                  <a:ea typeface="Cambria" panose="02040503050406030204" pitchFamily="18" charset="0"/>
                </a:endParaRPr>
              </a:p>
            </p:txBody>
          </p:sp>
        </p:grpSp>
        <p:pic>
          <p:nvPicPr>
            <p:cNvPr id="26"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1092329" y="3053701"/>
            <a:ext cx="10228081" cy="1555875"/>
            <a:chOff x="770021" y="2422357"/>
            <a:chExt cx="10908632" cy="1327025"/>
          </a:xfrm>
        </p:grpSpPr>
        <p:sp>
          <p:nvSpPr>
            <p:cNvPr id="8" name="Rounded Rectangle 7"/>
            <p:cNvSpPr/>
            <p:nvPr/>
          </p:nvSpPr>
          <p:spPr>
            <a:xfrm>
              <a:off x="770021" y="2422357"/>
              <a:ext cx="10908632" cy="1327025"/>
            </a:xfrm>
            <a:prstGeom prst="roundRect">
              <a:avLst/>
            </a:prstGeom>
            <a:solidFill>
              <a:srgbClr val="0070C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思源黑体 CN"/>
                <a:cs typeface="+mn-cs"/>
              </a:endParaRPr>
            </a:p>
          </p:txBody>
        </p:sp>
        <p:sp>
          <p:nvSpPr>
            <p:cNvPr id="9" name="TextBox 8"/>
            <p:cNvSpPr txBox="1"/>
            <p:nvPr/>
          </p:nvSpPr>
          <p:spPr>
            <a:xfrm>
              <a:off x="930442" y="2486458"/>
              <a:ext cx="10555704" cy="1128778"/>
            </a:xfrm>
            <a:prstGeom prst="rect">
              <a:avLst/>
            </a:prstGeom>
            <a:noFill/>
          </p:spPr>
          <p:txBody>
            <a:bodyPr wrap="square" rtlCol="0">
              <a:spAutoFit/>
            </a:bodyPr>
            <a:lstStyle/>
            <a:p>
              <a:pPr algn="ctr"/>
              <a:r>
                <a:rPr lang="en-US" sz="4000" b="1">
                  <a:solidFill>
                    <a:srgbClr val="FF0000"/>
                  </a:solidFill>
                  <a:latin typeface="Cambria" panose="02040503050406030204" pitchFamily="18" charset="0"/>
                  <a:ea typeface="Cambria" panose="02040503050406030204" pitchFamily="18" charset="0"/>
                </a:rPr>
                <a:t>Dấu gạch ngang </a:t>
              </a:r>
              <a:r>
                <a:rPr lang="en-US" sz="4000" b="1">
                  <a:latin typeface="Cambria" panose="02040503050406030204" pitchFamily="18" charset="0"/>
                  <a:ea typeface="Cambria" panose="02040503050406030204" pitchFamily="18" charset="0"/>
                </a:rPr>
                <a:t>dùng để đánh dấu lời nói trực tiếp của nhân vật.</a:t>
              </a:r>
            </a:p>
          </p:txBody>
        </p:sp>
      </p:grpSp>
    </p:spTree>
    <p:extLst>
      <p:ext uri="{BB962C8B-B14F-4D97-AF65-F5344CB8AC3E}">
        <p14:creationId xmlns:p14="http://schemas.microsoft.com/office/powerpoint/2010/main" val="385798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EDF34E2-FF44-3D02-080C-605AEE518E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3" name="图片 19">
            <a:extLst>
              <a:ext uri="{FF2B5EF4-FFF2-40B4-BE49-F238E27FC236}">
                <a16:creationId xmlns:a16="http://schemas.microsoft.com/office/drawing/2014/main" id="{0966A992-3717-180D-21B6-9824C91CA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6434">
            <a:off x="9917548" y="789098"/>
            <a:ext cx="2084414" cy="2084414"/>
          </a:xfrm>
          <a:prstGeom prst="rect">
            <a:avLst/>
          </a:prstGeom>
        </p:spPr>
      </p:pic>
      <p:pic>
        <p:nvPicPr>
          <p:cNvPr id="4" name="图片 51">
            <a:extLst>
              <a:ext uri="{FF2B5EF4-FFF2-40B4-BE49-F238E27FC236}">
                <a16:creationId xmlns:a16="http://schemas.microsoft.com/office/drawing/2014/main" id="{B4C5484E-9156-DA49-B6D2-7E6714303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96" y="3852725"/>
            <a:ext cx="3442673" cy="3442673"/>
          </a:xfrm>
          <a:prstGeom prst="rect">
            <a:avLst/>
          </a:prstGeom>
        </p:spPr>
      </p:pic>
      <p:grpSp>
        <p:nvGrpSpPr>
          <p:cNvPr id="6" name="组合 6">
            <a:extLst>
              <a:ext uri="{FF2B5EF4-FFF2-40B4-BE49-F238E27FC236}">
                <a16:creationId xmlns:a16="http://schemas.microsoft.com/office/drawing/2014/main" id="{11574544-5977-9847-E6DF-4E1572EA394A}"/>
              </a:ext>
            </a:extLst>
          </p:cNvPr>
          <p:cNvGrpSpPr/>
          <p:nvPr/>
        </p:nvGrpSpPr>
        <p:grpSpPr>
          <a:xfrm>
            <a:off x="3345682" y="1032301"/>
            <a:ext cx="4046607" cy="2144860"/>
            <a:chOff x="4464231" y="1163394"/>
            <a:chExt cx="2720827" cy="1377284"/>
          </a:xfrm>
        </p:grpSpPr>
        <p:sp>
          <p:nvSpPr>
            <p:cNvPr id="7" name="文本框 33">
              <a:extLst>
                <a:ext uri="{FF2B5EF4-FFF2-40B4-BE49-F238E27FC236}">
                  <a16:creationId xmlns:a16="http://schemas.microsoft.com/office/drawing/2014/main" id="{AFCD4A1B-5BD7-186E-2965-FF5166FDA6C3}"/>
                </a:ext>
              </a:extLst>
            </p:cNvPr>
            <p:cNvSpPr txBox="1"/>
            <p:nvPr/>
          </p:nvSpPr>
          <p:spPr>
            <a:xfrm>
              <a:off x="5006942" y="1592440"/>
              <a:ext cx="2178116" cy="613470"/>
            </a:xfrm>
            <a:prstGeom prst="roundRect">
              <a:avLst>
                <a:gd name="adj" fmla="val 43096"/>
              </a:avLst>
            </a:prstGeom>
            <a:solidFill>
              <a:srgbClr val="FB9711"/>
            </a:solidFill>
          </p:spPr>
          <p:txBody>
            <a:bodyPr wrap="square" rtlCol="0">
              <a:spAutoFit/>
            </a:bodyPr>
            <a:lstStyle/>
            <a:p>
              <a:pPr algn="ctr"/>
              <a:endParaRPr lang="en-US" altLang="zh-CN" sz="2400" dirty="0">
                <a:solidFill>
                  <a:schemeClr val="bg1"/>
                </a:solidFill>
                <a:latin typeface="字魂162号-元气酪酪体" panose="00000500000000000000" pitchFamily="2" charset="-122"/>
                <a:ea typeface="字魂162号-元气酪酪体" panose="00000500000000000000" pitchFamily="2" charset="-122"/>
                <a:cs typeface="+mn-ea"/>
                <a:sym typeface="+mn-lt"/>
              </a:endParaRPr>
            </a:p>
          </p:txBody>
        </p:sp>
        <p:pic>
          <p:nvPicPr>
            <p:cNvPr id="8" name="图片 26">
              <a:extLst>
                <a:ext uri="{FF2B5EF4-FFF2-40B4-BE49-F238E27FC236}">
                  <a16:creationId xmlns:a16="http://schemas.microsoft.com/office/drawing/2014/main" id="{53CC1840-BF43-2767-FEF4-C920D13BD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4231" y="1163394"/>
              <a:ext cx="1377284" cy="1377284"/>
            </a:xfrm>
            <a:prstGeom prst="rect">
              <a:avLst/>
            </a:prstGeom>
          </p:spPr>
        </p:pic>
      </p:grpSp>
      <p:pic>
        <p:nvPicPr>
          <p:cNvPr id="9" name="图片 2">
            <a:extLst>
              <a:ext uri="{FF2B5EF4-FFF2-40B4-BE49-F238E27FC236}">
                <a16:creationId xmlns:a16="http://schemas.microsoft.com/office/drawing/2014/main" id="{E79A1D5F-12E3-289C-8DB0-361F546EF1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5" y="1948734"/>
            <a:ext cx="4909266" cy="4909266"/>
          </a:xfrm>
          <a:prstGeom prst="rect">
            <a:avLst/>
          </a:prstGeom>
        </p:spPr>
      </p:pic>
      <p:grpSp>
        <p:nvGrpSpPr>
          <p:cNvPr id="14" name="Group 13"/>
          <p:cNvGrpSpPr/>
          <p:nvPr/>
        </p:nvGrpSpPr>
        <p:grpSpPr>
          <a:xfrm>
            <a:off x="2967259" y="1392168"/>
            <a:ext cx="6133108" cy="5328357"/>
            <a:chOff x="2967259" y="1392168"/>
            <a:chExt cx="6133108" cy="5328357"/>
          </a:xfrm>
        </p:grpSpPr>
        <p:pic>
          <p:nvPicPr>
            <p:cNvPr id="12" name="Picture 11"/>
            <p:cNvPicPr>
              <a:picLocks noChangeAspect="1"/>
            </p:cNvPicPr>
            <p:nvPr/>
          </p:nvPicPr>
          <p:blipFill>
            <a:blip r:embed="rId7"/>
            <a:stretch>
              <a:fillRect/>
            </a:stretch>
          </p:blipFill>
          <p:spPr>
            <a:xfrm>
              <a:off x="5216878" y="1392168"/>
              <a:ext cx="1633870" cy="1847248"/>
            </a:xfrm>
            <a:prstGeom prst="rect">
              <a:avLst/>
            </a:prstGeom>
          </p:spPr>
        </p:pic>
        <p:pic>
          <p:nvPicPr>
            <p:cNvPr id="13" name="Picture 12"/>
            <p:cNvPicPr>
              <a:picLocks noChangeAspect="1"/>
            </p:cNvPicPr>
            <p:nvPr/>
          </p:nvPicPr>
          <p:blipFill>
            <a:blip r:embed="rId8"/>
            <a:stretch>
              <a:fillRect/>
            </a:stretch>
          </p:blipFill>
          <p:spPr>
            <a:xfrm>
              <a:off x="2967259" y="2904098"/>
              <a:ext cx="6133108" cy="3816427"/>
            </a:xfrm>
            <a:prstGeom prst="rect">
              <a:avLst/>
            </a:prstGeom>
          </p:spPr>
        </p:pic>
      </p:grpSp>
    </p:spTree>
    <p:extLst>
      <p:ext uri="{BB962C8B-B14F-4D97-AF65-F5344CB8AC3E}">
        <p14:creationId xmlns:p14="http://schemas.microsoft.com/office/powerpoint/2010/main" val="3709635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a:extLst>
              <a:ext uri="{FF2B5EF4-FFF2-40B4-BE49-F238E27FC236}">
                <a16:creationId xmlns:a16="http://schemas.microsoft.com/office/drawing/2014/main" id="{E7268355-A608-5148-812B-FE4081F36647}"/>
              </a:ext>
            </a:extLst>
          </p:cNvPr>
          <p:cNvSpPr txBox="1"/>
          <p:nvPr/>
        </p:nvSpPr>
        <p:spPr>
          <a:xfrm>
            <a:off x="1690448" y="709606"/>
            <a:ext cx="8811104"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Chọn</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một</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trong</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hai</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đề</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dưới</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đây</a:t>
            </a:r>
            <a:r>
              <a:rPr kumimoji="0" lang="en-US" altLang="zh-CN"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gradFill>
                <a:gsLst>
                  <a:gs pos="0">
                    <a:srgbClr val="69CF90"/>
                  </a:gs>
                  <a:gs pos="100000">
                    <a:srgbClr val="608581"/>
                  </a:gs>
                </a:gsLst>
                <a:lin ang="0" scaled="1"/>
              </a:gradFill>
              <a:effectLst/>
              <a:uLnTx/>
              <a:uFillTx/>
              <a:latin typeface="Cambria" panose="02040503050406030204" pitchFamily="18" charset="0"/>
              <a:ea typeface="Source Han Sans CN Bold" panose="020B0500000000000000" pitchFamily="34" charset="-128"/>
            </a:endParaRPr>
          </a:p>
        </p:txBody>
      </p:sp>
      <p:grpSp>
        <p:nvGrpSpPr>
          <p:cNvPr id="15" name="Group 14"/>
          <p:cNvGrpSpPr/>
          <p:nvPr/>
        </p:nvGrpSpPr>
        <p:grpSpPr>
          <a:xfrm>
            <a:off x="232182" y="2596239"/>
            <a:ext cx="5767606" cy="3477069"/>
            <a:chOff x="232182" y="2596239"/>
            <a:chExt cx="5767606" cy="3477069"/>
          </a:xfrm>
        </p:grpSpPr>
        <p:pic>
          <p:nvPicPr>
            <p:cNvPr id="12" name="图片 3075" descr="5"/>
            <p:cNvPicPr>
              <a:picLocks noChangeAspect="1"/>
            </p:cNvPicPr>
            <p:nvPr/>
          </p:nvPicPr>
          <p:blipFill>
            <a:blip r:embed="rId2"/>
            <a:stretch>
              <a:fillRect/>
            </a:stretch>
          </p:blipFill>
          <p:spPr>
            <a:xfrm>
              <a:off x="232182" y="2596239"/>
              <a:ext cx="5767606" cy="3477069"/>
            </a:xfrm>
            <a:prstGeom prst="rect">
              <a:avLst/>
            </a:prstGeom>
            <a:noFill/>
            <a:ln w="9525">
              <a:noFill/>
            </a:ln>
          </p:spPr>
        </p:pic>
        <p:sp>
          <p:nvSpPr>
            <p:cNvPr id="13" name="TextBox 12"/>
            <p:cNvSpPr txBox="1"/>
            <p:nvPr/>
          </p:nvSpPr>
          <p:spPr>
            <a:xfrm>
              <a:off x="889348" y="3106455"/>
              <a:ext cx="4847573" cy="2708434"/>
            </a:xfrm>
            <a:prstGeom prst="rect">
              <a:avLst/>
            </a:prstGeom>
            <a:noFill/>
          </p:spPr>
          <p:txBody>
            <a:bodyPr wrap="square" rtlCol="0">
              <a:spAutoFit/>
            </a:bodyPr>
            <a:lstStyle/>
            <a:p>
              <a:pPr algn="just"/>
              <a:r>
                <a:rPr lang="vi-VN" sz="3400" b="1">
                  <a:solidFill>
                    <a:srgbClr val="0070C0"/>
                  </a:solidFill>
                  <a:latin typeface="Cambria" panose="02040503050406030204" pitchFamily="18" charset="0"/>
                  <a:ea typeface="Cambria" panose="02040503050406030204" pitchFamily="18" charset="0"/>
                </a:rPr>
                <a:t>Đề 1: </a:t>
              </a:r>
              <a:r>
                <a:rPr lang="vi-VN" sz="3400" b="1">
                  <a:latin typeface="Cambria" panose="02040503050406030204" pitchFamily="18" charset="0"/>
                  <a:ea typeface="Cambria" panose="02040503050406030204" pitchFamily="18" charset="0"/>
                </a:rPr>
                <a:t>Viết bài văn tả một con vật em từng nuôi hoặc từng nhìn thấy và có ấn tượng đặc biệt.</a:t>
              </a:r>
              <a:endParaRPr lang="en-US" sz="3400" b="1">
                <a:latin typeface="Cambria" panose="02040503050406030204" pitchFamily="18" charset="0"/>
                <a:ea typeface="Cambria" panose="02040503050406030204" pitchFamily="18" charset="0"/>
              </a:endParaRPr>
            </a:p>
          </p:txBody>
        </p:sp>
      </p:grpSp>
      <p:grpSp>
        <p:nvGrpSpPr>
          <p:cNvPr id="16" name="Group 15"/>
          <p:cNvGrpSpPr/>
          <p:nvPr/>
        </p:nvGrpSpPr>
        <p:grpSpPr>
          <a:xfrm>
            <a:off x="5773875" y="1013756"/>
            <a:ext cx="7014692" cy="5960726"/>
            <a:chOff x="5773875" y="1013756"/>
            <a:chExt cx="7014692" cy="5960726"/>
          </a:xfrm>
        </p:grpSpPr>
        <p:pic>
          <p:nvPicPr>
            <p:cNvPr id="11" name="图片 47109" descr="1-42"/>
            <p:cNvPicPr>
              <a:picLocks noChangeAspect="1"/>
            </p:cNvPicPr>
            <p:nvPr/>
          </p:nvPicPr>
          <p:blipFill>
            <a:blip r:embed="rId3"/>
            <a:stretch>
              <a:fillRect/>
            </a:stretch>
          </p:blipFill>
          <p:spPr>
            <a:xfrm rot="217735">
              <a:off x="5773875" y="1013756"/>
              <a:ext cx="7014692" cy="5960726"/>
            </a:xfrm>
            <a:prstGeom prst="rect">
              <a:avLst/>
            </a:prstGeom>
            <a:noFill/>
            <a:ln w="9525">
              <a:noFill/>
            </a:ln>
          </p:spPr>
        </p:pic>
        <p:sp>
          <p:nvSpPr>
            <p:cNvPr id="14" name="TextBox 13"/>
            <p:cNvSpPr txBox="1"/>
            <p:nvPr/>
          </p:nvSpPr>
          <p:spPr>
            <a:xfrm>
              <a:off x="6512300" y="3208751"/>
              <a:ext cx="4847573" cy="2862322"/>
            </a:xfrm>
            <a:prstGeom prst="rect">
              <a:avLst/>
            </a:prstGeom>
            <a:noFill/>
          </p:spPr>
          <p:txBody>
            <a:bodyPr wrap="square" rtlCol="0">
              <a:spAutoFit/>
            </a:bodyPr>
            <a:lstStyle/>
            <a:p>
              <a:pPr algn="just"/>
              <a:r>
                <a:rPr lang="vi-VN" sz="3600" b="1">
                  <a:solidFill>
                    <a:srgbClr val="0070C0"/>
                  </a:solidFill>
                  <a:latin typeface="Cambria" panose="02040503050406030204" pitchFamily="18" charset="0"/>
                  <a:ea typeface="Cambria" panose="02040503050406030204" pitchFamily="18" charset="0"/>
                </a:rPr>
                <a:t>Đề </a:t>
              </a:r>
              <a:r>
                <a:rPr lang="en-US" sz="3600" b="1">
                  <a:solidFill>
                    <a:srgbClr val="0070C0"/>
                  </a:solidFill>
                  <a:latin typeface="Cambria" panose="02040503050406030204" pitchFamily="18" charset="0"/>
                  <a:ea typeface="Cambria" panose="02040503050406030204" pitchFamily="18" charset="0"/>
                </a:rPr>
                <a:t>2</a:t>
              </a:r>
              <a:r>
                <a:rPr lang="vi-VN" sz="3600" b="1">
                  <a:solidFill>
                    <a:srgbClr val="0070C0"/>
                  </a:solidFill>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Viết đoạn văn tưởng tượng dựa vào một câu chuyện thú vị mà em đã đọc hoặc đã nghe.</a:t>
              </a:r>
              <a:endParaRPr lang="en-US" sz="36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51150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6BB06C-DB67-FDC7-320E-EB4553DC0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90" y="1890946"/>
            <a:ext cx="9270883" cy="4672069"/>
          </a:xfrm>
          <a:prstGeom prst="rect">
            <a:avLst/>
          </a:prstGeom>
        </p:spPr>
      </p:pic>
      <p:pic>
        <p:nvPicPr>
          <p:cNvPr id="3" name="Picture 2">
            <a:extLst>
              <a:ext uri="{FF2B5EF4-FFF2-40B4-BE49-F238E27FC236}">
                <a16:creationId xmlns:a16="http://schemas.microsoft.com/office/drawing/2014/main" id="{73B4D6E0-3C47-7B33-59DD-7D5B72CD11C0}"/>
              </a:ext>
            </a:extLst>
          </p:cNvPr>
          <p:cNvPicPr>
            <a:picLocks noChangeAspect="1"/>
          </p:cNvPicPr>
          <p:nvPr/>
        </p:nvPicPr>
        <p:blipFill>
          <a:blip r:embed="rId3"/>
          <a:stretch>
            <a:fillRect/>
          </a:stretch>
        </p:blipFill>
        <p:spPr>
          <a:xfrm>
            <a:off x="1735927" y="484648"/>
            <a:ext cx="8407113" cy="1274174"/>
          </a:xfrm>
          <a:prstGeom prst="rect">
            <a:avLst/>
          </a:prstGeom>
        </p:spPr>
      </p:pic>
    </p:spTree>
    <p:extLst>
      <p:ext uri="{BB962C8B-B14F-4D97-AF65-F5344CB8AC3E}">
        <p14:creationId xmlns:p14="http://schemas.microsoft.com/office/powerpoint/2010/main" val="353558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E3844FC7-07E5-0DBE-4869-D59EA5718A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81" b="15254"/>
          <a:stretch/>
        </p:blipFill>
        <p:spPr>
          <a:xfrm>
            <a:off x="760012" y="159949"/>
            <a:ext cx="9811955" cy="6698052"/>
          </a:xfrm>
          <a:prstGeom prst="rect">
            <a:avLst/>
          </a:prstGeom>
        </p:spPr>
      </p:pic>
      <p:pic>
        <p:nvPicPr>
          <p:cNvPr id="5" name="Picture 4"/>
          <p:cNvPicPr>
            <a:picLocks noChangeAspect="1"/>
          </p:cNvPicPr>
          <p:nvPr/>
        </p:nvPicPr>
        <p:blipFill>
          <a:blip r:embed="rId3"/>
          <a:stretch>
            <a:fillRect/>
          </a:stretch>
        </p:blipFill>
        <p:spPr>
          <a:xfrm>
            <a:off x="2982759" y="1376419"/>
            <a:ext cx="7788142" cy="4690997"/>
          </a:xfrm>
          <a:prstGeom prst="rect">
            <a:avLst/>
          </a:prstGeom>
        </p:spPr>
      </p:pic>
    </p:spTree>
    <p:extLst>
      <p:ext uri="{BB962C8B-B14F-4D97-AF65-F5344CB8AC3E}">
        <p14:creationId xmlns:p14="http://schemas.microsoft.com/office/powerpoint/2010/main" val="13267124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11" name="Group 10"/>
          <p:cNvGrpSpPr/>
          <p:nvPr/>
        </p:nvGrpSpPr>
        <p:grpSpPr>
          <a:xfrm>
            <a:off x="441945" y="1358538"/>
            <a:ext cx="7840122" cy="4403606"/>
            <a:chOff x="441945" y="1358538"/>
            <a:chExt cx="7840122" cy="4403606"/>
          </a:xfrm>
        </p:grpSpPr>
        <p:grpSp>
          <p:nvGrpSpPr>
            <p:cNvPr id="4" name="Group 3"/>
            <p:cNvGrpSpPr/>
            <p:nvPr/>
          </p:nvGrpSpPr>
          <p:grpSpPr>
            <a:xfrm>
              <a:off x="441945" y="1358538"/>
              <a:ext cx="7670089" cy="4403606"/>
              <a:chOff x="3632200" y="1720850"/>
              <a:chExt cx="7076440" cy="3602355"/>
            </a:xfrm>
          </p:grpSpPr>
          <p:sp>
            <p:nvSpPr>
              <p:cNvPr id="7" name="圆角矩形 21"/>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 descr="千库网_六一儿童节多个侧面伸出脑袋儿童_元素编号13101512"/>
              <p:cNvPicPr>
                <a:picLocks noChangeAspect="1"/>
              </p:cNvPicPr>
              <p:nvPr/>
            </p:nvPicPr>
            <p:blipFill>
              <a:blip r:embed="rId3"/>
              <a:srcRect r="35246"/>
              <a:stretch>
                <a:fillRect/>
              </a:stretch>
            </p:blipFill>
            <p:spPr>
              <a:xfrm>
                <a:off x="3632200" y="1720850"/>
                <a:ext cx="1698625" cy="3602355"/>
              </a:xfrm>
              <a:prstGeom prst="rect">
                <a:avLst/>
              </a:prstGeom>
            </p:spPr>
          </p:pic>
        </p:grpSp>
        <p:pic>
          <p:nvPicPr>
            <p:cNvPr id="10" name="Picture 9"/>
            <p:cNvPicPr>
              <a:picLocks noChangeAspect="1"/>
            </p:cNvPicPr>
            <p:nvPr/>
          </p:nvPicPr>
          <p:blipFill>
            <a:blip r:embed="rId4"/>
            <a:stretch>
              <a:fillRect/>
            </a:stretch>
          </p:blipFill>
          <p:spPr>
            <a:xfrm>
              <a:off x="1362507" y="1988393"/>
              <a:ext cx="6919560" cy="3773751"/>
            </a:xfrm>
            <a:prstGeom prst="rect">
              <a:avLst/>
            </a:prstGeom>
          </p:spPr>
        </p:pic>
      </p:grpSp>
    </p:spTree>
    <p:extLst>
      <p:ext uri="{BB962C8B-B14F-4D97-AF65-F5344CB8AC3E}">
        <p14:creationId xmlns:p14="http://schemas.microsoft.com/office/powerpoint/2010/main" val="2380256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767" y="1107717"/>
            <a:ext cx="4428784"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Chỉ cần nhắm mắt lại </a:t>
            </a:r>
          </a:p>
          <a:p>
            <a:pPr>
              <a:lnSpc>
                <a:spcPct val="90000"/>
              </a:lnSpc>
            </a:pPr>
            <a:r>
              <a:rPr lang="vi-VN" sz="3000">
                <a:latin typeface="Cambria" panose="02040503050406030204" pitchFamily="18" charset="0"/>
                <a:ea typeface="Cambria" panose="02040503050406030204" pitchFamily="18" charset="0"/>
              </a:rPr>
              <a:t>Tớ sẽ tưởng tượng ra </a:t>
            </a:r>
          </a:p>
          <a:p>
            <a:pPr>
              <a:lnSpc>
                <a:spcPct val="90000"/>
              </a:lnSpc>
            </a:pPr>
            <a:r>
              <a:rPr lang="vi-VN" sz="3000">
                <a:latin typeface="Cambria" panose="02040503050406030204" pitchFamily="18" charset="0"/>
                <a:ea typeface="Cambria" panose="02040503050406030204" pitchFamily="18" charset="0"/>
              </a:rPr>
              <a:t>Một thế giới bao la </a:t>
            </a:r>
          </a:p>
          <a:p>
            <a:pPr>
              <a:lnSpc>
                <a:spcPct val="90000"/>
              </a:lnSpc>
            </a:pPr>
            <a:r>
              <a:rPr lang="vi-VN" sz="3000">
                <a:latin typeface="Cambria" panose="02040503050406030204" pitchFamily="18" charset="0"/>
                <a:ea typeface="Cambria" panose="02040503050406030204" pitchFamily="18" charset="0"/>
              </a:rPr>
              <a:t>Lung linh như điều ước.</a:t>
            </a:r>
          </a:p>
        </p:txBody>
      </p:sp>
      <p:sp>
        <p:nvSpPr>
          <p:cNvPr id="5" name="TextBox 4"/>
          <p:cNvSpPr txBox="1"/>
          <p:nvPr/>
        </p:nvSpPr>
        <p:spPr>
          <a:xfrm>
            <a:off x="535992" y="2894955"/>
            <a:ext cx="5002217" cy="1754326"/>
          </a:xfrm>
          <a:prstGeom prst="rect">
            <a:avLst/>
          </a:prstGeom>
          <a:noFill/>
        </p:spPr>
        <p:txBody>
          <a:bodyPr wrap="square" rtlCol="0">
            <a:spAutoFit/>
          </a:bodyPr>
          <a:lstStyle/>
          <a:p>
            <a:pPr>
              <a:lnSpc>
                <a:spcPct val="90000"/>
              </a:lnSpc>
            </a:pPr>
            <a:r>
              <a:rPr lang="en-US" sz="3000">
                <a:latin typeface="Cambria" panose="02040503050406030204" pitchFamily="18" charset="0"/>
                <a:ea typeface="Cambria" panose="02040503050406030204" pitchFamily="18" charset="0"/>
              </a:rPr>
              <a:t>Rạng ngời những bé gái </a:t>
            </a:r>
          </a:p>
          <a:p>
            <a:pPr>
              <a:lnSpc>
                <a:spcPct val="90000"/>
              </a:lnSpc>
            </a:pPr>
            <a:r>
              <a:rPr lang="en-US" sz="3000">
                <a:latin typeface="Cambria" panose="02040503050406030204" pitchFamily="18" charset="0"/>
                <a:ea typeface="Cambria" panose="02040503050406030204" pitchFamily="18" charset="0"/>
              </a:rPr>
              <a:t>Hoá công chúa kiêu sa</a:t>
            </a:r>
          </a:p>
          <a:p>
            <a:pPr>
              <a:lnSpc>
                <a:spcPct val="90000"/>
              </a:lnSpc>
            </a:pPr>
            <a:r>
              <a:rPr lang="en-US" sz="3000">
                <a:latin typeface="Cambria" panose="02040503050406030204" pitchFamily="18" charset="0"/>
                <a:ea typeface="Cambria" panose="02040503050406030204" pitchFamily="18" charset="0"/>
              </a:rPr>
              <a:t>Tui con trai la cà </a:t>
            </a:r>
          </a:p>
          <a:p>
            <a:pPr>
              <a:lnSpc>
                <a:spcPct val="90000"/>
              </a:lnSpc>
            </a:pPr>
            <a:r>
              <a:rPr lang="en-US" sz="3000">
                <a:latin typeface="Cambria" panose="02040503050406030204" pitchFamily="18" charset="0"/>
                <a:ea typeface="Cambria" panose="02040503050406030204" pitchFamily="18" charset="0"/>
              </a:rPr>
              <a:t>Gọi nhau là hoàng tử.</a:t>
            </a:r>
          </a:p>
        </p:txBody>
      </p:sp>
      <p:sp>
        <p:nvSpPr>
          <p:cNvPr id="6" name="TextBox 5"/>
          <p:cNvSpPr txBox="1"/>
          <p:nvPr/>
        </p:nvSpPr>
        <p:spPr>
          <a:xfrm>
            <a:off x="528067" y="4721382"/>
            <a:ext cx="4898572" cy="1754326"/>
          </a:xfrm>
          <a:prstGeom prst="rect">
            <a:avLst/>
          </a:prstGeom>
          <a:noFill/>
        </p:spPr>
        <p:txBody>
          <a:bodyPr wrap="square" rtlCol="0">
            <a:spAutoFit/>
          </a:bodyPr>
          <a:lstStyle/>
          <a:p>
            <a:pPr>
              <a:lnSpc>
                <a:spcPct val="90000"/>
              </a:lnSpc>
            </a:pPr>
            <a:r>
              <a:rPr lang="en-US" sz="3000">
                <a:latin typeface="Cambria" panose="02040503050406030204" pitchFamily="18" charset="0"/>
                <a:ea typeface="Cambria" panose="02040503050406030204" pitchFamily="18" charset="0"/>
              </a:rPr>
              <a:t>Trong rừng bầy thú dữ </a:t>
            </a:r>
          </a:p>
          <a:p>
            <a:pPr>
              <a:lnSpc>
                <a:spcPct val="90000"/>
              </a:lnSpc>
            </a:pPr>
            <a:r>
              <a:rPr lang="en-US" sz="3000">
                <a:latin typeface="Cambria" panose="02040503050406030204" pitchFamily="18" charset="0"/>
                <a:ea typeface="Cambria" panose="02040503050406030204" pitchFamily="18" charset="0"/>
              </a:rPr>
              <a:t>Ngủ khò  trên lá khô</a:t>
            </a:r>
          </a:p>
          <a:p>
            <a:pPr>
              <a:lnSpc>
                <a:spcPct val="90000"/>
              </a:lnSpc>
            </a:pPr>
            <a:r>
              <a:rPr lang="en-US" sz="3000">
                <a:latin typeface="Cambria" panose="02040503050406030204" pitchFamily="18" charset="0"/>
                <a:ea typeface="Cambria" panose="02040503050406030204" pitchFamily="18" charset="0"/>
              </a:rPr>
              <a:t>Trên sóng biếc nhấp nhô </a:t>
            </a:r>
          </a:p>
          <a:p>
            <a:pPr>
              <a:lnSpc>
                <a:spcPct val="90000"/>
              </a:lnSpc>
            </a:pPr>
            <a:r>
              <a:rPr lang="en-US" sz="3000">
                <a:latin typeface="Cambria" panose="02040503050406030204" pitchFamily="18" charset="0"/>
                <a:ea typeface="Cambria" panose="02040503050406030204" pitchFamily="18" charset="0"/>
              </a:rPr>
              <a:t>Cá mập đùa nhảy nhót.</a:t>
            </a:r>
          </a:p>
        </p:txBody>
      </p:sp>
      <p:sp>
        <p:nvSpPr>
          <p:cNvPr id="7" name="TextBox 6"/>
          <p:cNvSpPr txBox="1"/>
          <p:nvPr/>
        </p:nvSpPr>
        <p:spPr>
          <a:xfrm>
            <a:off x="6581976" y="1091593"/>
            <a:ext cx="5129401"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Con sông dài tha thướt </a:t>
            </a:r>
          </a:p>
          <a:p>
            <a:pPr>
              <a:lnSpc>
                <a:spcPct val="90000"/>
              </a:lnSpc>
            </a:pPr>
            <a:r>
              <a:rPr lang="vi-VN" sz="3000">
                <a:latin typeface="Cambria" panose="02040503050406030204" pitchFamily="18" charset="0"/>
                <a:ea typeface="Cambria" panose="02040503050406030204" pitchFamily="18" charset="0"/>
              </a:rPr>
              <a:t>Nâng nhẹ áng mây qua</a:t>
            </a:r>
          </a:p>
          <a:p>
            <a:pPr>
              <a:lnSpc>
                <a:spcPct val="90000"/>
              </a:lnSpc>
            </a:pPr>
            <a:r>
              <a:rPr lang="vi-VN" sz="3000">
                <a:latin typeface="Cambria" panose="02040503050406030204" pitchFamily="18" charset="0"/>
                <a:ea typeface="Cambria" panose="02040503050406030204" pitchFamily="18" charset="0"/>
              </a:rPr>
              <a:t>Cánh đồng xanh hiền hoà</a:t>
            </a:r>
          </a:p>
          <a:p>
            <a:pPr>
              <a:lnSpc>
                <a:spcPct val="90000"/>
              </a:lnSpc>
            </a:pPr>
            <a:r>
              <a:rPr lang="vi-VN" sz="3000">
                <a:latin typeface="Cambria" panose="02040503050406030204" pitchFamily="18" charset="0"/>
                <a:ea typeface="Cambria" panose="02040503050406030204" pitchFamily="18" charset="0"/>
              </a:rPr>
              <a:t>Ngân lời ru êm ái.</a:t>
            </a:r>
          </a:p>
        </p:txBody>
      </p:sp>
      <p:sp>
        <p:nvSpPr>
          <p:cNvPr id="8" name="TextBox 7"/>
          <p:cNvSpPr txBox="1"/>
          <p:nvPr/>
        </p:nvSpPr>
        <p:spPr>
          <a:xfrm>
            <a:off x="6599126" y="2876890"/>
            <a:ext cx="5307514"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Ốc sên có thể hót</a:t>
            </a:r>
          </a:p>
          <a:p>
            <a:pPr>
              <a:lnSpc>
                <a:spcPct val="90000"/>
              </a:lnSpc>
            </a:pPr>
            <a:r>
              <a:rPr lang="vi-VN" sz="3000">
                <a:latin typeface="Cambria" panose="02040503050406030204" pitchFamily="18" charset="0"/>
                <a:ea typeface="Cambria" panose="02040503050406030204" pitchFamily="18" charset="0"/>
              </a:rPr>
              <a:t>Lợn sẽ nhún chân bay </a:t>
            </a:r>
          </a:p>
          <a:p>
            <a:pPr>
              <a:lnSpc>
                <a:spcPct val="90000"/>
              </a:lnSpc>
            </a:pPr>
            <a:r>
              <a:rPr lang="vi-VN" sz="3000">
                <a:latin typeface="Cambria" panose="02040503050406030204" pitchFamily="18" charset="0"/>
                <a:ea typeface="Cambria" panose="02040503050406030204" pitchFamily="18" charset="0"/>
              </a:rPr>
              <a:t>Dơi tung tăng cả ngày </a:t>
            </a:r>
          </a:p>
          <a:p>
            <a:pPr>
              <a:lnSpc>
                <a:spcPct val="90000"/>
              </a:lnSpc>
            </a:pPr>
            <a:r>
              <a:rPr lang="vi-VN" sz="3000">
                <a:latin typeface="Cambria" panose="02040503050406030204" pitchFamily="18" charset="0"/>
                <a:ea typeface="Cambria" panose="02040503050406030204" pitchFamily="18" charset="0"/>
              </a:rPr>
              <a:t>Cá lên bờ đi bộ.</a:t>
            </a:r>
          </a:p>
        </p:txBody>
      </p:sp>
      <p:sp>
        <p:nvSpPr>
          <p:cNvPr id="9" name="TextBox 8"/>
          <p:cNvSpPr txBox="1"/>
          <p:nvPr/>
        </p:nvSpPr>
        <p:spPr>
          <a:xfrm>
            <a:off x="6634228" y="4639943"/>
            <a:ext cx="5503817" cy="1754326"/>
          </a:xfrm>
          <a:prstGeom prst="rect">
            <a:avLst/>
          </a:prstGeom>
          <a:noFill/>
        </p:spPr>
        <p:txBody>
          <a:bodyPr wrap="square" rtlCol="0">
            <a:spAutoFit/>
          </a:bodyPr>
          <a:lstStyle/>
          <a:p>
            <a:pPr>
              <a:lnSpc>
                <a:spcPct val="90000"/>
              </a:lnSpc>
            </a:pPr>
            <a:r>
              <a:rPr lang="vi-VN" sz="3000">
                <a:latin typeface="Cambria" panose="02040503050406030204" pitchFamily="18" charset="0"/>
                <a:ea typeface="Cambria" panose="02040503050406030204" pitchFamily="18" charset="0"/>
              </a:rPr>
              <a:t>Tớ vẽ thêm cho phổ </a:t>
            </a:r>
          </a:p>
          <a:p>
            <a:pPr>
              <a:lnSpc>
                <a:spcPct val="90000"/>
              </a:lnSpc>
            </a:pPr>
            <a:r>
              <a:rPr lang="vi-VN" sz="3000">
                <a:latin typeface="Cambria" panose="02040503050406030204" pitchFamily="18" charset="0"/>
                <a:ea typeface="Cambria" panose="02040503050406030204" pitchFamily="18" charset="0"/>
              </a:rPr>
              <a:t>Những cánh rừng biếc xanh </a:t>
            </a:r>
          </a:p>
          <a:p>
            <a:pPr>
              <a:lnSpc>
                <a:spcPct val="90000"/>
              </a:lnSpc>
            </a:pPr>
            <a:r>
              <a:rPr lang="vi-VN" sz="3000">
                <a:latin typeface="Cambria" panose="02040503050406030204" pitchFamily="18" charset="0"/>
                <a:ea typeface="Cambria" panose="02040503050406030204" pitchFamily="18" charset="0"/>
              </a:rPr>
              <a:t>Nghiêng hồ nước trong lành </a:t>
            </a:r>
          </a:p>
          <a:p>
            <a:pPr>
              <a:lnSpc>
                <a:spcPct val="90000"/>
              </a:lnSpc>
            </a:pPr>
            <a:r>
              <a:rPr lang="vi-VN" sz="3000">
                <a:latin typeface="Cambria" panose="02040503050406030204" pitchFamily="18" charset="0"/>
                <a:ea typeface="Cambria" panose="02040503050406030204" pitchFamily="18" charset="0"/>
              </a:rPr>
              <a:t>Cho sao khuya soi bóng.</a:t>
            </a:r>
          </a:p>
        </p:txBody>
      </p:sp>
      <p:sp>
        <p:nvSpPr>
          <p:cNvPr id="12" name="TextBox 11"/>
          <p:cNvSpPr txBox="1"/>
          <p:nvPr/>
        </p:nvSpPr>
        <p:spPr>
          <a:xfrm>
            <a:off x="10199619" y="6326296"/>
            <a:ext cx="2197031" cy="507831"/>
          </a:xfrm>
          <a:prstGeom prst="rect">
            <a:avLst/>
          </a:prstGeom>
          <a:noFill/>
        </p:spPr>
        <p:txBody>
          <a:bodyPr wrap="square" rtlCol="0">
            <a:spAutoFit/>
          </a:bodyPr>
          <a:lstStyle/>
          <a:p>
            <a:pPr>
              <a:lnSpc>
                <a:spcPct val="90000"/>
              </a:lnSpc>
            </a:pPr>
            <a:r>
              <a:rPr lang="en-US" sz="3000">
                <a:latin typeface="Cambria" panose="02040503050406030204" pitchFamily="18" charset="0"/>
                <a:ea typeface="Cambria" panose="02040503050406030204" pitchFamily="18" charset="0"/>
              </a:rPr>
              <a:t>(My Linh)</a:t>
            </a:r>
            <a:endParaRPr lang="vi-VN" sz="3000">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a:blip r:embed="rId2"/>
          <a:stretch>
            <a:fillRect/>
          </a:stretch>
        </p:blipFill>
        <p:spPr>
          <a:xfrm>
            <a:off x="4375321" y="108354"/>
            <a:ext cx="2834886" cy="1572904"/>
          </a:xfrm>
          <a:prstGeom prst="rect">
            <a:avLst/>
          </a:prstGeom>
        </p:spPr>
      </p:pic>
    </p:spTree>
    <p:extLst>
      <p:ext uri="{BB962C8B-B14F-4D97-AF65-F5344CB8AC3E}">
        <p14:creationId xmlns:p14="http://schemas.microsoft.com/office/powerpoint/2010/main" val="10510879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75" descr="5"/>
          <p:cNvPicPr>
            <a:picLocks noChangeAspect="1"/>
          </p:cNvPicPr>
          <p:nvPr/>
        </p:nvPicPr>
        <p:blipFill>
          <a:blip r:embed="rId2"/>
          <a:stretch>
            <a:fillRect/>
          </a:stretch>
        </p:blipFill>
        <p:spPr>
          <a:xfrm>
            <a:off x="425973" y="2384104"/>
            <a:ext cx="5319293" cy="3206798"/>
          </a:xfrm>
          <a:prstGeom prst="rect">
            <a:avLst/>
          </a:prstGeom>
          <a:noFill/>
          <a:ln w="9525">
            <a:noFill/>
          </a:ln>
        </p:spPr>
      </p:pic>
      <p:sp>
        <p:nvSpPr>
          <p:cNvPr id="2" name="TextBox 1"/>
          <p:cNvSpPr txBox="1"/>
          <p:nvPr/>
        </p:nvSpPr>
        <p:spPr>
          <a:xfrm>
            <a:off x="630038" y="615653"/>
            <a:ext cx="10721586" cy="1200329"/>
          </a:xfrm>
          <a:prstGeom prst="rect">
            <a:avLst/>
          </a:prstGeom>
          <a:noFill/>
        </p:spPr>
        <p:txBody>
          <a:bodyPr wrap="square" rtlCol="0">
            <a:spAutoFit/>
          </a:bodyPr>
          <a:lstStyle/>
          <a:p>
            <a:pPr algn="ctr">
              <a:lnSpc>
                <a:spcPct val="90000"/>
              </a:lnSpc>
            </a:pPr>
            <a:r>
              <a:rPr lang="en-US" sz="4000" b="1">
                <a:solidFill>
                  <a:srgbClr val="FF6600"/>
                </a:solidFill>
                <a:latin typeface="Cambria" panose="02040503050406030204" pitchFamily="18" charset="0"/>
                <a:ea typeface="Cambria" panose="02040503050406030204" pitchFamily="18" charset="0"/>
                <a:cs typeface="Turbayne" panose="020B0506030404030204" pitchFamily="34" charset="0"/>
              </a:rPr>
              <a:t>Câu 1: </a:t>
            </a:r>
            <a:r>
              <a:rPr lang="vi-VN" sz="4000" b="1">
                <a:solidFill>
                  <a:srgbClr val="FF6600"/>
                </a:solidFill>
                <a:latin typeface="Cambria" panose="02040503050406030204" pitchFamily="18" charset="0"/>
                <a:ea typeface="Cambria" panose="02040503050406030204" pitchFamily="18" charset="0"/>
              </a:rPr>
              <a:t>Thế giới bao la được nhắc đến trong bài thơ là thế giới gì? </a:t>
            </a:r>
            <a:endParaRPr lang="en-US" sz="4000" b="1" dirty="0">
              <a:solidFill>
                <a:srgbClr val="FF6600"/>
              </a:solidFill>
              <a:latin typeface="Cambria" panose="02040503050406030204" pitchFamily="18" charset="0"/>
              <a:ea typeface="Cambria" panose="02040503050406030204" pitchFamily="18" charset="0"/>
              <a:cs typeface="Turbayne" panose="020B0506030404030204" pitchFamily="34" charset="0"/>
            </a:endParaRPr>
          </a:p>
        </p:txBody>
      </p:sp>
      <p:sp>
        <p:nvSpPr>
          <p:cNvPr id="3" name="TextBox 2"/>
          <p:cNvSpPr txBox="1"/>
          <p:nvPr/>
        </p:nvSpPr>
        <p:spPr>
          <a:xfrm>
            <a:off x="979714" y="3054940"/>
            <a:ext cx="4674111" cy="2062103"/>
          </a:xfrm>
          <a:prstGeom prst="rect">
            <a:avLst/>
          </a:prstGeom>
          <a:noFill/>
        </p:spPr>
        <p:txBody>
          <a:bodyPr wrap="square" rtlCol="0">
            <a:spAutoFit/>
          </a:bodyPr>
          <a:lstStyle/>
          <a:p>
            <a:r>
              <a:rPr lang="vi-VN" sz="3200" b="1">
                <a:solidFill>
                  <a:srgbClr val="002060"/>
                </a:solidFill>
                <a:latin typeface="Cambria" panose="02040503050406030204" pitchFamily="18" charset="0"/>
                <a:ea typeface="Cambria" panose="02040503050406030204" pitchFamily="18" charset="0"/>
              </a:rPr>
              <a:t>Chỉ cần nhắm mắt lại </a:t>
            </a:r>
          </a:p>
          <a:p>
            <a:r>
              <a:rPr lang="vi-VN" sz="3200" b="1">
                <a:solidFill>
                  <a:srgbClr val="002060"/>
                </a:solidFill>
                <a:latin typeface="Cambria" panose="02040503050406030204" pitchFamily="18" charset="0"/>
                <a:ea typeface="Cambria" panose="02040503050406030204" pitchFamily="18" charset="0"/>
              </a:rPr>
              <a:t>Tớ sẽ tưởng tượng ra </a:t>
            </a:r>
          </a:p>
          <a:p>
            <a:r>
              <a:rPr lang="vi-VN" sz="3200" b="1">
                <a:solidFill>
                  <a:srgbClr val="002060"/>
                </a:solidFill>
                <a:latin typeface="Cambria" panose="02040503050406030204" pitchFamily="18" charset="0"/>
                <a:ea typeface="Cambria" panose="02040503050406030204" pitchFamily="18" charset="0"/>
              </a:rPr>
              <a:t>Một thế giới bao la </a:t>
            </a:r>
          </a:p>
          <a:p>
            <a:r>
              <a:rPr lang="vi-VN" sz="3200" b="1">
                <a:solidFill>
                  <a:srgbClr val="002060"/>
                </a:solidFill>
                <a:latin typeface="Cambria" panose="02040503050406030204" pitchFamily="18" charset="0"/>
                <a:ea typeface="Cambria" panose="02040503050406030204" pitchFamily="18" charset="0"/>
              </a:rPr>
              <a:t>Lung linh như điều ước.</a:t>
            </a:r>
          </a:p>
        </p:txBody>
      </p:sp>
      <p:cxnSp>
        <p:nvCxnSpPr>
          <p:cNvPr id="6" name="Straight Connector 5"/>
          <p:cNvCxnSpPr/>
          <p:nvPr/>
        </p:nvCxnSpPr>
        <p:spPr>
          <a:xfrm>
            <a:off x="1123406" y="4519749"/>
            <a:ext cx="3370217"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30396" y="4998721"/>
            <a:ext cx="466344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453050" y="2384104"/>
            <a:ext cx="4741819" cy="3363553"/>
            <a:chOff x="6453050" y="2384104"/>
            <a:chExt cx="4741819" cy="3363553"/>
          </a:xfrm>
        </p:grpSpPr>
        <p:sp>
          <p:nvSpPr>
            <p:cNvPr id="8" name="矩形: 圆角 11">
              <a:extLst>
                <a:ext uri="{FF2B5EF4-FFF2-40B4-BE49-F238E27FC236}">
                  <a16:creationId xmlns:a16="http://schemas.microsoft.com/office/drawing/2014/main" id="{3ACF7974-899B-4EB0-B7ED-143926AC71B9}"/>
                </a:ext>
              </a:extLst>
            </p:cNvPr>
            <p:cNvSpPr/>
            <p:nvPr/>
          </p:nvSpPr>
          <p:spPr>
            <a:xfrm>
              <a:off x="6453050" y="2384104"/>
              <a:ext cx="4741819" cy="3363553"/>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9" name="TextBox 8"/>
            <p:cNvSpPr txBox="1"/>
            <p:nvPr/>
          </p:nvSpPr>
          <p:spPr>
            <a:xfrm>
              <a:off x="6572128" y="2728580"/>
              <a:ext cx="4454434" cy="2862322"/>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Thế giới bao la được nhắc đến trong bài thơ là thế giới lung linh như điều ước.</a:t>
              </a:r>
              <a:endParaRPr lang="en-US" sz="3600" b="1">
                <a:solidFill>
                  <a:srgbClr val="0070C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851608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038" y="615653"/>
            <a:ext cx="10721586" cy="1200329"/>
          </a:xfrm>
          <a:prstGeom prst="rect">
            <a:avLst/>
          </a:prstGeom>
          <a:noFill/>
        </p:spPr>
        <p:txBody>
          <a:bodyPr wrap="square" rtlCol="0">
            <a:spAutoFit/>
          </a:bodyPr>
          <a:lstStyle/>
          <a:p>
            <a:pPr algn="ctr">
              <a:lnSpc>
                <a:spcPct val="90000"/>
              </a:lnSpc>
            </a:pPr>
            <a:r>
              <a:rPr lang="en-US" sz="4000" b="1">
                <a:solidFill>
                  <a:srgbClr val="FF6600"/>
                </a:solidFill>
                <a:latin typeface="Cambria" panose="02040503050406030204" pitchFamily="18" charset="0"/>
                <a:ea typeface="Cambria" panose="02040503050406030204" pitchFamily="18" charset="0"/>
                <a:cs typeface="Turbayne" panose="020B0506030404030204" pitchFamily="34" charset="0"/>
              </a:rPr>
              <a:t>Câu 2: </a:t>
            </a:r>
            <a:r>
              <a:rPr lang="en-US" sz="4000" b="1">
                <a:solidFill>
                  <a:srgbClr val="FF6600"/>
                </a:solidFill>
                <a:latin typeface="Cambria" panose="02040503050406030204" pitchFamily="18" charset="0"/>
                <a:ea typeface="Cambria" panose="02040503050406030204" pitchFamily="18" charset="0"/>
              </a:rPr>
              <a:t>Các bé gái, bé trai và các con vật làm những gì trong thế giới đó? </a:t>
            </a:r>
            <a:r>
              <a:rPr lang="vi-VN" sz="4000" b="1">
                <a:solidFill>
                  <a:srgbClr val="FF6600"/>
                </a:solidFill>
                <a:latin typeface="Cambria" panose="02040503050406030204" pitchFamily="18" charset="0"/>
                <a:ea typeface="Cambria" panose="02040503050406030204" pitchFamily="18" charset="0"/>
              </a:rPr>
              <a:t> </a:t>
            </a:r>
            <a:endParaRPr lang="en-US" sz="4000" b="1" dirty="0">
              <a:solidFill>
                <a:srgbClr val="FF6600"/>
              </a:solidFill>
              <a:latin typeface="Cambria" panose="02040503050406030204" pitchFamily="18" charset="0"/>
              <a:ea typeface="Cambria" panose="02040503050406030204" pitchFamily="18" charset="0"/>
              <a:cs typeface="Turbayne" panose="020B0506030404030204" pitchFamily="34" charset="0"/>
            </a:endParaRPr>
          </a:p>
        </p:txBody>
      </p:sp>
      <p:sp>
        <p:nvSpPr>
          <p:cNvPr id="5" name="TextBox 4"/>
          <p:cNvSpPr txBox="1"/>
          <p:nvPr/>
        </p:nvSpPr>
        <p:spPr>
          <a:xfrm>
            <a:off x="974694" y="1815982"/>
            <a:ext cx="9039497" cy="4524315"/>
          </a:xfrm>
          <a:prstGeom prst="rect">
            <a:avLst/>
          </a:prstGeom>
          <a:noFill/>
        </p:spPr>
        <p:txBody>
          <a:bodyPr wrap="square" rtlCol="0">
            <a:spAutoFit/>
          </a:bodyPr>
          <a:lstStyle/>
          <a:p>
            <a:r>
              <a:rPr lang="vi-VN" sz="3200" b="1">
                <a:solidFill>
                  <a:srgbClr val="0070C0"/>
                </a:solidFill>
                <a:latin typeface="Cambria" panose="02040503050406030204" pitchFamily="18" charset="0"/>
                <a:ea typeface="Cambria" panose="02040503050406030204" pitchFamily="18" charset="0"/>
              </a:rPr>
              <a:t>Trong thế giới đó:</a:t>
            </a:r>
          </a:p>
          <a:p>
            <a:r>
              <a:rPr lang="vi-VN" sz="3200" b="1">
                <a:solidFill>
                  <a:srgbClr val="002060"/>
                </a:solidFill>
                <a:latin typeface="Cambria" panose="02040503050406030204" pitchFamily="18" charset="0"/>
                <a:ea typeface="Cambria" panose="02040503050406030204" pitchFamily="18" charset="0"/>
              </a:rPr>
              <a:t>- Các bé gái làm công chúa kiêu sa.</a:t>
            </a:r>
          </a:p>
          <a:p>
            <a:r>
              <a:rPr lang="vi-VN" sz="3200" b="1">
                <a:solidFill>
                  <a:srgbClr val="002060"/>
                </a:solidFill>
                <a:latin typeface="Cambria" panose="02040503050406030204" pitchFamily="18" charset="0"/>
                <a:ea typeface="Cambria" panose="02040503050406030204" pitchFamily="18" charset="0"/>
              </a:rPr>
              <a:t>- Bé trai làm hoàng tử.</a:t>
            </a:r>
          </a:p>
          <a:p>
            <a:r>
              <a:rPr lang="vi-VN" sz="3200" b="1">
                <a:solidFill>
                  <a:srgbClr val="002060"/>
                </a:solidFill>
                <a:latin typeface="Cambria" panose="02040503050406030204" pitchFamily="18" charset="0"/>
                <a:ea typeface="Cambria" panose="02040503050406030204" pitchFamily="18" charset="0"/>
              </a:rPr>
              <a:t>- Bầy thú dữ ngủ khò trên lá khô</a:t>
            </a:r>
          </a:p>
          <a:p>
            <a:r>
              <a:rPr lang="vi-VN" sz="3200" b="1">
                <a:solidFill>
                  <a:srgbClr val="002060"/>
                </a:solidFill>
                <a:latin typeface="Cambria" panose="02040503050406030204" pitchFamily="18" charset="0"/>
                <a:ea typeface="Cambria" panose="02040503050406030204" pitchFamily="18" charset="0"/>
              </a:rPr>
              <a:t>- Cá mập đùa nhảy nhót</a:t>
            </a:r>
          </a:p>
          <a:p>
            <a:r>
              <a:rPr lang="vi-VN" sz="3200" b="1">
                <a:solidFill>
                  <a:srgbClr val="002060"/>
                </a:solidFill>
                <a:latin typeface="Cambria" panose="02040503050406030204" pitchFamily="18" charset="0"/>
                <a:ea typeface="Cambria" panose="02040503050406030204" pitchFamily="18" charset="0"/>
              </a:rPr>
              <a:t>- Ốc sên có thể hót</a:t>
            </a:r>
          </a:p>
          <a:p>
            <a:r>
              <a:rPr lang="vi-VN" sz="3200" b="1">
                <a:solidFill>
                  <a:srgbClr val="002060"/>
                </a:solidFill>
                <a:latin typeface="Cambria" panose="02040503050406030204" pitchFamily="18" charset="0"/>
                <a:ea typeface="Cambria" panose="02040503050406030204" pitchFamily="18" charset="0"/>
              </a:rPr>
              <a:t>- Lợn sẽ nhún chân bay </a:t>
            </a:r>
          </a:p>
          <a:p>
            <a:r>
              <a:rPr lang="vi-VN" sz="3200" b="1">
                <a:solidFill>
                  <a:srgbClr val="002060"/>
                </a:solidFill>
                <a:latin typeface="Cambria" panose="02040503050406030204" pitchFamily="18" charset="0"/>
                <a:ea typeface="Cambria" panose="02040503050406030204" pitchFamily="18" charset="0"/>
              </a:rPr>
              <a:t>- Dơi tung tăng cả ngày </a:t>
            </a:r>
          </a:p>
          <a:p>
            <a:r>
              <a:rPr lang="vi-VN" sz="3200" b="1">
                <a:solidFill>
                  <a:srgbClr val="002060"/>
                </a:solidFill>
                <a:latin typeface="Cambria" panose="02040503050406030204" pitchFamily="18" charset="0"/>
                <a:ea typeface="Cambria" panose="02040503050406030204" pitchFamily="18" charset="0"/>
              </a:rPr>
              <a:t>- Cá lên bờ đi bộ.</a:t>
            </a:r>
          </a:p>
        </p:txBody>
      </p:sp>
      <p:pic>
        <p:nvPicPr>
          <p:cNvPr id="11"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44" y="2312126"/>
            <a:ext cx="3393094" cy="4167895"/>
          </a:xfrm>
          <a:prstGeom prst="rect">
            <a:avLst/>
          </a:prstGeom>
        </p:spPr>
      </p:pic>
    </p:spTree>
    <p:extLst>
      <p:ext uri="{BB962C8B-B14F-4D97-AF65-F5344CB8AC3E}">
        <p14:creationId xmlns:p14="http://schemas.microsoft.com/office/powerpoint/2010/main" val="2467921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16D236C0-5E50-B4D1-26E4-9847EC35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5" name="Group 4"/>
          <p:cNvGrpSpPr/>
          <p:nvPr/>
        </p:nvGrpSpPr>
        <p:grpSpPr>
          <a:xfrm>
            <a:off x="441945" y="1358538"/>
            <a:ext cx="8526669" cy="5076179"/>
            <a:chOff x="441945" y="1358538"/>
            <a:chExt cx="8526669" cy="5076179"/>
          </a:xfrm>
        </p:grpSpPr>
        <p:grpSp>
          <p:nvGrpSpPr>
            <p:cNvPr id="4" name="Group 3"/>
            <p:cNvGrpSpPr/>
            <p:nvPr/>
          </p:nvGrpSpPr>
          <p:grpSpPr>
            <a:xfrm>
              <a:off x="441945" y="1358538"/>
              <a:ext cx="7670089" cy="4403606"/>
              <a:chOff x="3632200" y="1720850"/>
              <a:chExt cx="7076440" cy="3602355"/>
            </a:xfrm>
          </p:grpSpPr>
          <p:sp>
            <p:nvSpPr>
              <p:cNvPr id="7" name="圆角矩形 21"/>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 descr="千库网_六一儿童节多个侧面伸出脑袋儿童_元素编号13101512"/>
              <p:cNvPicPr>
                <a:picLocks noChangeAspect="1"/>
              </p:cNvPicPr>
              <p:nvPr/>
            </p:nvPicPr>
            <p:blipFill>
              <a:blip r:embed="rId3"/>
              <a:srcRect r="35246"/>
              <a:stretch>
                <a:fillRect/>
              </a:stretch>
            </p:blipFill>
            <p:spPr>
              <a:xfrm>
                <a:off x="3632200" y="1720850"/>
                <a:ext cx="1698625" cy="3602355"/>
              </a:xfrm>
              <a:prstGeom prst="rect">
                <a:avLst/>
              </a:prstGeom>
            </p:spPr>
          </p:pic>
        </p:grpSp>
        <p:pic>
          <p:nvPicPr>
            <p:cNvPr id="2" name="Picture 1"/>
            <p:cNvPicPr>
              <a:picLocks noChangeAspect="1"/>
            </p:cNvPicPr>
            <p:nvPr/>
          </p:nvPicPr>
          <p:blipFill>
            <a:blip r:embed="rId4"/>
            <a:stretch>
              <a:fillRect/>
            </a:stretch>
          </p:blipFill>
          <p:spPr>
            <a:xfrm>
              <a:off x="1024838" y="1886707"/>
              <a:ext cx="7943776" cy="4548010"/>
            </a:xfrm>
            <a:prstGeom prst="rect">
              <a:avLst/>
            </a:prstGeom>
          </p:spPr>
        </p:pic>
      </p:grpSp>
    </p:spTree>
    <p:extLst>
      <p:ext uri="{BB962C8B-B14F-4D97-AF65-F5344CB8AC3E}">
        <p14:creationId xmlns:p14="http://schemas.microsoft.com/office/powerpoint/2010/main" val="202771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1991" y="149736"/>
            <a:ext cx="3862843" cy="1176630"/>
          </a:xfrm>
          <a:prstGeom prst="rect">
            <a:avLst/>
          </a:prstGeom>
        </p:spPr>
      </p:pic>
      <p:sp>
        <p:nvSpPr>
          <p:cNvPr id="5" name="TextBox 4"/>
          <p:cNvSpPr txBox="1"/>
          <p:nvPr/>
        </p:nvSpPr>
        <p:spPr>
          <a:xfrm>
            <a:off x="300446" y="1018903"/>
            <a:ext cx="11573691" cy="5262979"/>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Nắng sớm ở nông thôn đến rất nhanh. Mới bảy giờ ba mươi, đồng ruộng đã ngập nắng chói chang. Siêng và Nam ngồi trên mô đất giữa nắng ấm.</a:t>
            </a:r>
          </a:p>
          <a:p>
            <a:pPr algn="just"/>
            <a:r>
              <a:rPr lang="en-US" sz="2800" dirty="0">
                <a:solidFill>
                  <a:srgbClr val="002060"/>
                </a:solidFill>
                <a:latin typeface="Cambria" panose="02040503050406030204" pitchFamily="18" charset="0"/>
                <a:ea typeface="Cambria" panose="02040503050406030204" pitchFamily="18" charset="0"/>
              </a:rPr>
              <a:t>    - </a:t>
            </a:r>
            <a:r>
              <a:rPr lang="vi-VN" sz="2800" dirty="0">
                <a:solidFill>
                  <a:srgbClr val="002060"/>
                </a:solidFill>
                <a:latin typeface="Cambria" panose="02040503050406030204" pitchFamily="18" charset="0"/>
                <a:ea typeface="Cambria" panose="02040503050406030204" pitchFamily="18" charset="0"/>
              </a:rPr>
              <a:t>Nếu ở thành phố, mình đang đi học bơi ở câu lạc bộ, đi công viên Tao Đàn hoặc Văn Thánh. – Nam kể.</a:t>
            </a:r>
          </a:p>
          <a:p>
            <a:pPr algn="just"/>
            <a:r>
              <a:rPr lang="en-US" sz="2800" dirty="0">
                <a:solidFill>
                  <a:srgbClr val="002060"/>
                </a:solidFill>
                <a:latin typeface="Cambria" panose="02040503050406030204" pitchFamily="18" charset="0"/>
                <a:ea typeface="Cambria" panose="02040503050406030204" pitchFamily="18" charset="0"/>
              </a:rPr>
              <a:t>   - </a:t>
            </a:r>
            <a:r>
              <a:rPr lang="vi-VN" sz="2800" dirty="0">
                <a:solidFill>
                  <a:srgbClr val="002060"/>
                </a:solidFill>
                <a:latin typeface="Cambria" panose="02040503050406030204" pitchFamily="18" charset="0"/>
                <a:ea typeface="Cambria" panose="02040503050406030204" pitchFamily="18" charset="0"/>
              </a:rPr>
              <a:t>Mình không đi bơi, cũng không đi công viên, nhưng mình có nhiều trò chơi lắm. Đi theo mình!</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Nam lóc cóc đi theo Siêng. Nam gặp Siêng trong chuyển về quê ngoại nghỉ hè. Cậu bé Siêng nhỏ xíu, đen đúa với mái tóc cháy nắng là “thổ địa” nhỏ của vùng đất Thất Sơn này.</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Siêng dẫn Nam đi lấy cần câu. Ra tới đám ruộng lấp xấp nước, nó chỉ Nam cách dùng lưỡi câu móc những hạt trăng trắng đã được v</a:t>
            </a:r>
            <a:r>
              <a:rPr lang="en-US" sz="2800" dirty="0">
                <a:solidFill>
                  <a:srgbClr val="002060"/>
                </a:solidFill>
                <a:latin typeface="Cambria" panose="02040503050406030204" pitchFamily="18" charset="0"/>
                <a:ea typeface="Cambria" panose="02040503050406030204" pitchFamily="18" charset="0"/>
              </a:rPr>
              <a:t>ê</a:t>
            </a:r>
            <a:r>
              <a:rPr lang="vi-VN" sz="2800" dirty="0">
                <a:solidFill>
                  <a:srgbClr val="002060"/>
                </a:solidFill>
                <a:latin typeface="Cambria" panose="02040503050406030204" pitchFamily="18" charset="0"/>
                <a:ea typeface="Cambria" panose="02040503050406030204" pitchFamily="18" charset="0"/>
              </a:rPr>
              <a:t> viên làm mồi. </a:t>
            </a:r>
          </a:p>
          <a:p>
            <a:pPr algn="just"/>
            <a:r>
              <a:rPr lang="en-US" sz="2800" dirty="0">
                <a:solidFill>
                  <a:srgbClr val="002060"/>
                </a:solidFill>
                <a:latin typeface="Cambria" panose="02040503050406030204" pitchFamily="18" charset="0"/>
                <a:ea typeface="Cambria" panose="02040503050406030204" pitchFamily="18" charset="0"/>
              </a:rPr>
              <a:t>    - </a:t>
            </a:r>
            <a:r>
              <a:rPr lang="vi-VN" sz="2800" dirty="0">
                <a:solidFill>
                  <a:srgbClr val="002060"/>
                </a:solidFill>
                <a:latin typeface="Cambria" panose="02040503050406030204" pitchFamily="18" charset="0"/>
                <a:ea typeface="Cambria" panose="02040503050406030204" pitchFamily="18" charset="0"/>
              </a:rPr>
              <a:t>Trứng kiến nè, biết không?</a:t>
            </a:r>
          </a:p>
        </p:txBody>
      </p:sp>
    </p:spTree>
    <p:extLst>
      <p:ext uri="{BB962C8B-B14F-4D97-AF65-F5344CB8AC3E}">
        <p14:creationId xmlns:p14="http://schemas.microsoft.com/office/powerpoint/2010/main" val="36040985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2" y="248193"/>
            <a:ext cx="11769635" cy="6555641"/>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Nam ngó những hạt trắng, trong, tròn, nhỏ hơn hạt gạo một chút. Siêng bảo, trứng kiến còn được chế biến để ăn cùng món xôi rất ngon.</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Dưới ruộng rất nhiều cá. Siêng giật cần liên tục. Chuyền cần cầu qua Nam, nó cũng giật được mấy chú. Chưa đầy một tiếng, hai đứa đã sung sướng đi về với một giỏ cá đầy.</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Về nhà, Siêng vọt vào bếp nướng cá. Cá lóc nướng chấm nước me. Nam thích thú ăn thử. Vị cá ngọt kết hợp với vị nước mắm mặn, me chua thành một hương vị tuyệt vời. Nam mãi ăn, đến lúc nhìn lên thấy Siêng đang ngó nó, miệng cười tươi rói. Mắc cỡ quá, nó nói làng:</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Món này ngon quá hền! Nghe nói ở dãy có món cá lóc nướng trui ngon lắm, chắc không bằng món này đ</a:t>
            </a:r>
            <a:r>
              <a:rPr lang="en-US" sz="2800" dirty="0">
                <a:solidFill>
                  <a:srgbClr val="002060"/>
                </a:solidFill>
                <a:latin typeface="Cambria" panose="02040503050406030204" pitchFamily="18" charset="0"/>
                <a:ea typeface="Cambria" panose="02040503050406030204" pitchFamily="18" charset="0"/>
              </a:rPr>
              <a:t>â</a:t>
            </a:r>
            <a:r>
              <a:rPr lang="vi-VN" sz="2800" dirty="0">
                <a:solidFill>
                  <a:srgbClr val="002060"/>
                </a:solidFill>
                <a:latin typeface="Cambria" panose="02040503050406030204" pitchFamily="18" charset="0"/>
                <a:ea typeface="Cambria" panose="02040503050406030204" pitchFamily="18" charset="0"/>
              </a:rPr>
              <a:t>u hén.</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Đây là món cá lóc nướng trui mà.</a:t>
            </a: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Siêng nhe răng cười hiền khô. Không phải cười chọc quê, Nam cảm thấy như vậy. </a:t>
            </a:r>
          </a:p>
          <a:p>
            <a:pPr algn="r"/>
            <a:r>
              <a:rPr lang="vi-VN" sz="2800" dirty="0">
                <a:solidFill>
                  <a:srgbClr val="002060"/>
                </a:solidFill>
                <a:latin typeface="Cambria" panose="02040503050406030204" pitchFamily="18" charset="0"/>
                <a:ea typeface="Cambria" panose="02040503050406030204" pitchFamily="18" charset="0"/>
              </a:rPr>
              <a:t>(Phỏng theo Phạm Công Luận)</a:t>
            </a:r>
          </a:p>
        </p:txBody>
      </p:sp>
    </p:spTree>
    <p:extLst>
      <p:ext uri="{BB962C8B-B14F-4D97-AF65-F5344CB8AC3E}">
        <p14:creationId xmlns:p14="http://schemas.microsoft.com/office/powerpoint/2010/main" val="2271123252"/>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1484</Words>
  <Application>Microsoft Office PowerPoint</Application>
  <PresentationFormat>Widescreen</PresentationFormat>
  <Paragraphs>121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等线</vt:lpstr>
      <vt:lpstr>#9Slide07 HoneyCream</vt:lpstr>
      <vt:lpstr>Arial</vt:lpstr>
      <vt:lpstr>Cambria</vt:lpstr>
      <vt:lpstr>Times New Roman</vt:lpstr>
      <vt:lpstr>UTM Futura Extra</vt:lpstr>
      <vt:lpstr>字魂162号-元气酪酪体</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34</cp:revision>
  <dcterms:created xsi:type="dcterms:W3CDTF">2023-11-19T10:40:52Z</dcterms:created>
  <dcterms:modified xsi:type="dcterms:W3CDTF">2023-12-25T02:08:47Z</dcterms:modified>
</cp:coreProperties>
</file>