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57" r:id="rId2"/>
    <p:sldId id="259" r:id="rId3"/>
    <p:sldId id="260" r:id="rId4"/>
    <p:sldId id="261" r:id="rId5"/>
    <p:sldId id="263" r:id="rId6"/>
    <p:sldId id="264" r:id="rId7"/>
    <p:sldId id="275" r:id="rId8"/>
    <p:sldId id="265" r:id="rId9"/>
    <p:sldId id="266" r:id="rId10"/>
    <p:sldId id="270" r:id="rId11"/>
    <p:sldId id="273" r:id="rId12"/>
    <p:sldId id="277" r:id="rId13"/>
    <p:sldId id="276" r:id="rId14"/>
    <p:sldId id="278" r:id="rId15"/>
    <p:sldId id="279" r:id="rId16"/>
    <p:sldId id="272" r:id="rId17"/>
    <p:sldId id="271" r:id="rId18"/>
    <p:sldId id="274" r:id="rId19"/>
  </p:sldIdLst>
  <p:sldSz cx="12192000" cy="6858000"/>
  <p:notesSz cx="6858000" cy="9144000"/>
  <p:embeddedFontLst>
    <p:embeddedFont>
      <p:font typeface="游ゴシック" panose="020B0400000000000000" pitchFamily="34" charset="-128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0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9CFE6-E617-4AB4-A8E0-8F78E6B0390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F7B7-8E5C-42BD-AB49-5B85ABDD4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07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0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58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85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4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382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4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9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7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3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2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7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9B1B64-BF16-4D9E-B4D3-5646D55DE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28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5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3F48EDB8-2C69-4C28-AED2-CE9A237202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7364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F490A61F-E877-4ECE-ADEE-D19A09D83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5" y="-34894"/>
            <a:ext cx="9693164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3E541A-2F0D-4FE3-9192-5DDFB3E82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" y="316211"/>
            <a:ext cx="978667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B58BB27-AD5C-4039-9E0E-724574132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640966" y="-128158"/>
            <a:ext cx="97866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C2822-67AD-49C0-BC5F-0CE0C3C25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b="10298"/>
          <a:stretch/>
        </p:blipFill>
        <p:spPr>
          <a:xfrm>
            <a:off x="-317500" y="-24403"/>
            <a:ext cx="12319000" cy="70180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853FA0-F893-4001-A0CE-366C5575BF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404895" y="-19455"/>
            <a:ext cx="4787105" cy="42601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A6DCC6-5490-49B2-83FA-80FCC46A3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108051" y="5022323"/>
            <a:ext cx="2660073" cy="19713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8E5D51-267A-4BBB-A738-76A562C38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-289995"/>
            <a:ext cx="3323869" cy="3264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8401E03-327E-4CE8-B424-3A5410C7A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9954207" y="3829060"/>
            <a:ext cx="2248212" cy="291514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20793A5B-EE68-496B-8DBB-28A408B465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4" y="316211"/>
            <a:ext cx="1051115" cy="1012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0EE063-A1BA-42D1-BC9A-39FD9D83A7B0}"/>
              </a:ext>
            </a:extLst>
          </p:cNvPr>
          <p:cNvGrpSpPr/>
          <p:nvPr/>
        </p:nvGrpSpPr>
        <p:grpSpPr>
          <a:xfrm>
            <a:off x="2321750" y="187319"/>
            <a:ext cx="2105428" cy="805214"/>
            <a:chOff x="4213892" y="2531401"/>
            <a:chExt cx="4177621" cy="8052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908B18-58C7-4730-A43D-89A201354D2E}"/>
                </a:ext>
              </a:extLst>
            </p:cNvPr>
            <p:cNvSpPr txBox="1"/>
            <p:nvPr/>
          </p:nvSpPr>
          <p:spPr>
            <a:xfrm>
              <a:off x="4213892" y="2531401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Eremitage" panose="02040603050506020204" pitchFamily="18" charset="0"/>
                  <a:ea typeface="+mn-ea"/>
                  <a:cs typeface="+mn-cs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3C8968-A5BA-4765-87AC-F8C1B279F3B9}"/>
                </a:ext>
              </a:extLst>
            </p:cNvPr>
            <p:cNvSpPr txBox="1"/>
            <p:nvPr/>
          </p:nvSpPr>
          <p:spPr>
            <a:xfrm>
              <a:off x="4254622" y="2567174"/>
              <a:ext cx="41368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srgbClr val="FFC000"/>
                  </a:solidFill>
                  <a:latin typeface="UTM Eremitage" panose="02040603050506020204" pitchFamily="18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图片 201">
            <a:extLst>
              <a:ext uri="{FF2B5EF4-FFF2-40B4-BE49-F238E27FC236}">
                <a16:creationId xmlns:a16="http://schemas.microsoft.com/office/drawing/2014/main" id="{4B2C498A-896E-42A0-94DB-6F120151F5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218946"/>
            <a:ext cx="1362698" cy="1361279"/>
          </a:xfrm>
          <a:prstGeom prst="rect">
            <a:avLst/>
          </a:prstGeom>
        </p:spPr>
      </p:pic>
      <p:pic>
        <p:nvPicPr>
          <p:cNvPr id="20" name="图片 203">
            <a:extLst>
              <a:ext uri="{FF2B5EF4-FFF2-40B4-BE49-F238E27FC236}">
                <a16:creationId xmlns:a16="http://schemas.microsoft.com/office/drawing/2014/main" id="{D3E5A20D-F410-48A4-8E3E-EBC52493F5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57" y="4240652"/>
            <a:ext cx="1686853" cy="12940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2121897" y="2297321"/>
            <a:ext cx="7493630" cy="2178382"/>
            <a:chOff x="5045378" y="1702595"/>
            <a:chExt cx="7493630" cy="217838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ÔN TẬP 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ĐO LƯỜNG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5114528" y="1702595"/>
              <a:ext cx="742448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ÔN TẬP 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>
                  <a:latin typeface="UTM Sharnay" panose="02040603050506020204" pitchFamily="18" charset="0"/>
                </a:rPr>
                <a:t>ĐO LƯỜNG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Sharnay" panose="0204060305050602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017316-BA4D-483C-BF98-0C1A02A36E93}"/>
              </a:ext>
            </a:extLst>
          </p:cNvPr>
          <p:cNvSpPr txBox="1"/>
          <p:nvPr/>
        </p:nvSpPr>
        <p:spPr>
          <a:xfrm>
            <a:off x="6539339" y="6030294"/>
            <a:ext cx="742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7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890842"/>
            <a:chOff x="1709934" y="4531893"/>
            <a:chExt cx="11321766" cy="8908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151972" y="5370339"/>
            <a:ext cx="1154215" cy="8553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1A1C9D-5601-4C3D-BADC-E12C97D77D04}"/>
              </a:ext>
            </a:extLst>
          </p:cNvPr>
          <p:cNvGrpSpPr/>
          <p:nvPr/>
        </p:nvGrpSpPr>
        <p:grpSpPr>
          <a:xfrm>
            <a:off x="6546787" y="1435955"/>
            <a:ext cx="1949579" cy="3271106"/>
            <a:chOff x="6546787" y="1581100"/>
            <a:chExt cx="1949579" cy="32711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39E01E-EDB7-4C0E-9A23-D620431D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D2DDF4-9830-46D0-868E-80CBD0D2BF9E}"/>
                </a:ext>
              </a:extLst>
            </p:cNvPr>
            <p:cNvSpPr txBox="1"/>
            <p:nvPr/>
          </p:nvSpPr>
          <p:spPr>
            <a:xfrm>
              <a:off x="7095081" y="2638826"/>
              <a:ext cx="985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9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374504"/>
            <a:ext cx="116976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a) Con bê cân nặng 1 tạ 40 kg. Con bò nặng hơn con bê là 220 kg. Hỏi con bò và con bê nặng tất cả bao nhiêu ki-lô-gam?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7" y="2906295"/>
            <a:ext cx="3951705" cy="39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2906295"/>
            <a:ext cx="3951705" cy="3951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810603" y="845559"/>
            <a:ext cx="1092881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 tạ 40 kg = 140 kg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ki-lô-gam con bò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+ 220 = 360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bò và con bê nặng tất cả số ki-lô-gam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+ 140 = 500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500kg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536173"/>
            <a:ext cx="80840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b) Một con voi nặng gấp đôi tổng số cân nặng của con bò và con bê (ở câu a). Hỏi con voi nặng mấy tấn?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08" y="920909"/>
            <a:ext cx="5787488" cy="57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2906295"/>
            <a:ext cx="3951705" cy="3951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810603" y="1565085"/>
            <a:ext cx="109288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tấn con voi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1000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1000 kg = 1 tấn</a:t>
            </a:r>
            <a:endParaRPr lang="vi-VN" sz="3200" b="1" baseline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 tấn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3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FDE981C-E8EB-405C-A787-2C477C6B7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293956" y="0"/>
            <a:ext cx="4898044" cy="43588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F3DADE-C164-41FA-AFEB-BE972C9FF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429"/>
            <a:ext cx="12192000" cy="618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C67C02-3200-4F23-9D54-4E6C4FF68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54" y="-324817"/>
            <a:ext cx="9693164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974C32-47DA-4051-ADBF-E9365A2CB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9" b="28859"/>
          <a:stretch/>
        </p:blipFill>
        <p:spPr>
          <a:xfrm>
            <a:off x="7896754" y="3073087"/>
            <a:ext cx="4295245" cy="37849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D8B4901-2299-482A-9DD1-8175668BB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6142">
            <a:off x="1415782" y="-121437"/>
            <a:ext cx="978667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E1774-C158-46F2-9B68-0E33C0FC14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6164072" flipH="1">
            <a:off x="5401958" y="4994706"/>
            <a:ext cx="1075011" cy="10002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2982E9-08BF-4D51-8A28-2FE7CA9EC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3" y="3641398"/>
            <a:ext cx="1668697" cy="216371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05528F9-5A0D-4505-9BCC-1F9FEBF02E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9742978" y="279265"/>
            <a:ext cx="1839371" cy="1363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84C8F-7597-458F-8CDA-0364C325D1BE}"/>
              </a:ext>
            </a:extLst>
          </p:cNvPr>
          <p:cNvSpPr txBox="1"/>
          <p:nvPr/>
        </p:nvSpPr>
        <p:spPr>
          <a:xfrm>
            <a:off x="6545766" y="3135966"/>
            <a:ext cx="2779913" cy="154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2136711" y="2047712"/>
            <a:ext cx="7495083" cy="1107996"/>
            <a:chOff x="5045378" y="1757319"/>
            <a:chExt cx="7495083" cy="110799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CỦNG CỐ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5115981" y="1757319"/>
              <a:ext cx="7424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CỦNG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CỐ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6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0997" y="735178"/>
            <a:ext cx="6343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381000" y="1602779"/>
            <a:ext cx="11697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300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 tạ : 2 = .... </a:t>
            </a:r>
            <a:r>
              <a:rPr lang="vi-VN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t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4" y="2777731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4" y="4248762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3" y="2779113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500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3" y="4248762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15 000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1001" y="659034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335028"/>
            <a:ext cx="11697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tấn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 tạ 3 kg = ..... 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5" y="2716864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173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5" y="4187895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  <a:r>
                <a:rPr lang="vi-VN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. 17 003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4" y="2718246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137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4" y="4187895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1 703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9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D3771063-464A-406E-A8AE-CCF0E7DA3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6" y="0"/>
            <a:ext cx="9693164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79085-0682-4C03-8FB1-54BD85458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33" y="30742"/>
            <a:ext cx="978667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454228-E7AF-4A8E-B08C-B8F110B28D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0" y="1"/>
            <a:ext cx="2660073" cy="1971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5EC6802-808E-49F0-9C82-C80017565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54" y="3042345"/>
            <a:ext cx="5416404" cy="53203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5C7D86-2885-4DB2-9444-4C15E6B16C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2" y="3396773"/>
            <a:ext cx="1668697" cy="2163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55ABFF-67AF-4C64-A0D7-9950BDBA2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" y="4240392"/>
            <a:ext cx="2130149" cy="2432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1AA5C8-B335-47BE-BD02-E7EDFD13D0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6" y="5251726"/>
            <a:ext cx="865077" cy="61753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CAA9C1E-D81F-48B4-9842-56DD56CF4E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2" b="43871"/>
          <a:stretch/>
        </p:blipFill>
        <p:spPr>
          <a:xfrm>
            <a:off x="955093" y="1566510"/>
            <a:ext cx="3572558" cy="144985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58EAF7D-A6D5-4CA2-A959-A8F1962CFC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25976"/>
          <a:stretch/>
        </p:blipFill>
        <p:spPr>
          <a:xfrm>
            <a:off x="1765156" y="3981973"/>
            <a:ext cx="5306308" cy="1912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09" y="1743503"/>
            <a:ext cx="5446784" cy="35479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5D6572-E520-438B-AFE7-2708107D048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3189684" flipH="1">
            <a:off x="5483546" y="772876"/>
            <a:ext cx="1705917" cy="1587264"/>
          </a:xfrm>
          <a:prstGeom prst="rect">
            <a:avLst/>
          </a:prstGeom>
        </p:spPr>
      </p:pic>
      <p:pic>
        <p:nvPicPr>
          <p:cNvPr id="13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341170"/>
            <a:ext cx="12787510" cy="890842"/>
            <a:chOff x="1709934" y="4531893"/>
            <a:chExt cx="11321766" cy="8908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5E77-D800-45F3-B019-1DB2CAB284BC}"/>
              </a:ext>
            </a:extLst>
          </p:cNvPr>
          <p:cNvGrpSpPr/>
          <p:nvPr/>
        </p:nvGrpSpPr>
        <p:grpSpPr>
          <a:xfrm>
            <a:off x="162400" y="1524883"/>
            <a:ext cx="1949579" cy="3271106"/>
            <a:chOff x="162400" y="1553911"/>
            <a:chExt cx="1949579" cy="3271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072804-27E3-4240-8446-4BC5C810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00" y="1553911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1286F-94F9-4719-BFD7-8F64F9FFA6EB}"/>
                </a:ext>
              </a:extLst>
            </p:cNvPr>
            <p:cNvSpPr txBox="1"/>
            <p:nvPr/>
          </p:nvSpPr>
          <p:spPr>
            <a:xfrm>
              <a:off x="681949" y="2639271"/>
              <a:ext cx="985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33946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75303" y="2622958"/>
              <a:ext cx="985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43009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34090" y="2622957"/>
              <a:ext cx="985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52072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95081" y="2638826"/>
              <a:ext cx="985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Số?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3400" y="1667304"/>
            <a:ext cx="5130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yến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kg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119229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tạ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 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ến = ..........kg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3400" y="4571154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tấn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 </a:t>
            </a:r>
            <a:r>
              <a:rPr lang="vi-VN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 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..........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.....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91400" y="1667304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kg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91400" y="3157329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 kg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91400" y="4571154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1 000 kg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 </a:t>
            </a:r>
            <a:r>
              <a:rPr lang="vi-VN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6100" y="1780292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56272" y="176851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1808" y="3233326"/>
            <a:ext cx="73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0486" y="3233327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88500" y="3248292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06447" y="4695512"/>
            <a:ext cx="88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43861" y="4695513"/>
            <a:ext cx="164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69961" y="4647354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Số?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1667304"/>
            <a:ext cx="5130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tạ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kg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023979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tấn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 </a:t>
            </a:r>
            <a:r>
              <a:rPr lang="vi-VN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 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.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......... 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59400" y="4376106"/>
            <a:ext cx="6019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tạ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60 kg = ..........kg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59400" y="5616257"/>
            <a:ext cx="6019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tấn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tạ = ....... 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8515" y="1788247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10623" y="3146984"/>
            <a:ext cx="79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4628" y="3146984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15615" y="4491378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73671" y="572225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254084"/>
            <a:ext cx="12787510" cy="829286"/>
            <a:chOff x="1709934" y="4531893"/>
            <a:chExt cx="11321766" cy="829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633D068-B08A-41B2-B536-23E9A0882099}"/>
              </a:ext>
            </a:extLst>
          </p:cNvPr>
          <p:cNvGrpSpPr/>
          <p:nvPr/>
        </p:nvGrpSpPr>
        <p:grpSpPr>
          <a:xfrm>
            <a:off x="2290529" y="1417829"/>
            <a:ext cx="1949579" cy="3271106"/>
            <a:chOff x="2290529" y="1562974"/>
            <a:chExt cx="1949579" cy="327110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1A1CA4-5930-4B6F-B255-2B931B98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51992D6-64FB-4786-BDF6-58A2CCA71CEA}"/>
                </a:ext>
              </a:extLst>
            </p:cNvPr>
            <p:cNvSpPr txBox="1"/>
            <p:nvPr/>
          </p:nvSpPr>
          <p:spPr>
            <a:xfrm>
              <a:off x="2775303" y="2622958"/>
              <a:ext cx="985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B6808A-7601-4CB5-A878-C53CC818FBDD}"/>
              </a:ext>
            </a:extLst>
          </p:cNvPr>
          <p:cNvGrpSpPr/>
          <p:nvPr/>
        </p:nvGrpSpPr>
        <p:grpSpPr>
          <a:xfrm>
            <a:off x="4418658" y="1426892"/>
            <a:ext cx="1949579" cy="3271106"/>
            <a:chOff x="4418658" y="1572037"/>
            <a:chExt cx="1949579" cy="32711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DE2BC1-CC8B-4EB9-90A4-0ED402809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FBA450-4B4D-4D81-BFDB-CD1D29E1EFFC}"/>
                </a:ext>
              </a:extLst>
            </p:cNvPr>
            <p:cNvSpPr txBox="1"/>
            <p:nvPr/>
          </p:nvSpPr>
          <p:spPr>
            <a:xfrm>
              <a:off x="4934090" y="2622957"/>
              <a:ext cx="985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EA18B1F-D21B-4559-B23E-CAAFC1FB5B3B}"/>
              </a:ext>
            </a:extLst>
          </p:cNvPr>
          <p:cNvGrpSpPr/>
          <p:nvPr/>
        </p:nvGrpSpPr>
        <p:grpSpPr>
          <a:xfrm>
            <a:off x="6546787" y="1435955"/>
            <a:ext cx="1949579" cy="3271106"/>
            <a:chOff x="6546787" y="1581100"/>
            <a:chExt cx="1949579" cy="327110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130F9DD-4DC8-461B-8BC3-F9FED52F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5786D2-2E8E-4F92-8618-8D58FDA556AF}"/>
                </a:ext>
              </a:extLst>
            </p:cNvPr>
            <p:cNvSpPr txBox="1"/>
            <p:nvPr/>
          </p:nvSpPr>
          <p:spPr>
            <a:xfrm>
              <a:off x="7095081" y="2638826"/>
              <a:ext cx="985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55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Số?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8000" y="2341263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yến + 7 yến = ......... yến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83000" y="4306679"/>
            <a:ext cx="73279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tấn – 25 tấn = .......... tấn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07349" y="247068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7769" y="4421111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15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Số?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57300" y="1686801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tạ x 5 = ........ tạ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22600" y="3375901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tạ : 3 = ....... tạ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25900" y="5151023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tạ : 5 = ........ tạ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8022" y="1802417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7422" y="350115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222" y="5238806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890842"/>
            <a:chOff x="1709934" y="4531893"/>
            <a:chExt cx="11321766" cy="8908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38EBD95-0219-4634-8323-99EDAC3B9ABF}"/>
              </a:ext>
            </a:extLst>
          </p:cNvPr>
          <p:cNvGrpSpPr/>
          <p:nvPr/>
        </p:nvGrpSpPr>
        <p:grpSpPr>
          <a:xfrm>
            <a:off x="4418658" y="1426892"/>
            <a:ext cx="1949579" cy="3271106"/>
            <a:chOff x="4418658" y="1572037"/>
            <a:chExt cx="1949579" cy="327110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759F86-EB9A-49F5-BE3F-BAA880ED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248642-A241-4E70-8F7B-6166CAE3F847}"/>
                </a:ext>
              </a:extLst>
            </p:cNvPr>
            <p:cNvSpPr txBox="1"/>
            <p:nvPr/>
          </p:nvSpPr>
          <p:spPr>
            <a:xfrm>
              <a:off x="4934090" y="2622957"/>
              <a:ext cx="985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42B7E9-73BC-4A19-B635-F03443AFADA1}"/>
              </a:ext>
            </a:extLst>
          </p:cNvPr>
          <p:cNvGrpSpPr/>
          <p:nvPr/>
        </p:nvGrpSpPr>
        <p:grpSpPr>
          <a:xfrm>
            <a:off x="6546787" y="1435955"/>
            <a:ext cx="1949579" cy="3271106"/>
            <a:chOff x="6546787" y="1581100"/>
            <a:chExt cx="1949579" cy="327110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617598-3E0B-4552-87F5-FE04330B9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71641D-07DD-4183-A68A-55E17F1AE559}"/>
                </a:ext>
              </a:extLst>
            </p:cNvPr>
            <p:cNvSpPr txBox="1"/>
            <p:nvPr/>
          </p:nvSpPr>
          <p:spPr>
            <a:xfrm>
              <a:off x="7095081" y="2638826"/>
              <a:ext cx="985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4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 &gt;,&lt;,=?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30400" y="1622585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3 kg 250 g ....... 3 250 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30400" y="3311685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tạ 4 yến ......... 538 yến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30400" y="5086807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tấn 2 tạ .......... 2 220 kg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8349" y="1811967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81674" y="3428999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1499" y="522454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AF5B"/>
      </a:accent1>
      <a:accent2>
        <a:srgbClr val="2EB7CF"/>
      </a:accent2>
      <a:accent3>
        <a:srgbClr val="F36F02"/>
      </a:accent3>
      <a:accent4>
        <a:srgbClr val="11D68E"/>
      </a:accent4>
      <a:accent5>
        <a:srgbClr val="ED4743"/>
      </a:accent5>
      <a:accent6>
        <a:srgbClr val="73D16A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</TotalTime>
  <Words>454</Words>
  <Application>Microsoft Office PowerPoint</Application>
  <PresentationFormat>Widescreen</PresentationFormat>
  <Paragraphs>106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Cambria</vt:lpstr>
      <vt:lpstr>UTM Avo</vt:lpstr>
      <vt:lpstr>UTM Rockwell</vt:lpstr>
      <vt:lpstr>Arial</vt:lpstr>
      <vt:lpstr>UTM Eremitage</vt:lpstr>
      <vt:lpstr>UTM Sharnay</vt:lpstr>
      <vt:lpstr>Calibri</vt:lpstr>
      <vt:lpstr>游ゴシック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MangnonTeam</cp:keywords>
  <dc:description>9Slide.vn</dc:description>
  <cp:lastModifiedBy>Hà Lê</cp:lastModifiedBy>
  <cp:revision>19</cp:revision>
  <dcterms:created xsi:type="dcterms:W3CDTF">2023-11-21T12:24:37Z</dcterms:created>
  <dcterms:modified xsi:type="dcterms:W3CDTF">2023-12-10T02:20:22Z</dcterms:modified>
  <cp:category>9Slide.vn</cp:category>
</cp:coreProperties>
</file>