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6" r:id="rId3"/>
    <p:sldId id="259" r:id="rId4"/>
    <p:sldId id="263" r:id="rId5"/>
    <p:sldId id="266" r:id="rId6"/>
    <p:sldId id="288" r:id="rId7"/>
    <p:sldId id="285" r:id="rId8"/>
    <p:sldId id="267" r:id="rId9"/>
    <p:sldId id="275" r:id="rId10"/>
    <p:sldId id="268" r:id="rId11"/>
    <p:sldId id="269" r:id="rId12"/>
    <p:sldId id="276" r:id="rId13"/>
    <p:sldId id="277" r:id="rId14"/>
    <p:sldId id="278" r:id="rId15"/>
    <p:sldId id="279" r:id="rId16"/>
    <p:sldId id="270" r:id="rId17"/>
    <p:sldId id="271" r:id="rId18"/>
    <p:sldId id="272" r:id="rId19"/>
    <p:sldId id="281" r:id="rId20"/>
    <p:sldId id="274" r:id="rId21"/>
    <p:sldId id="280" r:id="rId22"/>
    <p:sldId id="273" r:id="rId23"/>
    <p:sldId id="282" r:id="rId24"/>
    <p:sldId id="283" r:id="rId25"/>
    <p:sldId id="290" r:id="rId26"/>
    <p:sldId id="286" r:id="rId27"/>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82158-35CF-40B4-B77E-FFB4CA0672F4}"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B8A28-46DB-454A-8355-49F7E077E2C0}" type="slidenum">
              <a:rPr lang="en-US" smtClean="0"/>
              <a:t>‹#›</a:t>
            </a:fld>
            <a:endParaRPr lang="en-US"/>
          </a:p>
        </p:txBody>
      </p:sp>
    </p:spTree>
    <p:extLst>
      <p:ext uri="{BB962C8B-B14F-4D97-AF65-F5344CB8AC3E}">
        <p14:creationId xmlns:p14="http://schemas.microsoft.com/office/powerpoint/2010/main" val="279056771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1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9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194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09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465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6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47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12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24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4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876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99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79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79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6930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81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4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041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79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01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0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63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765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Tree>
    <p:extLst>
      <p:ext uri="{BB962C8B-B14F-4D97-AF65-F5344CB8AC3E}">
        <p14:creationId xmlns:p14="http://schemas.microsoft.com/office/powerpoint/2010/main" val="12083349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7636542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872327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72047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84336199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5952567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8268822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3484833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86208124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1562837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1552427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2" y="3"/>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1" y="5863771"/>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7" y="0"/>
            <a:ext cx="1741711" cy="899887"/>
          </a:xfrm>
          <a:prstGeom prst="rect">
            <a:avLst/>
          </a:prstGeom>
        </p:spPr>
      </p:pic>
    </p:spTree>
    <p:extLst>
      <p:ext uri="{BB962C8B-B14F-4D97-AF65-F5344CB8AC3E}">
        <p14:creationId xmlns:p14="http://schemas.microsoft.com/office/powerpoint/2010/main" val="24234783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6485598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3373916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412180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293875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309019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9" y="2505076"/>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1" y="2505076"/>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2159843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9546493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7908085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76656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556681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794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74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7237796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图片 17">
            <a:extLst>
              <a:ext uri="{FF2B5EF4-FFF2-40B4-BE49-F238E27FC236}">
                <a16:creationId xmlns:a16="http://schemas.microsoft.com/office/drawing/2014/main" id="{9FDB8049-3DF0-51A0-FB10-833D5F825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166" y="-99440"/>
            <a:ext cx="1292660" cy="1077217"/>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4868" y="977777"/>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6264322" y="1787857"/>
            <a:ext cx="5851977" cy="2374711"/>
            <a:chOff x="6264322" y="1869743"/>
            <a:chExt cx="5851977" cy="237471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Thân vận chuyển nước, muối khoáng từ rễ lên cành, lá và nâng đỡ cho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a:off x="6264322" y="2872854"/>
              <a:ext cx="2364941" cy="137160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6823881" y="3958909"/>
            <a:ext cx="5292418" cy="2006221"/>
            <a:chOff x="6264322" y="1869743"/>
            <a:chExt cx="5851977" cy="3473458"/>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629263" y="1869743"/>
              <a:ext cx="3487036" cy="3473458"/>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lan rộng, cắm sâu vào đất giúp cây không bị đổ.</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a:off x="6264322" y="3606473"/>
              <a:ext cx="2364941" cy="6379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481497" y="3794078"/>
            <a:ext cx="3968363" cy="2332401"/>
            <a:chOff x="8584754" y="3247841"/>
            <a:chExt cx="4387932" cy="4038188"/>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hút nước, muối khoáng nuôi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a:off x="12071790" y="4435197"/>
              <a:ext cx="900896" cy="2850832"/>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E90E0CF-0C8B-6943-635A-9F97BB26D867}"/>
              </a:ext>
            </a:extLst>
          </p:cNvPr>
          <p:cNvGrpSpPr/>
          <p:nvPr/>
        </p:nvGrpSpPr>
        <p:grpSpPr>
          <a:xfrm>
            <a:off x="289657" y="1338567"/>
            <a:ext cx="4397860" cy="4202424"/>
            <a:chOff x="8584754" y="3247842"/>
            <a:chExt cx="4387932" cy="4038187"/>
          </a:xfrm>
        </p:grpSpPr>
        <p:sp>
          <p:nvSpPr>
            <p:cNvPr id="42" name="Rectangle: Rounded Corners 41">
              <a:extLst>
                <a:ext uri="{FF2B5EF4-FFF2-40B4-BE49-F238E27FC236}">
                  <a16:creationId xmlns:a16="http://schemas.microsoft.com/office/drawing/2014/main" id="{681DB3BC-F937-E8B7-643C-CD552846886B}"/>
                </a:ext>
              </a:extLst>
            </p:cNvPr>
            <p:cNvSpPr/>
            <p:nvPr/>
          </p:nvSpPr>
          <p:spPr>
            <a:xfrm>
              <a:off x="8584754" y="3247842"/>
              <a:ext cx="3487036" cy="2008737"/>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Ngoài ra, rễ cây ăn sâu vào đất còn giúp giữ đất khỏi bị xói mòn.</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43" name="Straight Arrow Connector 42">
              <a:extLst>
                <a:ext uri="{FF2B5EF4-FFF2-40B4-BE49-F238E27FC236}">
                  <a16:creationId xmlns:a16="http://schemas.microsoft.com/office/drawing/2014/main" id="{A860DB76-6526-7884-3966-B7DA066F109B}"/>
                </a:ext>
              </a:extLst>
            </p:cNvPr>
            <p:cNvCxnSpPr>
              <a:cxnSpLocks/>
              <a:stCxn id="42" idx="3"/>
            </p:cNvCxnSpPr>
            <p:nvPr/>
          </p:nvCxnSpPr>
          <p:spPr>
            <a:xfrm>
              <a:off x="12071790" y="4252210"/>
              <a:ext cx="900896" cy="3033819"/>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44759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 name="Picture 1"/>
          <p:cNvPicPr>
            <a:picLocks noChangeAspect="1"/>
          </p:cNvPicPr>
          <p:nvPr/>
        </p:nvPicPr>
        <p:blipFill>
          <a:blip r:embed="rId8"/>
          <a:stretch>
            <a:fillRect/>
          </a:stretch>
        </p:blipFill>
        <p:spPr>
          <a:xfrm>
            <a:off x="0" y="1293630"/>
            <a:ext cx="10967520" cy="2341074"/>
          </a:xfrm>
          <a:prstGeom prst="rect">
            <a:avLst/>
          </a:prstGeom>
        </p:spPr>
      </p:pic>
    </p:spTree>
    <p:extLst>
      <p:ext uri="{BB962C8B-B14F-4D97-AF65-F5344CB8AC3E}">
        <p14:creationId xmlns:p14="http://schemas.microsoft.com/office/powerpoint/2010/main" val="199674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364775" y="136881"/>
            <a:ext cx="9508719"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a:t>
            </a:r>
            <a:r>
              <a:rPr lang="en-GB" sz="3200" b="1" dirty="0">
                <a:solidFill>
                  <a:schemeClr val="bg1"/>
                </a:solidFill>
                <a:latin typeface="Cambria" panose="02040503050406030204" pitchFamily="18" charset="0"/>
                <a:ea typeface="Cambria" panose="02040503050406030204" pitchFamily="18" charset="0"/>
              </a:rPr>
              <a:t>4 </a:t>
            </a:r>
            <a:r>
              <a:rPr lang="en-GB" sz="3200" b="1" dirty="0" err="1">
                <a:solidFill>
                  <a:schemeClr val="bg1"/>
                </a:solidFill>
                <a:latin typeface="Cambria" panose="02040503050406030204" pitchFamily="18" charset="0"/>
                <a:ea typeface="Cambria" panose="02040503050406030204" pitchFamily="18" charset="0"/>
              </a:rPr>
              <a:t>và</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về</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chức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năng</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của</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lá</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Picture 1"/>
          <p:cNvPicPr>
            <a:picLocks noChangeAspect="1"/>
          </p:cNvPicPr>
          <p:nvPr/>
        </p:nvPicPr>
        <p:blipFill>
          <a:blip r:embed="rId6"/>
          <a:stretch>
            <a:fillRect/>
          </a:stretch>
        </p:blipFill>
        <p:spPr>
          <a:xfrm>
            <a:off x="2225504" y="893758"/>
            <a:ext cx="5076257" cy="5041248"/>
          </a:xfrm>
          <a:prstGeom prst="rect">
            <a:avLst/>
          </a:prstGeom>
          <a:ln>
            <a:noFill/>
          </a:ln>
          <a:effectLst>
            <a:softEdge rad="112500"/>
          </a:effectLst>
        </p:spPr>
      </p:pic>
    </p:spTree>
    <p:extLst>
      <p:ext uri="{BB962C8B-B14F-4D97-AF65-F5344CB8AC3E}">
        <p14:creationId xmlns:p14="http://schemas.microsoft.com/office/powerpoint/2010/main" val="23845560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87531" y="812946"/>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7204731" y="1787857"/>
            <a:ext cx="4911568" cy="2006221"/>
            <a:chOff x="7204731" y="1869743"/>
            <a:chExt cx="4911568" cy="200622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6">
                      <a:lumMod val="50000"/>
                    </a:schemeClr>
                  </a:solidFill>
                  <a:latin typeface="Cambria" panose="02040503050406030204" pitchFamily="18" charset="0"/>
                  <a:ea typeface="Cambria" panose="02040503050406030204" pitchFamily="18" charset="0"/>
                </a:rPr>
                <a:t>Lá</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cây</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sử</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dụng</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ánh</a:t>
              </a:r>
              <a:r>
                <a:rPr lang="en-GB" sz="2800" dirty="0">
                  <a:solidFill>
                    <a:schemeClr val="accent6">
                      <a:lumMod val="50000"/>
                    </a:schemeClr>
                  </a:solidFill>
                  <a:latin typeface="Cambria" panose="02040503050406030204" pitchFamily="18" charset="0"/>
                  <a:ea typeface="Cambria" panose="02040503050406030204" pitchFamily="18" charset="0"/>
                </a:rPr>
                <a:t> sang </a:t>
              </a:r>
              <a:r>
                <a:rPr lang="en-GB" sz="2800" dirty="0" err="1">
                  <a:solidFill>
                    <a:schemeClr val="accent6">
                      <a:lumMod val="50000"/>
                    </a:schemeClr>
                  </a:solidFill>
                  <a:latin typeface="Cambria" panose="02040503050406030204" pitchFamily="18" charset="0"/>
                  <a:ea typeface="Cambria" panose="02040503050406030204" pitchFamily="18" charset="0"/>
                </a:rPr>
                <a:t>mặt</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trời</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để</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quang</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hợp</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tạp</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ra</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chất</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dinh</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dưỡng</a:t>
              </a:r>
              <a:r>
                <a:rPr lang="en-GB" sz="2800" dirty="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flipV="1">
              <a:off x="7204731" y="1981383"/>
              <a:ext cx="1424532" cy="89147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8175912" y="3429001"/>
            <a:ext cx="3674360" cy="2111990"/>
            <a:chOff x="7759301" y="952290"/>
            <a:chExt cx="4062844" cy="3656581"/>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335109" y="2519539"/>
              <a:ext cx="3487036" cy="2089332"/>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6">
                      <a:lumMod val="50000"/>
                    </a:schemeClr>
                  </a:solidFill>
                  <a:latin typeface="Cambria" panose="02040503050406030204" pitchFamily="18" charset="0"/>
                  <a:ea typeface="Cambria" panose="02040503050406030204" pitchFamily="18" charset="0"/>
                </a:rPr>
                <a:t>Thoát</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hơi</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nước</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flipV="1">
              <a:off x="7759301" y="952290"/>
              <a:ext cx="575808" cy="2611916"/>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817999" y="2993357"/>
            <a:ext cx="3433588" cy="2384834"/>
            <a:chOff x="8584754" y="1469516"/>
            <a:chExt cx="4049220" cy="4153036"/>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6">
                      <a:lumMod val="50000"/>
                    </a:schemeClr>
                  </a:solidFill>
                  <a:latin typeface="Cambria" panose="02040503050406030204" pitchFamily="18" charset="0"/>
                  <a:ea typeface="Cambria" panose="02040503050406030204" pitchFamily="18" charset="0"/>
                </a:rPr>
                <a:t>Hô</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hấp</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suốt</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ngày</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và</a:t>
              </a:r>
              <a:r>
                <a:rPr lang="en-GB" sz="2800" dirty="0">
                  <a:solidFill>
                    <a:schemeClr val="accent6">
                      <a:lumMod val="50000"/>
                    </a:schemeClr>
                  </a:solidFill>
                  <a:latin typeface="Cambria" panose="02040503050406030204" pitchFamily="18" charset="0"/>
                  <a:ea typeface="Cambria" panose="02040503050406030204" pitchFamily="18" charset="0"/>
                </a:rPr>
                <a:t> </a:t>
              </a:r>
              <a:r>
                <a:rPr lang="en-GB" sz="2800" dirty="0" err="1">
                  <a:solidFill>
                    <a:schemeClr val="accent6">
                      <a:lumMod val="50000"/>
                    </a:schemeClr>
                  </a:solidFill>
                  <a:latin typeface="Cambria" panose="02040503050406030204" pitchFamily="18" charset="0"/>
                  <a:ea typeface="Cambria" panose="02040503050406030204" pitchFamily="18" charset="0"/>
                </a:rPr>
                <a:t>đêm</a:t>
              </a:r>
              <a:r>
                <a:rPr lang="vi-VN" sz="2800" dirty="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flipV="1">
              <a:off x="12071790" y="1469516"/>
              <a:ext cx="562184" cy="29656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B2C6533-C68A-C7D7-4BE4-9FD43279F38A}"/>
              </a:ext>
            </a:extLst>
          </p:cNvPr>
          <p:cNvGrpSpPr/>
          <p:nvPr/>
        </p:nvGrpSpPr>
        <p:grpSpPr>
          <a:xfrm>
            <a:off x="234067" y="388119"/>
            <a:ext cx="4767518" cy="2979099"/>
            <a:chOff x="8258878" y="506502"/>
            <a:chExt cx="5480379" cy="6768178"/>
          </a:xfrm>
        </p:grpSpPr>
        <p:sp>
          <p:nvSpPr>
            <p:cNvPr id="32" name="Rectangle: Rounded Corners 29">
              <a:extLst>
                <a:ext uri="{FF2B5EF4-FFF2-40B4-BE49-F238E27FC236}">
                  <a16:creationId xmlns:a16="http://schemas.microsoft.com/office/drawing/2014/main" id="{41C25919-4E01-A5AD-2F09-41C4D5701FB7}"/>
                </a:ext>
              </a:extLst>
            </p:cNvPr>
            <p:cNvSpPr/>
            <p:nvPr/>
          </p:nvSpPr>
          <p:spPr>
            <a:xfrm>
              <a:off x="8258878" y="506502"/>
              <a:ext cx="4444655" cy="6768178"/>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Quá</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trình</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quang</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hợp</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diễn</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ra</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vào</a:t>
              </a:r>
              <a:r>
                <a:rPr lang="en-GB" sz="2400" dirty="0">
                  <a:solidFill>
                    <a:schemeClr val="accent6">
                      <a:lumMod val="50000"/>
                    </a:schemeClr>
                  </a:solidFill>
                  <a:latin typeface="Cambria" panose="02040503050406030204" pitchFamily="18" charset="0"/>
                  <a:ea typeface="Cambria" panose="02040503050406030204" pitchFamily="18" charset="0"/>
                </a:rPr>
                <a:t> ban </a:t>
              </a:r>
              <a:r>
                <a:rPr lang="en-GB" sz="2400" dirty="0" err="1">
                  <a:solidFill>
                    <a:schemeClr val="accent6">
                      <a:lumMod val="50000"/>
                    </a:schemeClr>
                  </a:solidFill>
                  <a:latin typeface="Cambria" panose="02040503050406030204" pitchFamily="18" charset="0"/>
                  <a:ea typeface="Cambria" panose="02040503050406030204" pitchFamily="18" charset="0"/>
                </a:rPr>
                <a:t>ngày</a:t>
              </a:r>
              <a:r>
                <a:rPr lang="en-GB" sz="2400" dirty="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Quá</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trình</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hô</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hấp</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diễn</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ra</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vào</a:t>
              </a:r>
              <a:r>
                <a:rPr lang="en-GB" sz="2400" dirty="0">
                  <a:solidFill>
                    <a:schemeClr val="accent6">
                      <a:lumMod val="50000"/>
                    </a:schemeClr>
                  </a:solidFill>
                  <a:latin typeface="Cambria" panose="02040503050406030204" pitchFamily="18" charset="0"/>
                  <a:ea typeface="Cambria" panose="02040503050406030204" pitchFamily="18" charset="0"/>
                </a:rPr>
                <a:t> ban </a:t>
              </a:r>
              <a:r>
                <a:rPr lang="en-GB" sz="2400" dirty="0" err="1">
                  <a:solidFill>
                    <a:schemeClr val="accent6">
                      <a:lumMod val="50000"/>
                    </a:schemeClr>
                  </a:solidFill>
                  <a:latin typeface="Cambria" panose="02040503050406030204" pitchFamily="18" charset="0"/>
                  <a:ea typeface="Cambria" panose="02040503050406030204" pitchFamily="18" charset="0"/>
                </a:rPr>
                <a:t>đêm</a:t>
              </a:r>
              <a:r>
                <a:rPr lang="en-GB" sz="2400" dirty="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Quá</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trình</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thoát</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hơi</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nước</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diễn</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ra</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cả</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ngày</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và</a:t>
              </a:r>
              <a:r>
                <a:rPr lang="en-GB" sz="2400" dirty="0">
                  <a:solidFill>
                    <a:schemeClr val="accent6">
                      <a:lumMod val="50000"/>
                    </a:schemeClr>
                  </a:solidFill>
                  <a:latin typeface="Cambria" panose="02040503050406030204" pitchFamily="18" charset="0"/>
                  <a:ea typeface="Cambria" panose="02040503050406030204" pitchFamily="18" charset="0"/>
                </a:rPr>
                <a:t> </a:t>
              </a:r>
              <a:r>
                <a:rPr lang="en-GB" sz="2400" dirty="0" err="1">
                  <a:solidFill>
                    <a:schemeClr val="accent6">
                      <a:lumMod val="50000"/>
                    </a:schemeClr>
                  </a:solidFill>
                  <a:latin typeface="Cambria" panose="02040503050406030204" pitchFamily="18" charset="0"/>
                  <a:ea typeface="Cambria" panose="02040503050406030204" pitchFamily="18" charset="0"/>
                </a:rPr>
                <a:t>đêm</a:t>
              </a:r>
              <a:r>
                <a:rPr lang="en-GB" sz="2400" dirty="0">
                  <a:solidFill>
                    <a:schemeClr val="accent6">
                      <a:lumMod val="50000"/>
                    </a:schemeClr>
                  </a:solidFill>
                  <a:latin typeface="Cambria" panose="02040503050406030204" pitchFamily="18" charset="0"/>
                  <a:ea typeface="Cambria" panose="02040503050406030204" pitchFamily="18" charset="0"/>
                </a:rPr>
                <a:t>.</a:t>
              </a:r>
              <a:endParaRPr lang="en-US" sz="24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CE6D4FE1-90B2-BBF3-4E7C-232F6FCBCD3A}"/>
                </a:ext>
              </a:extLst>
            </p:cNvPr>
            <p:cNvCxnSpPr>
              <a:cxnSpLocks/>
              <a:stCxn id="32" idx="3"/>
            </p:cNvCxnSpPr>
            <p:nvPr/>
          </p:nvCxnSpPr>
          <p:spPr>
            <a:xfrm>
              <a:off x="12703533" y="3890592"/>
              <a:ext cx="1035724" cy="222068"/>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3443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721405" y="1828835"/>
            <a:ext cx="8225647" cy="2554545"/>
          </a:xfrm>
          <a:prstGeom prst="rect">
            <a:avLst/>
          </a:prstGeom>
          <a:noFill/>
        </p:spPr>
        <p:txBody>
          <a:bodyPr wrap="square" rtlCol="0">
            <a:spAutoFit/>
          </a:bodyPr>
          <a:lstStyle/>
          <a:p>
            <a:pPr algn="just"/>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Lá</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cây</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sử</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dụng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ánh</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sáng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mặt</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trời</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khí</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các-bô-nic</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trong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không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khí</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nước</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để</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tạo</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ra</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các</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chất</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dinh</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dưỡng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nuôi</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cây</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và</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khí</a:t>
            </a:r>
            <a:r>
              <a:rPr lang="en-GB" sz="3200" dirty="0">
                <a:solidFill>
                  <a:schemeClr val="bg1"/>
                </a:solidFill>
                <a:latin typeface="Cambria" panose="02040503050406030204" pitchFamily="18" charset="0"/>
                <a:ea typeface="Cambria" panose="02040503050406030204" pitchFamily="18" charset="0"/>
              </a:rPr>
              <a:t> ô-xi</a:t>
            </a:r>
          </a:p>
          <a:p>
            <a:pPr algn="just"/>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Ngoài</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ra</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việc</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tạo</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khí</a:t>
            </a:r>
            <a:r>
              <a:rPr lang="en-GB" sz="3200" dirty="0">
                <a:solidFill>
                  <a:schemeClr val="bg1"/>
                </a:solidFill>
                <a:latin typeface="Cambria" panose="02040503050406030204" pitchFamily="18" charset="0"/>
                <a:ea typeface="Cambria" panose="02040503050406030204" pitchFamily="18" charset="0"/>
              </a:rPr>
              <a:t> ô-xi, </a:t>
            </a:r>
            <a:r>
              <a:rPr lang="en-GB" sz="3200" dirty="0" err="1">
                <a:solidFill>
                  <a:schemeClr val="bg1"/>
                </a:solidFill>
                <a:latin typeface="Cambria" panose="02040503050406030204" pitchFamily="18" charset="0"/>
                <a:ea typeface="Cambria" panose="02040503050406030204" pitchFamily="18" charset="0"/>
              </a:rPr>
              <a:t>cây</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xanh</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còn</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giúp</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làm</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sạch</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không</a:t>
            </a:r>
            <a:r>
              <a:rPr lang="en-GB" sz="3200" dirty="0">
                <a:solidFill>
                  <a:schemeClr val="bg1"/>
                </a:solidFill>
                <a:latin typeface="Cambria" panose="02040503050406030204" pitchFamily="18" charset="0"/>
                <a:ea typeface="Cambria" panose="02040503050406030204" pitchFamily="18" charset="0"/>
              </a:rPr>
              <a:t> </a:t>
            </a:r>
            <a:r>
              <a:rPr lang="en-GB" sz="3200" dirty="0" err="1">
                <a:solidFill>
                  <a:schemeClr val="bg1"/>
                </a:solidFill>
                <a:latin typeface="Cambria" panose="02040503050406030204" pitchFamily="18" charset="0"/>
                <a:ea typeface="Cambria" panose="02040503050406030204" pitchFamily="18" charset="0"/>
              </a:rPr>
              <a:t>khí</a:t>
            </a:r>
            <a:r>
              <a:rPr lang="en-GB" sz="3200" dirty="0">
                <a:solidFill>
                  <a:schemeClr val="bg1"/>
                </a:solidFill>
                <a:latin typeface="Cambria" panose="02040503050406030204" pitchFamily="18" charset="0"/>
                <a:ea typeface="Cambria" panose="02040503050406030204" pitchFamily="18" charset="0"/>
              </a:rPr>
              <a:t>.</a:t>
            </a:r>
          </a:p>
        </p:txBody>
      </p:sp>
      <p:pic>
        <p:nvPicPr>
          <p:cNvPr id="10" name="Picture 9"/>
          <p:cNvPicPr>
            <a:picLocks noChangeAspect="1"/>
          </p:cNvPicPr>
          <p:nvPr/>
        </p:nvPicPr>
        <p:blipFill>
          <a:blip r:embed="rId8"/>
          <a:stretch>
            <a:fillRect/>
          </a:stretch>
        </p:blipFill>
        <p:spPr>
          <a:xfrm>
            <a:off x="2164118" y="824772"/>
            <a:ext cx="7340220" cy="829128"/>
          </a:xfrm>
          <a:prstGeom prst="rect">
            <a:avLst/>
          </a:prstGeom>
        </p:spPr>
      </p:pic>
    </p:spTree>
    <p:extLst>
      <p:ext uri="{BB962C8B-B14F-4D97-AF65-F5344CB8AC3E}">
        <p14:creationId xmlns:p14="http://schemas.microsoft.com/office/powerpoint/2010/main" val="1302698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03859" y="1487626"/>
            <a:ext cx="4304054" cy="2861818"/>
          </a:xfrm>
          <a:prstGeom prst="rect">
            <a:avLst/>
          </a:prstGeom>
        </p:spPr>
      </p:pic>
    </p:spTree>
    <p:extLst>
      <p:ext uri="{BB962C8B-B14F-4D97-AF65-F5344CB8AC3E}">
        <p14:creationId xmlns:p14="http://schemas.microsoft.com/office/powerpoint/2010/main" val="39738615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Chuẩn bị</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915355" y="1403069"/>
            <a:ext cx="4310525" cy="312380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3172B3E0-B0D3-A222-2895-B1C936B33C3D}"/>
              </a:ext>
            </a:extLst>
          </p:cNvPr>
          <p:cNvSpPr/>
          <p:nvPr/>
        </p:nvSpPr>
        <p:spPr>
          <a:xfrm>
            <a:off x="5588758" y="1885005"/>
            <a:ext cx="5302156"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lọ chứa nước.</a:t>
            </a:r>
          </a:p>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nhánh hoa cúc bị héo.</a:t>
            </a:r>
            <a:endParaRPr lang="en-US" sz="4000" dirty="0">
              <a:solidFill>
                <a:schemeClr val="accent6">
                  <a:lumMod val="50000"/>
                </a:schemeClr>
              </a:solidFill>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9494" y="4356756"/>
            <a:ext cx="2668099" cy="2668099"/>
          </a:xfrm>
          <a:prstGeom prst="rect">
            <a:avLst/>
          </a:prstGeom>
        </p:spPr>
      </p:pic>
      <p:pic>
        <p:nvPicPr>
          <p:cNvPr id="7"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5"/>
          <a:srcRect l="67298" t="19879" b="5079"/>
          <a:stretch>
            <a:fillRect/>
          </a:stretch>
        </p:blipFill>
        <p:spPr>
          <a:xfrm>
            <a:off x="8757949" y="4070367"/>
            <a:ext cx="2132965" cy="2549525"/>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6"/>
          <a:stretch>
            <a:fillRect/>
          </a:stretch>
        </p:blipFill>
        <p:spPr>
          <a:xfrm>
            <a:off x="5588758" y="4640342"/>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3573" y="4767771"/>
            <a:ext cx="2058302" cy="2058302"/>
          </a:xfrm>
          <a:prstGeom prst="rect">
            <a:avLst/>
          </a:prstGeom>
        </p:spPr>
      </p:pic>
    </p:spTree>
    <p:extLst>
      <p:ext uri="{BB962C8B-B14F-4D97-AF65-F5344CB8AC3E}">
        <p14:creationId xmlns:p14="http://schemas.microsoft.com/office/powerpoint/2010/main" val="26184751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Nhiệm vụ</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263858" y="1550129"/>
            <a:ext cx="4310525" cy="3123809"/>
          </a:xfrm>
          <a:prstGeom prst="rect">
            <a:avLst/>
          </a:prstGeom>
          <a:ln>
            <a:noFill/>
          </a:ln>
          <a:effectLst>
            <a:softEdge rad="112500"/>
          </a:effectLst>
        </p:spPr>
      </p:pic>
      <p:sp>
        <p:nvSpPr>
          <p:cNvPr id="6" name="TextBox 5">
            <a:extLst>
              <a:ext uri="{FF2B5EF4-FFF2-40B4-BE49-F238E27FC236}">
                <a16:creationId xmlns:a16="http://schemas.microsoft.com/office/drawing/2014/main" id="{557BA3B4-03B9-C8B7-3FA0-027A33366A87}"/>
              </a:ext>
            </a:extLst>
          </p:cNvPr>
          <p:cNvSpPr txBox="1"/>
          <p:nvPr/>
        </p:nvSpPr>
        <p:spPr>
          <a:xfrm>
            <a:off x="4697213" y="1228397"/>
            <a:ext cx="7091072" cy="4401205"/>
          </a:xfrm>
          <a:prstGeom prst="rect">
            <a:avLst/>
          </a:prstGeom>
          <a:noFill/>
        </p:spPr>
        <p:txBody>
          <a:bodyPr wrap="square" rtlCol="0">
            <a:spAutoFit/>
          </a:bodyPr>
          <a:lstStyle/>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Làm việc theo nhóm 4.</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ghi chép đặc điểm của cành, lá, hoa trước khi cắm vào nước.</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Tiến hành cắm cành cúc héo vào lọ nước ngập 2/3 thân.</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Ghi chép thời gian và dự đoán kết quả.</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cành hoa sau khi tươi trở lại.</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Đưa ra nhận xét và giải thích kết quả.</a:t>
            </a:r>
          </a:p>
          <a:p>
            <a:pPr marL="685800" indent="-685800" algn="just">
              <a:buFontTx/>
              <a:buChar char="-"/>
            </a:pPr>
            <a:endParaRPr lang="en-US" sz="2800" b="1" dirty="0">
              <a:solidFill>
                <a:schemeClr val="bg1"/>
              </a:solidFill>
              <a:latin typeface="Cambria" panose="02040503050406030204" pitchFamily="18" charset="0"/>
              <a:ea typeface="Cambria" panose="02040503050406030204" pitchFamily="18" charset="0"/>
            </a:endParaRPr>
          </a:p>
        </p:txBody>
      </p:sp>
      <p:pic>
        <p:nvPicPr>
          <p:cNvPr id="7"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10"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12090509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85043" y="1657171"/>
            <a:ext cx="3475021" cy="2584928"/>
          </a:xfrm>
          <a:prstGeom prst="rect">
            <a:avLst/>
          </a:prstGeom>
        </p:spPr>
      </p:pic>
    </p:spTree>
    <p:extLst>
      <p:ext uri="{BB962C8B-B14F-4D97-AF65-F5344CB8AC3E}">
        <p14:creationId xmlns:p14="http://schemas.microsoft.com/office/powerpoint/2010/main" val="28780120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Kết quả</a:t>
            </a:r>
            <a:endParaRPr lang="en-US" sz="4800" b="1" dirty="0">
              <a:solidFill>
                <a:schemeClr val="bg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172B3E0-B0D3-A222-2895-B1C936B33C3D}"/>
              </a:ext>
            </a:extLst>
          </p:cNvPr>
          <p:cNvSpPr/>
          <p:nvPr/>
        </p:nvSpPr>
        <p:spPr>
          <a:xfrm>
            <a:off x="5819089" y="1577302"/>
            <a:ext cx="5660148" cy="3554442"/>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3200" dirty="0">
                <a:solidFill>
                  <a:schemeClr val="accent6">
                    <a:lumMod val="50000"/>
                  </a:schemeClr>
                </a:solidFill>
                <a:latin typeface="Cambria" panose="02040503050406030204" pitchFamily="18" charset="0"/>
                <a:ea typeface="Cambria" panose="02040503050406030204" pitchFamily="18" charset="0"/>
              </a:rPr>
              <a:t>Khi cắm một cành hoa cúc bị héo vào lọ nước, sau một thời gian cành hoa cúc sẽ tươi trở lại. Vì thân cây hoa đã hút nước rồi vận chuyển lên lá và hoa.</a:t>
            </a:r>
          </a:p>
        </p:txBody>
      </p:sp>
      <p:pic>
        <p:nvPicPr>
          <p:cNvPr id="3" name="Picture 2">
            <a:extLst>
              <a:ext uri="{FF2B5EF4-FFF2-40B4-BE49-F238E27FC236}">
                <a16:creationId xmlns:a16="http://schemas.microsoft.com/office/drawing/2014/main" id="{26A03E56-31E6-116A-95BE-C123F389FDC3}"/>
              </a:ext>
            </a:extLst>
          </p:cNvPr>
          <p:cNvPicPr>
            <a:picLocks noChangeAspect="1"/>
          </p:cNvPicPr>
          <p:nvPr/>
        </p:nvPicPr>
        <p:blipFill>
          <a:blip r:embed="rId3"/>
          <a:stretch>
            <a:fillRect/>
          </a:stretch>
        </p:blipFill>
        <p:spPr>
          <a:xfrm>
            <a:off x="786001" y="1577302"/>
            <a:ext cx="4352381" cy="3266667"/>
          </a:xfrm>
          <a:prstGeom prst="rect">
            <a:avLst/>
          </a:prstGeom>
          <a:ln>
            <a:noFill/>
          </a:ln>
          <a:effectLst>
            <a:softEdge rad="112500"/>
          </a:effectLst>
        </p:spPr>
      </p:pic>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7"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8"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2730035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72502" y="1681084"/>
            <a:ext cx="3468925" cy="2310584"/>
          </a:xfrm>
          <a:prstGeom prst="rect">
            <a:avLst/>
          </a:prstGeom>
        </p:spPr>
      </p:pic>
    </p:spTree>
    <p:extLst>
      <p:ext uri="{BB962C8B-B14F-4D97-AF65-F5344CB8AC3E}">
        <p14:creationId xmlns:p14="http://schemas.microsoft.com/office/powerpoint/2010/main" val="34703544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610772" y="2064233"/>
            <a:ext cx="8225647" cy="1569660"/>
          </a:xfrm>
          <a:prstGeom prst="rect">
            <a:avLst/>
          </a:prstGeom>
          <a:noFill/>
        </p:spPr>
        <p:txBody>
          <a:bodyPr wrap="square" rtlCol="0">
            <a:spAutoFit/>
          </a:bodyPr>
          <a:lstStyle/>
          <a:p>
            <a:pPr algn="just"/>
            <a:r>
              <a:rPr lang="en-GB"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iải thích vì sao khi chụp một túi ni-lông khô, không màu lên cây, sau một khoảng thời gian, sờ vào bên trong túi thấy ẩm ướt.</a:t>
            </a:r>
            <a:endParaRPr lang="en-GB" sz="3200" dirty="0">
              <a:solidFill>
                <a:schemeClr val="bg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8"/>
          <a:stretch>
            <a:fillRect/>
          </a:stretch>
        </p:blipFill>
        <p:spPr>
          <a:xfrm>
            <a:off x="2428938" y="769610"/>
            <a:ext cx="7334124" cy="829128"/>
          </a:xfrm>
          <a:prstGeom prst="rect">
            <a:avLst/>
          </a:prstGeom>
        </p:spPr>
      </p:pic>
    </p:spTree>
    <p:extLst>
      <p:ext uri="{BB962C8B-B14F-4D97-AF65-F5344CB8AC3E}">
        <p14:creationId xmlns:p14="http://schemas.microsoft.com/office/powerpoint/2010/main" val="28754241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6302938" cy="4836956"/>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
        <p:nvSpPr>
          <p:cNvPr id="3" name="Rectangle 1"/>
          <p:cNvSpPr>
            <a:spLocks noChangeArrowheads="1"/>
          </p:cNvSpPr>
          <p:nvPr/>
        </p:nvSpPr>
        <p:spPr bwMode="auto">
          <a:xfrm>
            <a:off x="5865622" y="1424531"/>
            <a:ext cx="372615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Sau</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thời</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gian</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chụp</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túi</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ni-lông</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lên</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sờ</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vào</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bên</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trong</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ẩm</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ướt</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vì</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lá</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thoát</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hơi</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nước</a:t>
            </a:r>
            <a:r>
              <a:rPr kumimoji="0" lang="en-US" altLang="en-US" sz="3200" b="0"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65248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4968232" y="1536171"/>
            <a:ext cx="4216890" cy="2803862"/>
          </a:xfrm>
          <a:prstGeom prst="rect">
            <a:avLst/>
          </a:prstGeom>
        </p:spPr>
      </p:pic>
    </p:spTree>
    <p:extLst>
      <p:ext uri="{BB962C8B-B14F-4D97-AF65-F5344CB8AC3E}">
        <p14:creationId xmlns:p14="http://schemas.microsoft.com/office/powerpoint/2010/main" val="4057309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054359" y="1406722"/>
            <a:ext cx="7973425" cy="2800767"/>
          </a:xfrm>
          <a:prstGeom prst="rect">
            <a:avLst/>
          </a:prstGeom>
          <a:noFill/>
        </p:spPr>
        <p:txBody>
          <a:bodyPr wrap="square" rtlCol="0">
            <a:spAutoFit/>
          </a:bodyPr>
          <a:lstStyle/>
          <a:p>
            <a:pPr marL="457200" indent="-457200" algn="just">
              <a:buFontTx/>
              <a:buChar char="-"/>
            </a:pPr>
            <a:r>
              <a:rPr lang="en-GB" sz="4400" dirty="0" err="1">
                <a:solidFill>
                  <a:schemeClr val="bg1"/>
                </a:solidFill>
                <a:latin typeface="Cambria" panose="02040503050406030204" pitchFamily="18" charset="0"/>
                <a:ea typeface="Cambria" panose="02040503050406030204" pitchFamily="18" charset="0"/>
              </a:rPr>
              <a:t>Nêu</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lại</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chức</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năng</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của</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thân</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rễ</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và</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lá</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cây</a:t>
            </a:r>
            <a:endParaRPr lang="en-GB" sz="4400" dirty="0">
              <a:solidFill>
                <a:schemeClr val="bg1"/>
              </a:solidFill>
              <a:latin typeface="Cambria" panose="02040503050406030204" pitchFamily="18" charset="0"/>
              <a:ea typeface="Cambria" panose="02040503050406030204" pitchFamily="18" charset="0"/>
            </a:endParaRPr>
          </a:p>
          <a:p>
            <a:pPr marL="457200" indent="-457200" algn="just">
              <a:buFontTx/>
              <a:buChar char="-"/>
            </a:pPr>
            <a:r>
              <a:rPr lang="en-GB" sz="4400" dirty="0" err="1">
                <a:solidFill>
                  <a:schemeClr val="bg1"/>
                </a:solidFill>
                <a:latin typeface="Cambria" panose="02040503050406030204" pitchFamily="18" charset="0"/>
                <a:ea typeface="Cambria" panose="02040503050406030204" pitchFamily="18" charset="0"/>
              </a:rPr>
              <a:t>Em</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đã</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làm</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gì</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để</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bảo</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vệ</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cây</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xanh</a:t>
            </a:r>
            <a:r>
              <a:rPr lang="en-GB" sz="4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353315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783772" y="2044005"/>
            <a:ext cx="10646228" cy="1323439"/>
          </a:xfrm>
          <a:prstGeom prst="rect">
            <a:avLst/>
          </a:prstGeom>
          <a:noFill/>
        </p:spPr>
        <p:txBody>
          <a:bodyPr wrap="square" rtlCol="0">
            <a:spAutoFit/>
          </a:bodyPr>
          <a:lstStyle/>
          <a:p>
            <a:pPr algn="just"/>
            <a:r>
              <a:rPr lang="vi-VN" sz="4000" dirty="0">
                <a:solidFill>
                  <a:schemeClr val="bg1"/>
                </a:solidFill>
                <a:latin typeface="Cambria" panose="02040503050406030204" pitchFamily="18" charset="0"/>
                <a:ea typeface="Cambria" panose="02040503050406030204" pitchFamily="18" charset="0"/>
              </a:rPr>
              <a:t>- Trình bày được chức năng một số bộ phận của thực vật ( sử dụng sơ đồ, tranh ảnh) </a:t>
            </a: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131122" y="760710"/>
            <a:ext cx="7613397" cy="769441"/>
          </a:xfrm>
          <a:prstGeom prst="rect">
            <a:avLst/>
          </a:prstGeom>
          <a:noFill/>
        </p:spPr>
        <p:txBody>
          <a:bodyPr wrap="square" rtlCol="0">
            <a:spAutoFit/>
          </a:bodyPr>
          <a:lstStyle/>
          <a:p>
            <a:pPr algn="ct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23647705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391885" y="1397391"/>
            <a:ext cx="9769151" cy="2123658"/>
          </a:xfrm>
          <a:prstGeom prst="rect">
            <a:avLst/>
          </a:prstGeom>
          <a:noFill/>
        </p:spPr>
        <p:txBody>
          <a:bodyPr wrap="square" rtlCol="0">
            <a:spAutoFit/>
          </a:bodyPr>
          <a:lstStyle/>
          <a:p>
            <a:pPr marL="457200" indent="-457200" algn="just">
              <a:buFontTx/>
              <a:buChar char="-"/>
            </a:pPr>
            <a:r>
              <a:rPr lang="en-GB" sz="4400" dirty="0" err="1">
                <a:solidFill>
                  <a:schemeClr val="bg1"/>
                </a:solidFill>
                <a:latin typeface="Cambria" panose="02040503050406030204" pitchFamily="18" charset="0"/>
                <a:ea typeface="Cambria" panose="02040503050406030204" pitchFamily="18" charset="0"/>
              </a:rPr>
              <a:t>Ghi</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nhớ</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chức</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năng</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các</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bộ</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phận</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của</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thực</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vật</a:t>
            </a:r>
            <a:r>
              <a:rPr lang="en-GB" sz="4400" dirty="0">
                <a:solidFill>
                  <a:schemeClr val="bg1"/>
                </a:solidFill>
                <a:latin typeface="Cambria" panose="02040503050406030204" pitchFamily="18" charset="0"/>
                <a:ea typeface="Cambria" panose="02040503050406030204" pitchFamily="18" charset="0"/>
              </a:rPr>
              <a:t>.;</a:t>
            </a:r>
          </a:p>
          <a:p>
            <a:pPr marL="457200" indent="-457200" algn="just">
              <a:buFontTx/>
              <a:buChar char="-"/>
            </a:pPr>
            <a:r>
              <a:rPr lang="en-GB" sz="4400" dirty="0" err="1">
                <a:solidFill>
                  <a:schemeClr val="bg1"/>
                </a:solidFill>
                <a:latin typeface="Cambria" panose="02040503050406030204" pitchFamily="18" charset="0"/>
                <a:ea typeface="Cambria" panose="02040503050406030204" pitchFamily="18" charset="0"/>
              </a:rPr>
              <a:t>Chuẩn</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bị</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đồ</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dùng</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cho</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tiết</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học</a:t>
            </a:r>
            <a:r>
              <a:rPr lang="en-GB" sz="4400" dirty="0">
                <a:solidFill>
                  <a:schemeClr val="bg1"/>
                </a:solidFill>
                <a:latin typeface="Cambria" panose="02040503050406030204" pitchFamily="18" charset="0"/>
                <a:ea typeface="Cambria" panose="02040503050406030204" pitchFamily="18" charset="0"/>
              </a:rPr>
              <a:t> </a:t>
            </a:r>
            <a:r>
              <a:rPr lang="en-GB" sz="4400" dirty="0" err="1">
                <a:solidFill>
                  <a:schemeClr val="bg1"/>
                </a:solidFill>
                <a:latin typeface="Cambria" panose="02040503050406030204" pitchFamily="18" charset="0"/>
                <a:ea typeface="Cambria" panose="02040503050406030204" pitchFamily="18" charset="0"/>
              </a:rPr>
              <a:t>sau</a:t>
            </a:r>
            <a:r>
              <a:rPr lang="en-GB" sz="4400" dirty="0">
                <a:solidFill>
                  <a:schemeClr val="bg1"/>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8"/>
          <a:stretch>
            <a:fillRect/>
          </a:stretch>
        </p:blipFill>
        <p:spPr>
          <a:xfrm>
            <a:off x="3876348" y="476815"/>
            <a:ext cx="3694496" cy="920576"/>
          </a:xfrm>
          <a:prstGeom prst="rect">
            <a:avLst/>
          </a:prstGeom>
        </p:spPr>
      </p:pic>
    </p:spTree>
    <p:extLst>
      <p:ext uri="{BB962C8B-B14F-4D97-AF65-F5344CB8AC3E}">
        <p14:creationId xmlns:p14="http://schemas.microsoft.com/office/powerpoint/2010/main" val="8643941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cây xanh- Bài hát cực hay cho thiếu nhi về môi trường">
            <a:hlinkClick r:id="" action="ppaction://media"/>
            <a:extLst>
              <a:ext uri="{FF2B5EF4-FFF2-40B4-BE49-F238E27FC236}">
                <a16:creationId xmlns:a16="http://schemas.microsoft.com/office/drawing/2014/main" id="{77A46ADB-A2A2-2C7B-6127-0031F47371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4651" y="0"/>
            <a:ext cx="9921922" cy="6141493"/>
          </a:xfrm>
          <a:prstGeom prst="rect">
            <a:avLst/>
          </a:prstGeom>
        </p:spPr>
      </p:pic>
    </p:spTree>
    <p:extLst>
      <p:ext uri="{BB962C8B-B14F-4D97-AF65-F5344CB8AC3E}">
        <p14:creationId xmlns:p14="http://schemas.microsoft.com/office/powerpoint/2010/main" val="4171103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sp>
        <p:nvSpPr>
          <p:cNvPr id="2" name="Rectangle: Rounded Corners 1">
            <a:extLst>
              <a:ext uri="{FF2B5EF4-FFF2-40B4-BE49-F238E27FC236}">
                <a16:creationId xmlns:a16="http://schemas.microsoft.com/office/drawing/2014/main" id="{BC50BDD0-EE9A-1C36-D373-188369D4BB08}"/>
              </a:ext>
            </a:extLst>
          </p:cNvPr>
          <p:cNvSpPr/>
          <p:nvPr/>
        </p:nvSpPr>
        <p:spPr>
          <a:xfrm>
            <a:off x="2865460" y="1504842"/>
            <a:ext cx="6217693"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accent6">
                    <a:lumMod val="50000"/>
                  </a:schemeClr>
                </a:solidFill>
                <a:latin typeface="Cambria" panose="02040503050406030204" pitchFamily="18" charset="0"/>
                <a:ea typeface="Cambria" panose="02040503050406030204" pitchFamily="18" charset="0"/>
              </a:rPr>
              <a:t>Theo em, vì sao người ta cần tưới nước cho cây? </a:t>
            </a:r>
            <a:endParaRPr lang="en-US" sz="4400" dirty="0">
              <a:solidFill>
                <a:schemeClr val="accent6">
                  <a:lumMod val="50000"/>
                </a:schemeClr>
              </a:solidFill>
              <a:latin typeface="Cambria" panose="02040503050406030204" pitchFamily="18" charset="0"/>
              <a:ea typeface="Cambria" panose="02040503050406030204" pitchFamily="18" charset="0"/>
            </a:endParaRPr>
          </a:p>
        </p:txBody>
      </p:sp>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 y="-10103"/>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41066500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6608294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026367" y="2044005"/>
            <a:ext cx="9834465" cy="1200329"/>
          </a:xfrm>
          <a:prstGeom prst="rect">
            <a:avLst/>
          </a:prstGeom>
          <a:noFill/>
        </p:spPr>
        <p:txBody>
          <a:bodyPr wrap="square" rtlCol="0">
            <a:spAutoFit/>
          </a:bodyPr>
          <a:lstStyle/>
          <a:p>
            <a:pPr algn="just"/>
            <a:r>
              <a:rPr lang="vi-VN" sz="3600" dirty="0">
                <a:solidFill>
                  <a:schemeClr val="bg1"/>
                </a:solidFill>
                <a:latin typeface="Cambria" panose="02040503050406030204" pitchFamily="18" charset="0"/>
                <a:ea typeface="Cambria" panose="02040503050406030204" pitchFamily="18" charset="0"/>
              </a:rPr>
              <a:t> Trình bày được chức năng một số bộ phận của thực vật ( sử dụng sơ đồ, tranh ảnh) </a:t>
            </a: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131122" y="760710"/>
            <a:ext cx="7613397" cy="769441"/>
          </a:xfrm>
          <a:prstGeom prst="rect">
            <a:avLst/>
          </a:prstGeom>
          <a:noFill/>
        </p:spPr>
        <p:txBody>
          <a:bodyPr wrap="square" rtlCol="0">
            <a:spAutoFit/>
          </a:bodyPr>
          <a:lstStyle/>
          <a:p>
            <a:pPr algn="ct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32601270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67792" y="1697623"/>
            <a:ext cx="4176187" cy="2776798"/>
          </a:xfrm>
          <a:prstGeom prst="rect">
            <a:avLst/>
          </a:prstGeom>
        </p:spPr>
      </p:pic>
    </p:spTree>
    <p:extLst>
      <p:ext uri="{BB962C8B-B14F-4D97-AF65-F5344CB8AC3E}">
        <p14:creationId xmlns:p14="http://schemas.microsoft.com/office/powerpoint/2010/main" val="27235417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Picture 8"/>
          <p:cNvPicPr>
            <a:picLocks noChangeAspect="1"/>
          </p:cNvPicPr>
          <p:nvPr/>
        </p:nvPicPr>
        <p:blipFill>
          <a:blip r:embed="rId8"/>
          <a:stretch>
            <a:fillRect/>
          </a:stretch>
        </p:blipFill>
        <p:spPr>
          <a:xfrm>
            <a:off x="389823" y="1305763"/>
            <a:ext cx="10707122" cy="2285491"/>
          </a:xfrm>
          <a:prstGeom prst="rect">
            <a:avLst/>
          </a:prstGeom>
        </p:spPr>
      </p:pic>
    </p:spTree>
    <p:extLst>
      <p:ext uri="{BB962C8B-B14F-4D97-AF65-F5344CB8AC3E}">
        <p14:creationId xmlns:p14="http://schemas.microsoft.com/office/powerpoint/2010/main" val="10426088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77EE5-9E50-B7AC-9693-72A1AEA76897}"/>
              </a:ext>
            </a:extLst>
          </p:cNvPr>
          <p:cNvPicPr>
            <a:picLocks noChangeAspect="1"/>
          </p:cNvPicPr>
          <p:nvPr/>
        </p:nvPicPr>
        <p:blipFill rotWithShape="1">
          <a:blip r:embed="rId3"/>
          <a:srcRect l="11914" t="6878" r="10074" b="42630"/>
          <a:stretch/>
        </p:blipFill>
        <p:spPr>
          <a:xfrm>
            <a:off x="919308" y="1211133"/>
            <a:ext cx="6864826" cy="4435734"/>
          </a:xfrm>
          <a:prstGeom prst="rect">
            <a:avLst/>
          </a:prstGeom>
          <a:ln>
            <a:noFill/>
          </a:ln>
          <a:effectLst>
            <a:softEdge rad="112500"/>
          </a:effectLst>
        </p:spPr>
      </p:pic>
      <p:sp>
        <p:nvSpPr>
          <p:cNvPr id="5" name="TextBox 4">
            <a:extLst>
              <a:ext uri="{FF2B5EF4-FFF2-40B4-BE49-F238E27FC236}">
                <a16:creationId xmlns:a16="http://schemas.microsoft.com/office/drawing/2014/main" id="{643680C3-B1DF-1878-E664-99B39BAB38B2}"/>
              </a:ext>
            </a:extLst>
          </p:cNvPr>
          <p:cNvSpPr txBox="1"/>
          <p:nvPr/>
        </p:nvSpPr>
        <p:spPr>
          <a:xfrm>
            <a:off x="1364775" y="0"/>
            <a:ext cx="8557147" cy="1077218"/>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1, chỉ và nói về chức năng của rễ, thân đối với cây</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spTree>
    <p:extLst>
      <p:ext uri="{BB962C8B-B14F-4D97-AF65-F5344CB8AC3E}">
        <p14:creationId xmlns:p14="http://schemas.microsoft.com/office/powerpoint/2010/main" val="5016940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171</TotalTime>
  <Words>537</Words>
  <Application>Microsoft Office PowerPoint</Application>
  <PresentationFormat>Widescreen</PresentationFormat>
  <Paragraphs>68</Paragraphs>
  <Slides>25</Slides>
  <Notes>25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#9Slide03 IcielPanton Black</vt:lpstr>
      <vt:lpstr>#9Slide05 Aphrodite Pro</vt:lpstr>
      <vt:lpstr>Arial</vt:lpstr>
      <vt:lpstr>Calibri</vt:lpstr>
      <vt:lpstr>Cambria</vt:lpstr>
      <vt:lpstr>Chango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ADMIN88</cp:lastModifiedBy>
  <cp:revision>15</cp:revision>
  <dcterms:created xsi:type="dcterms:W3CDTF">2022-11-23T11:55:07Z</dcterms:created>
  <dcterms:modified xsi:type="dcterms:W3CDTF">2022-12-29T03:17:52Z</dcterms:modified>
</cp:coreProperties>
</file>