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260" r:id="rId5"/>
    <p:sldId id="345" r:id="rId6"/>
    <p:sldId id="312" r:id="rId7"/>
    <p:sldId id="331" r:id="rId8"/>
    <p:sldId id="332" r:id="rId9"/>
    <p:sldId id="261" r:id="rId10"/>
    <p:sldId id="335" r:id="rId11"/>
    <p:sldId id="348" r:id="rId12"/>
    <p:sldId id="349" r:id="rId13"/>
    <p:sldId id="346" r:id="rId14"/>
    <p:sldId id="334" r:id="rId15"/>
    <p:sldId id="333" r:id="rId16"/>
    <p:sldId id="336" r:id="rId17"/>
    <p:sldId id="341" r:id="rId18"/>
    <p:sldId id="337" r:id="rId19"/>
    <p:sldId id="338" r:id="rId20"/>
    <p:sldId id="339" r:id="rId21"/>
    <p:sldId id="328" r:id="rId22"/>
    <p:sldId id="327" r:id="rId23"/>
    <p:sldId id="343" r:id="rId24"/>
    <p:sldId id="344" r:id="rId25"/>
    <p:sldId id="350" r:id="rId26"/>
    <p:sldId id="313" r:id="rId27"/>
    <p:sldId id="329" r:id="rId28"/>
  </p:sldIdLst>
  <p:sldSz cx="12192000" cy="6858000"/>
  <p:notesSz cx="6858000" cy="9144000"/>
  <p:embeddedFontLst>
    <p:embeddedFont>
      <p:font typeface="#9Slide03 AllRoundGothic" panose="020B0604020202020204" charset="0"/>
      <p:regular r:id="rId31"/>
    </p:embeddedFont>
    <p:embeddedFont>
      <p:font typeface="#9Slide03 AmpleSoft Bold" panose="020B0604020202020204" charset="0"/>
      <p:regular r:id="rId32"/>
    </p:embeddedFont>
    <p:embeddedFont>
      <p:font typeface="#9Slide07 SVNCinnamoncake" panose="02000000000000000000" charset="0"/>
      <p:regular r:id="rId33"/>
    </p:embeddedFont>
    <p:embeddedFont>
      <p:font typeface="#9Slide07 SVNZiclets" panose="02000603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Fredoka One" panose="020B0604020202020204" charset="0"/>
      <p:regular r:id="rId43"/>
    </p:embeddedFont>
    <p:embeddedFont>
      <p:font typeface="SVN-A Love Of Thunder" panose="020B0604020202020204" charset="0"/>
      <p:regular r:id="rId44"/>
    </p:embeddedFont>
    <p:embeddedFont>
      <p:font typeface="SVN-Adam Gorry" panose="020B0604020202020204" charset="0"/>
      <p:regular r:id="rId45"/>
    </p:embeddedFont>
    <p:embeddedFont>
      <p:font typeface="SVN-Androgyne" panose="020B0604020202020204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064C9C-E7B8-AE46-0963-EB4AFCDCA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F48B4-5E29-1DFB-7A21-488366C8B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57D58-7693-4DDA-B6D6-0AF80621CE3C}" type="datetimeFigureOut">
              <a:rPr lang="en-US" smtClean="0"/>
              <a:t>19-Dec-22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C7AD6-471E-309C-EEA4-91A6ECE74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2B2C8-0DBE-E4EB-30E4-85D8AE3F0B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4838F-5CAE-4A43-A6BB-B1E6F57C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6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6D7E6-B71F-44BF-9EEE-C03F302D9A2D}" type="datetimeFigureOut">
              <a:rPr lang="en-US" smtClean="0"/>
              <a:t>19-Dec-22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257E-B8DE-4D43-B036-7F8BF8707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9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177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5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886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799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764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38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175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92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117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92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886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42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374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17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620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073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03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021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342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1047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372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997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741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191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1796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5751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038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3568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805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8011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6364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4075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408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2" y="726023"/>
            <a:ext cx="1399511" cy="698587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895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9857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9065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27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403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4645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02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509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766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15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031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417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154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334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9" r:id="rId3"/>
    <p:sldLayoutId id="2147483662" r:id="rId4"/>
    <p:sldLayoutId id="2147483663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7" r:id="rId13"/>
    <p:sldLayoutId id="2147483686" r:id="rId14"/>
    <p:sldLayoutId id="2147483685" r:id="rId15"/>
    <p:sldLayoutId id="2147483684" r:id="rId16"/>
    <p:sldLayoutId id="2147483683" r:id="rId17"/>
    <p:sldLayoutId id="2147483682" r:id="rId18"/>
    <p:sldLayoutId id="2147483681" r:id="rId19"/>
    <p:sldLayoutId id="2147483664" r:id="rId20"/>
    <p:sldLayoutId id="2147483680" r:id="rId21"/>
    <p:sldLayoutId id="2147483665" r:id="rId22"/>
    <p:sldLayoutId id="2147483697" r:id="rId23"/>
    <p:sldLayoutId id="2147483696" r:id="rId24"/>
    <p:sldLayoutId id="2147483688" r:id="rId25"/>
    <p:sldLayoutId id="2147483666" r:id="rId26"/>
    <p:sldLayoutId id="2147483667" r:id="rId27"/>
    <p:sldLayoutId id="2147483668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125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1136549" y="869055"/>
            <a:ext cx="6320800" cy="830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800" dirty="0">
                <a:latin typeface="SVN-A Love Of Thunder" panose="02040603050506020204" pitchFamily="18" charset="0"/>
              </a:rPr>
              <a:t>LUYỆN TẬP</a:t>
            </a:r>
            <a:endParaRPr sz="48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36549" y="2577506"/>
            <a:ext cx="9910185" cy="239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>
                <a:latin typeface="SVN-Androgyne" panose="02040603050506020204" pitchFamily="18" charset="0"/>
              </a:rPr>
              <a:t>TỪ NGỮ CHỈ SỰ VẬT, HOẠT ĐỘNG </a:t>
            </a: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ln>
                  <a:solidFill>
                    <a:srgbClr val="00B0F0"/>
                  </a:solidFill>
                </a:ln>
                <a:solidFill>
                  <a:schemeClr val="lt2"/>
                </a:solidFill>
                <a:latin typeface="SVN-A Love Of Thunder" panose="02040603050506020204" pitchFamily="18" charset="0"/>
              </a:rPr>
              <a:t>Hỏi đáp về sự vật, hoạt động </a:t>
            </a:r>
            <a:endParaRPr sz="8000" dirty="0">
              <a:ln>
                <a:solidFill>
                  <a:srgbClr val="00B0F0"/>
                </a:solidFill>
              </a:ln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49642" y="5514223"/>
            <a:ext cx="5523201" cy="4533713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5877592" y="4373081"/>
            <a:ext cx="1039035" cy="1149942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59316" y="1810745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hóa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trẻ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1140076" y="-2536940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thảo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luận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nhóm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hoạt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động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gắng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vât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trên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màn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!</a:t>
            </a: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723538" y="3660667"/>
            <a:ext cx="5523773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hóa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trẻ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5044898" y="5774690"/>
            <a:ext cx="6298257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mặt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290924" y="3614800"/>
            <a:ext cx="6100148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4711118" y="5774690"/>
            <a:ext cx="6632037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latin typeface="SVN-Adam Gorry" panose="02040603050506020204" pitchFamily="18" charset="0"/>
              </a:rPr>
              <a:t>VẬN DỤNG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16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3739912" y="2425991"/>
            <a:ext cx="4114000" cy="10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Ti vi</a:t>
            </a:r>
            <a:endParaRPr dirty="0"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40E15A83-745E-F190-2E29-D479B173B7B5}"/>
              </a:ext>
            </a:extLst>
          </p:cNvPr>
          <p:cNvSpPr/>
          <p:nvPr/>
        </p:nvSpPr>
        <p:spPr>
          <a:xfrm>
            <a:off x="417466" y="126842"/>
            <a:ext cx="11357068" cy="12618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83;p40">
            <a:extLst>
              <a:ext uri="{FF2B5EF4-FFF2-40B4-BE49-F238E27FC236}">
                <a16:creationId xmlns:a16="http://schemas.microsoft.com/office/drawing/2014/main" id="{7C5C331B-E942-E65E-A036-9FDBE91F5510}"/>
              </a:ext>
            </a:extLst>
          </p:cNvPr>
          <p:cNvSpPr txBox="1">
            <a:spLocks/>
          </p:cNvSpPr>
          <p:nvPr/>
        </p:nvSpPr>
        <p:spPr>
          <a:xfrm>
            <a:off x="783669" y="230442"/>
            <a:ext cx="10709912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267" kern="0" dirty="0" err="1">
                <a:latin typeface="#9Slide07 SVNCinnamoncake" panose="02000000000000000000" pitchFamily="2" charset="0"/>
              </a:rPr>
              <a:t>Bài</a:t>
            </a:r>
            <a:r>
              <a:rPr lang="en-US" sz="4267" kern="0" dirty="0">
                <a:latin typeface="#9Slide07 SVNCinnamoncake" panose="02000000000000000000" pitchFamily="2" charset="0"/>
              </a:rPr>
              <a:t> 1 :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Đọc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bức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thư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dưới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đây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và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trả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lời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latin typeface="#9Slide07 SVNCinnamoncake" panose="020000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C10EC-44D7-8B85-DDF4-6CBBA318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301"/>
            <a:ext cx="11962261" cy="529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0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73776" y="1091416"/>
            <a:ext cx="9443363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1916499" y="2154276"/>
            <a:ext cx="9474572" cy="91075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1916499" y="3316573"/>
            <a:ext cx="9474572" cy="9598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1982423" y="4482251"/>
            <a:ext cx="9408648" cy="1006989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2132020" y="5809397"/>
            <a:ext cx="9259049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e)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BC83D98F-BB1F-3F8B-968B-9C409B140871}"/>
              </a:ext>
            </a:extLst>
          </p:cNvPr>
          <p:cNvSpPr/>
          <p:nvPr/>
        </p:nvSpPr>
        <p:spPr>
          <a:xfrm>
            <a:off x="902140" y="126842"/>
            <a:ext cx="10872393" cy="705114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483;p40">
            <a:extLst>
              <a:ext uri="{FF2B5EF4-FFF2-40B4-BE49-F238E27FC236}">
                <a16:creationId xmlns:a16="http://schemas.microsoft.com/office/drawing/2014/main" id="{4C274576-829D-252F-CAE2-DDE038790770}"/>
              </a:ext>
            </a:extLst>
          </p:cNvPr>
          <p:cNvSpPr txBox="1">
            <a:spLocks/>
          </p:cNvSpPr>
          <p:nvPr/>
        </p:nvSpPr>
        <p:spPr>
          <a:xfrm>
            <a:off x="902140" y="2094"/>
            <a:ext cx="10709912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Thảo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luận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nhóm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đôi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và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trả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lời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8049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7" grpId="0" animBg="1"/>
      <p:bldP spid="8" grpId="0" animBg="1"/>
      <p:bldP spid="3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385912" y="1208703"/>
            <a:ext cx="9443363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2478943" y="2962052"/>
            <a:ext cx="7793006" cy="1770428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1071" y="-2132557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1827224" y="1589974"/>
            <a:ext cx="9474572" cy="91075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1916499" y="3316573"/>
            <a:ext cx="9474572" cy="225735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4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2354013" y="2901798"/>
            <a:ext cx="8260606" cy="306957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“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Dạo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ạ? Ở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mùa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mưa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bão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?”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A8AFA1C2-E5C7-ACB5-52F0-9D34172975A8}"/>
              </a:ext>
            </a:extLst>
          </p:cNvPr>
          <p:cNvSpPr/>
          <p:nvPr/>
        </p:nvSpPr>
        <p:spPr>
          <a:xfrm>
            <a:off x="647117" y="1343079"/>
            <a:ext cx="10536115" cy="1406609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1194203" y="1292110"/>
            <a:ext cx="9893059" cy="170599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2354013" y="3316573"/>
            <a:ext cx="8691731" cy="303889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“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ơi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nhắc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đấy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.”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6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2354013" y="2900196"/>
            <a:ext cx="9037058" cy="3269643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đảo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luôn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mạnh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1332266" y="1276845"/>
            <a:ext cx="9515824" cy="147124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e)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5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1430133" y="3647868"/>
            <a:ext cx="1140800" cy="11408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1466869" y="3862505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438367" y="1975741"/>
            <a:ext cx="1140800" cy="11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887316" y="2223108"/>
            <a:ext cx="7901749" cy="11408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algn="just">
              <a:lnSpc>
                <a:spcPct val="107000"/>
              </a:lnSpc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446533" y="2156108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2887316" y="3648415"/>
            <a:ext cx="7014330" cy="1572979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#9Slide03 AmpleSoft Bo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latin typeface="#9Slide03 AmpleSoft Bold" panose="020B0604020202020204" charset="0"/>
                <a:cs typeface="Times New Roman" panose="02020603050405020304" pitchFamily="18" charset="0"/>
              </a:rPr>
              <a:t>iết</a:t>
            </a:r>
            <a:r>
              <a:rPr lang="en-US" sz="2800" b="1" dirty="0"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#9Slide03 AmpleSoft Bold" panose="020B0604020202020204" charset="0"/>
                <a:cs typeface="Times New Roman" panose="02020603050405020304" pitchFamily="18" charset="0"/>
              </a:rPr>
              <a:t>đặt được câu hỏi và trả lời câu hỏi về sự vật, hoạt động trong văn bản đã cho. </a:t>
            </a:r>
            <a:endParaRPr lang="en-US" b="1" dirty="0">
              <a:latin typeface="#9Slide03 AmpleSoft Bold" panose="020B060402020202020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</a:pP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algn="ctr"/>
            <a:r>
              <a:rPr lang="en" sz="4267" b="0" dirty="0">
                <a:latin typeface="SVN-A Love Of Thunder" panose="02040603050506020204" pitchFamily="18" charset="0"/>
              </a:rPr>
              <a:t>YÊU CẦU </a:t>
            </a:r>
            <a:r>
              <a:rPr lang="en-US" sz="4267" b="0" dirty="0">
                <a:latin typeface="SVN-A Love Of Thunder" panose="02040603050506020204" pitchFamily="18" charset="0"/>
              </a:rPr>
              <a:t>CẦN ĐẠT</a:t>
            </a:r>
            <a:endParaRPr sz="4267" b="0" dirty="0"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522269" y="5807229"/>
            <a:ext cx="921951" cy="951295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5600" y="3909032"/>
            <a:ext cx="4084704" cy="3247062"/>
            <a:chOff x="7620015" y="2394177"/>
            <a:chExt cx="6324132" cy="4706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2" grpId="0" build="p"/>
      <p:bldP spid="1383" grpId="0"/>
      <p:bldP spid="138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073589" y="1756768"/>
            <a:ext cx="6565023" cy="364068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indent="-609585" defTabSz="1219170">
              <a:buClr>
                <a:srgbClr val="000000"/>
              </a:buClr>
              <a:buFont typeface="Arial"/>
              <a:buAutoNum type="arabicPeriod"/>
            </a:pP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Em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muốn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viết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thư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cho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ai?</a:t>
            </a:r>
          </a:p>
          <a:p>
            <a:pPr marL="609585" indent="-609585" defTabSz="1219170">
              <a:buClr>
                <a:srgbClr val="000000"/>
              </a:buClr>
              <a:buFont typeface="Arial"/>
              <a:buAutoNum type="arabicPeriod"/>
            </a:pP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Trong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thư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em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sẽ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viết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những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gì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482E0-2B21-F457-DC68-D25C6E2D6660}"/>
              </a:ext>
            </a:extLst>
          </p:cNvPr>
          <p:cNvSpPr txBox="1"/>
          <p:nvPr/>
        </p:nvSpPr>
        <p:spPr>
          <a:xfrm>
            <a:off x="1217533" y="384806"/>
            <a:ext cx="1070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Trao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đổi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với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bạn</a:t>
            </a:r>
            <a:endParaRPr lang="en-US" sz="7200" kern="0" dirty="0">
              <a:ln w="19050">
                <a:solidFill>
                  <a:srgbClr val="F7A9BD">
                    <a:lumMod val="10000"/>
                  </a:srgbClr>
                </a:solidFill>
              </a:ln>
              <a:solidFill>
                <a:schemeClr val="accent3">
                  <a:lumMod val="75000"/>
                </a:schemeClr>
              </a:solidFill>
              <a:latin typeface="#9Slide07 SVNZiclets" panose="02000603000000000000" pitchFamily="2" charset="0"/>
              <a:ea typeface="#9Slide05 Amtenar" panose="02000000000000000000" pitchFamily="2" charset="0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302812" y="3140154"/>
            <a:ext cx="4958342" cy="3871001"/>
            <a:chOff x="7620015" y="2394177"/>
            <a:chExt cx="6324132" cy="470652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5059948" y="1313778"/>
            <a:ext cx="6090649" cy="4204343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5961347" y="3574595"/>
            <a:ext cx="528000" cy="752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67"/>
          <p:cNvSpPr/>
          <p:nvPr/>
        </p:nvSpPr>
        <p:spPr>
          <a:xfrm>
            <a:off x="10860012" y="3443433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67"/>
          <p:cNvSpPr/>
          <p:nvPr/>
        </p:nvSpPr>
        <p:spPr>
          <a:xfrm>
            <a:off x="6161347" y="3144501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5223054" y="1440386"/>
            <a:ext cx="5764433" cy="39116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7A9BD"/>
              </a:solidFill>
              <a:latin typeface="Arial"/>
              <a:sym typeface="Arial"/>
            </a:endParaRPr>
          </a:p>
        </p:txBody>
      </p:sp>
      <p:sp>
        <p:nvSpPr>
          <p:cNvPr id="2" name="Google Shape;1483;p40">
            <a:extLst>
              <a:ext uri="{FF2B5EF4-FFF2-40B4-BE49-F238E27FC236}">
                <a16:creationId xmlns:a16="http://schemas.microsoft.com/office/drawing/2014/main" id="{5CF79FB0-E920-F877-5B96-AF8060C30489}"/>
              </a:ext>
            </a:extLst>
          </p:cNvPr>
          <p:cNvSpPr txBox="1">
            <a:spLocks/>
          </p:cNvSpPr>
          <p:nvPr/>
        </p:nvSpPr>
        <p:spPr>
          <a:xfrm>
            <a:off x="5379809" y="1567447"/>
            <a:ext cx="5689233" cy="186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4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Dựa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vào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những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điều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đã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trao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đổi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với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bạn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em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hãy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viết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3 - 4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thăm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tình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hình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người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nhận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thư</a:t>
            </a:r>
            <a:endParaRPr lang="en-US" sz="4267" kern="0" dirty="0">
              <a:solidFill>
                <a:schemeClr val="accent3">
                  <a:lumMod val="75000"/>
                </a:schemeClr>
              </a:solidFill>
              <a:latin typeface="#9Slide07 SVNCinnamoncake" panose="020000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9897" y="2027759"/>
            <a:ext cx="5170985" cy="3850094"/>
            <a:chOff x="7620015" y="2394177"/>
            <a:chExt cx="6324132" cy="4706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4C43EE-1462-0EAB-1B66-9D694A8DD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261" y="5723835"/>
            <a:ext cx="5310554" cy="1440400"/>
          </a:xfrm>
        </p:spPr>
        <p:txBody>
          <a:bodyPr/>
          <a:lstStyle/>
          <a:p>
            <a:pPr algn="ctr"/>
            <a:r>
              <a:rPr lang="en-US" sz="3200" i="1" dirty="0" err="1"/>
              <a:t>Cháu</a:t>
            </a:r>
            <a:r>
              <a:rPr lang="en-US" sz="3200" i="1" dirty="0"/>
              <a:t> </a:t>
            </a:r>
            <a:r>
              <a:rPr lang="en-US" sz="3200" i="1" dirty="0" err="1"/>
              <a:t>của</a:t>
            </a:r>
            <a:r>
              <a:rPr lang="en-US" sz="3200" i="1" dirty="0"/>
              <a:t> </a:t>
            </a:r>
            <a:r>
              <a:rPr lang="en-US" sz="3200" i="1" dirty="0" err="1"/>
              <a:t>bà</a:t>
            </a:r>
            <a:endParaRPr lang="en-US" sz="3200" i="1" dirty="0"/>
          </a:p>
          <a:p>
            <a:pPr algn="ctr"/>
            <a:r>
              <a:rPr lang="en-US" sz="3200" i="1" dirty="0" err="1"/>
              <a:t>Ngô</a:t>
            </a:r>
            <a:r>
              <a:rPr lang="en-US" sz="3200" i="1" dirty="0"/>
              <a:t> An </a:t>
            </a:r>
            <a:r>
              <a:rPr lang="en-US" sz="3200" i="1" dirty="0" err="1"/>
              <a:t>Nhiên</a:t>
            </a:r>
            <a:endParaRPr lang="en-US" sz="3200" i="1" dirty="0"/>
          </a:p>
          <a:p>
            <a:endParaRPr lang="en-US" sz="3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D8DE098-558F-F7BD-2A1B-D116BFE4F1A8}"/>
              </a:ext>
            </a:extLst>
          </p:cNvPr>
          <p:cNvSpPr txBox="1">
            <a:spLocks/>
          </p:cNvSpPr>
          <p:nvPr/>
        </p:nvSpPr>
        <p:spPr>
          <a:xfrm>
            <a:off x="732693" y="1317765"/>
            <a:ext cx="10726614" cy="211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algn="just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163513" indent="-23813" algn="just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ạ?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  <a:p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27CCAA-8FA9-BFC8-75F5-9F0009206D60}"/>
              </a:ext>
            </a:extLst>
          </p:cNvPr>
          <p:cNvSpPr txBox="1">
            <a:spLocks/>
          </p:cNvSpPr>
          <p:nvPr/>
        </p:nvSpPr>
        <p:spPr>
          <a:xfrm>
            <a:off x="732693" y="3429000"/>
            <a:ext cx="10726614" cy="259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163513" indent="-23813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háo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hức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63513" indent="-23813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5BFA64-F00A-8983-66B6-460F1C58F99D}"/>
              </a:ext>
            </a:extLst>
          </p:cNvPr>
          <p:cNvSpPr txBox="1">
            <a:spLocks/>
          </p:cNvSpPr>
          <p:nvPr/>
        </p:nvSpPr>
        <p:spPr>
          <a:xfrm>
            <a:off x="4865077" y="413965"/>
            <a:ext cx="7326923" cy="1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r>
              <a:rPr lang="en-US" sz="3200" b="1" kern="0" dirty="0" err="1"/>
              <a:t>Đà</a:t>
            </a:r>
            <a:r>
              <a:rPr lang="en-US" sz="3200" b="1" kern="0" dirty="0"/>
              <a:t> </a:t>
            </a:r>
            <a:r>
              <a:rPr lang="en-US" sz="3200" b="1" kern="0" dirty="0" err="1"/>
              <a:t>Nẵng</a:t>
            </a:r>
            <a:r>
              <a:rPr lang="en-US" sz="3200" b="1" kern="0" dirty="0"/>
              <a:t>, </a:t>
            </a:r>
            <a:r>
              <a:rPr lang="en-US" sz="3200" b="1" kern="0" dirty="0" err="1"/>
              <a:t>ngày</a:t>
            </a:r>
            <a:r>
              <a:rPr lang="en-US" sz="3200" b="1" kern="0" dirty="0"/>
              <a:t>  12 </a:t>
            </a:r>
            <a:r>
              <a:rPr lang="en-US" sz="3200" b="1" kern="0" dirty="0" err="1"/>
              <a:t>tháng</a:t>
            </a:r>
            <a:r>
              <a:rPr lang="en-US" sz="3200" b="1" kern="0" dirty="0"/>
              <a:t> 2 </a:t>
            </a:r>
            <a:r>
              <a:rPr lang="en-US" sz="3200" b="1" kern="0" dirty="0" err="1"/>
              <a:t>năm</a:t>
            </a:r>
            <a:r>
              <a:rPr lang="en-US" sz="3200" b="1" kern="0" dirty="0"/>
              <a:t> 2022</a:t>
            </a:r>
          </a:p>
          <a:p>
            <a:endParaRPr lang="en-US" sz="3200" b="1" kern="0" dirty="0"/>
          </a:p>
        </p:txBody>
      </p:sp>
    </p:spTree>
    <p:extLst>
      <p:ext uri="{BB962C8B-B14F-4D97-AF65-F5344CB8AC3E}">
        <p14:creationId xmlns:p14="http://schemas.microsoft.com/office/powerpoint/2010/main" val="404444893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A27-F7F0-DFEF-4577-4ECFB647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5AAFC-BE33-13D6-35F2-ECD51BD5A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49756CC4-3B77-F6AF-0D7F-9D5027B9DCC9}"/>
              </a:ext>
            </a:extLst>
          </p:cNvPr>
          <p:cNvSpPr/>
          <p:nvPr/>
        </p:nvSpPr>
        <p:spPr>
          <a:xfrm>
            <a:off x="7236702" y="-45218"/>
            <a:ext cx="4075323" cy="6684669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483;p40">
            <a:extLst>
              <a:ext uri="{FF2B5EF4-FFF2-40B4-BE49-F238E27FC236}">
                <a16:creationId xmlns:a16="http://schemas.microsoft.com/office/drawing/2014/main" id="{D18269E6-EF46-ACE7-03BC-C2629A760FBC}"/>
              </a:ext>
            </a:extLst>
          </p:cNvPr>
          <p:cNvSpPr txBox="1">
            <a:spLocks/>
          </p:cNvSpPr>
          <p:nvPr/>
        </p:nvSpPr>
        <p:spPr>
          <a:xfrm>
            <a:off x="7554532" y="672171"/>
            <a:ext cx="3684335" cy="243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Tìm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đọc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câu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chuyện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bài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vă</a:t>
            </a:r>
            <a:r>
              <a:rPr lang="en-US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câu thơ, …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về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một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nhân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vật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được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mọi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người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quý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mến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cảm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phục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03718-5EEB-8FE0-73A1-5325B2FD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" y="973062"/>
            <a:ext cx="6283569" cy="491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0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1430133" y="3647868"/>
            <a:ext cx="1140800" cy="11408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1466869" y="3862505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438367" y="1975741"/>
            <a:ext cx="1140800" cy="11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887316" y="2223108"/>
            <a:ext cx="7901749" cy="11408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algn="just">
              <a:lnSpc>
                <a:spcPct val="107000"/>
              </a:lnSpc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446533" y="2156108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2887316" y="3648415"/>
            <a:ext cx="7014330" cy="1572979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#9Slide03 AmpleSoft Bo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latin typeface="#9Slide03 AmpleSoft Bold" panose="020B0604020202020204" charset="0"/>
                <a:cs typeface="Times New Roman" panose="02020603050405020304" pitchFamily="18" charset="0"/>
              </a:rPr>
              <a:t>iết</a:t>
            </a:r>
            <a:r>
              <a:rPr lang="en-US" sz="2800" b="1" dirty="0">
                <a:latin typeface="#9Slide03 AmpleSoft Bold" panose="020B0604020202020204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#9Slide03 AmpleSoft Bold" panose="020B0604020202020204" charset="0"/>
                <a:cs typeface="Times New Roman" panose="02020603050405020304" pitchFamily="18" charset="0"/>
              </a:rPr>
              <a:t>đặt được câu hỏi và trả lời câu hỏi về sự vật, hoạt động trong văn bản đã cho. </a:t>
            </a:r>
            <a:endParaRPr lang="en-US" b="1" dirty="0">
              <a:latin typeface="#9Slide03 AmpleSoft Bold" panose="020B060402020202020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</a:pP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algn="ctr"/>
            <a:r>
              <a:rPr lang="en" sz="4267" b="0" dirty="0">
                <a:latin typeface="SVN-A Love Of Thunder" panose="02040603050506020204" pitchFamily="18" charset="0"/>
              </a:rPr>
              <a:t>YÊU CẦU </a:t>
            </a:r>
            <a:r>
              <a:rPr lang="en-US" sz="4267" b="0" dirty="0">
                <a:latin typeface="SVN-A Love Of Thunder" panose="02040603050506020204" pitchFamily="18" charset="0"/>
              </a:rPr>
              <a:t>CẦN ĐẠT</a:t>
            </a:r>
            <a:endParaRPr sz="4267" b="0" dirty="0"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522269" y="5807229"/>
            <a:ext cx="921951" cy="951295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5600" y="3909032"/>
            <a:ext cx="4084704" cy="3247062"/>
            <a:chOff x="7620015" y="2394177"/>
            <a:chExt cx="6324132" cy="4706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19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2" grpId="0" build="p"/>
      <p:bldP spid="1383" grpId="0"/>
      <p:bldP spid="138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latin typeface="SVN-Adam Gorry" panose="02040603050506020204" pitchFamily="18" charset="0"/>
              </a:rPr>
              <a:t>D</a:t>
            </a:r>
            <a:r>
              <a:rPr lang="en" sz="9600" dirty="0">
                <a:latin typeface="SVN-Adam Gorry" panose="02040603050506020204" pitchFamily="18" charset="0"/>
              </a:rPr>
              <a:t>ặn dò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095379" y="1110184"/>
            <a:ext cx="13158705" cy="239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11733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 biệt</a:t>
            </a:r>
            <a:endParaRPr sz="10666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20015" y="2394177"/>
            <a:ext cx="6324132" cy="4706520"/>
            <a:chOff x="7620015" y="2394177"/>
            <a:chExt cx="6324132" cy="470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KHỞI ĐỘNG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7747-41EB-6844-76A9-10347D0D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B8A7D2-4A84-15CE-8528-2057CC7D53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YÊU BIỂN LẮM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6F81EEE8-15F3-02AB-7174-1196CA30E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LUYỆN TẬP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3DC397-7D27-7BB9-E824-134DDDC83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968" y="2320877"/>
            <a:ext cx="5881945" cy="3170400"/>
          </a:xfrm>
        </p:spPr>
        <p:txBody>
          <a:bodyPr/>
          <a:lstStyle/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cõng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Google Shape;1483;p40">
            <a:extLst>
              <a:ext uri="{FF2B5EF4-FFF2-40B4-BE49-F238E27FC236}">
                <a16:creationId xmlns:a16="http://schemas.microsoft.com/office/drawing/2014/main" id="{33022FE4-8DA6-6675-EE6C-D29F6DF42B61}"/>
              </a:ext>
            </a:extLst>
          </p:cNvPr>
          <p:cNvSpPr txBox="1">
            <a:spLocks/>
          </p:cNvSpPr>
          <p:nvPr/>
        </p:nvSpPr>
        <p:spPr>
          <a:xfrm>
            <a:off x="1064444" y="-95794"/>
            <a:ext cx="10272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4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latin typeface="#9Slide07 SVNCinnamoncake" panose="02000000000000000000" pitchFamily="2" charset="0"/>
              </a:rPr>
              <a:t>Bài</a:t>
            </a:r>
            <a:r>
              <a:rPr lang="en-US" sz="4267" kern="0" dirty="0">
                <a:latin typeface="#9Slide07 SVNCinnamoncake" panose="02000000000000000000" pitchFamily="2" charset="0"/>
              </a:rPr>
              <a:t> 1: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Xếp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các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từ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ngữ</a:t>
            </a:r>
            <a:r>
              <a:rPr lang="en-US" sz="4267" kern="0" dirty="0">
                <a:latin typeface="#9Slide07 SVNCinnamoncake" panose="02000000000000000000" pitchFamily="2" charset="0"/>
              </a:rPr>
              <a:t> in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đậm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trong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đoạn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thơ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dưới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đây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vào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nhóm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thích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hợp</a:t>
            </a:r>
            <a:endParaRPr lang="en-US" sz="4267" kern="0" dirty="0">
              <a:latin typeface="#9Slide07 SVNCinnamoncake" panose="02000000000000000000" pitchFamily="2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6487440-1878-0C57-2A71-BE402BF2A785}"/>
              </a:ext>
            </a:extLst>
          </p:cNvPr>
          <p:cNvSpPr txBox="1">
            <a:spLocks/>
          </p:cNvSpPr>
          <p:nvPr/>
        </p:nvSpPr>
        <p:spPr>
          <a:xfrm>
            <a:off x="5804453" y="2320877"/>
            <a:ext cx="6387547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quấn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CA37542-8A8B-19D0-D99B-B67DB6BC7BC5}"/>
              </a:ext>
            </a:extLst>
          </p:cNvPr>
          <p:cNvSpPr txBox="1">
            <a:spLocks/>
          </p:cNvSpPr>
          <p:nvPr/>
        </p:nvSpPr>
        <p:spPr>
          <a:xfrm>
            <a:off x="9236766" y="4192745"/>
            <a:ext cx="6387547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220128" indent="0">
              <a:buNone/>
            </a:pP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8BAE6A7A-FED5-F325-911F-2BA1FA250E1A}"/>
              </a:ext>
            </a:extLst>
          </p:cNvPr>
          <p:cNvSpPr/>
          <p:nvPr/>
        </p:nvSpPr>
        <p:spPr>
          <a:xfrm>
            <a:off x="1053409" y="4863261"/>
            <a:ext cx="4446381" cy="83289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sự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vật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316DE598-F679-2165-509B-1D9DD4C3B0A2}"/>
              </a:ext>
            </a:extLst>
          </p:cNvPr>
          <p:cNvSpPr/>
          <p:nvPr/>
        </p:nvSpPr>
        <p:spPr>
          <a:xfrm>
            <a:off x="5934219" y="4817242"/>
            <a:ext cx="5402225" cy="87610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88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FBF619FE-8D49-6DB3-E89B-5CC124FFA020}"/>
              </a:ext>
            </a:extLst>
          </p:cNvPr>
          <p:cNvSpPr/>
          <p:nvPr/>
        </p:nvSpPr>
        <p:spPr>
          <a:xfrm>
            <a:off x="897070" y="288457"/>
            <a:ext cx="4446381" cy="83289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sự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vật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DA595321-0E66-9A0A-9923-4199B0A7E799}"/>
              </a:ext>
            </a:extLst>
          </p:cNvPr>
          <p:cNvSpPr/>
          <p:nvPr/>
        </p:nvSpPr>
        <p:spPr>
          <a:xfrm>
            <a:off x="6167767" y="245242"/>
            <a:ext cx="5402225" cy="87610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2A7C80-0A7D-A52E-1B40-27E8B4E14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286DB4-45CB-5528-4870-E388035397CE}"/>
              </a:ext>
            </a:extLst>
          </p:cNvPr>
          <p:cNvSpPr/>
          <p:nvPr/>
        </p:nvSpPr>
        <p:spPr>
          <a:xfrm>
            <a:off x="788120" y="1613904"/>
            <a:ext cx="5114001" cy="46305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79D642-381B-41D4-56F4-A08667C0156C}"/>
              </a:ext>
            </a:extLst>
          </p:cNvPr>
          <p:cNvSpPr/>
          <p:nvPr/>
        </p:nvSpPr>
        <p:spPr>
          <a:xfrm>
            <a:off x="6289880" y="1613904"/>
            <a:ext cx="5158000" cy="46305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76;p7">
            <a:extLst>
              <a:ext uri="{FF2B5EF4-FFF2-40B4-BE49-F238E27FC236}">
                <a16:creationId xmlns:a16="http://schemas.microsoft.com/office/drawing/2014/main" id="{FCDD1E98-0CC4-369D-1A68-8701C0163B42}"/>
              </a:ext>
            </a:extLst>
          </p:cNvPr>
          <p:cNvSpPr/>
          <p:nvPr/>
        </p:nvSpPr>
        <p:spPr>
          <a:xfrm>
            <a:off x="1121927" y="1973056"/>
            <a:ext cx="4446381" cy="407605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Biển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song,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đèn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biển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sương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đoàn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tàu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329D9182-FAAC-FB15-6D0E-BCE8D195365E}"/>
              </a:ext>
            </a:extLst>
          </p:cNvPr>
          <p:cNvSpPr/>
          <p:nvPr/>
        </p:nvSpPr>
        <p:spPr>
          <a:xfrm>
            <a:off x="6785619" y="2070026"/>
            <a:ext cx="4446381" cy="385598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Thức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dậy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cõng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đứng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4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513627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1077600" y="159148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267" dirty="0">
                <a:latin typeface="#9Slide07 SVNCinnamoncake" panose="02000000000000000000" pitchFamily="2" charset="0"/>
              </a:rPr>
              <a:t>Bài 2: Tìm thêm những từ ngữ chỉ sự vật có trong đoạn thơ trên.</a:t>
            </a:r>
            <a:endParaRPr sz="4267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D0327F2-7A55-DA58-C4D8-E55A6A93C686}"/>
              </a:ext>
            </a:extLst>
          </p:cNvPr>
          <p:cNvSpPr/>
          <p:nvPr/>
        </p:nvSpPr>
        <p:spPr>
          <a:xfrm>
            <a:off x="4968659" y="4396707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Trẻ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con,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ông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trời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dã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tràng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nắng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mắt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khăn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còi</a:t>
            </a:r>
            <a:endParaRPr lang="en-US" sz="4400" kern="0" dirty="0">
              <a:solidFill>
                <a:srgbClr val="F7A9BD">
                  <a:lumMod val="10000"/>
                </a:srgbClr>
              </a:solidFill>
              <a:latin typeface="#9Slide03 AllRoundGothic" panose="020B07030202020201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D771C-604E-4A4B-F5BF-8911267C26E6}"/>
              </a:ext>
            </a:extLst>
          </p:cNvPr>
          <p:cNvSpPr txBox="1"/>
          <p:nvPr/>
        </p:nvSpPr>
        <p:spPr>
          <a:xfrm>
            <a:off x="3933302" y="2394562"/>
            <a:ext cx="7457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atin typeface="#9Slide07 SVNCinnamoncake" panose="02000000000000000000" pitchFamily="2" charset="0"/>
              </a:rPr>
              <a:t>Những từ ngữ chỉ sự vật có trong đoạn thơ trên là: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867298" y="3614800"/>
            <a:ext cx="5523773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Dã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tràng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6305411" y="5774690"/>
            <a:ext cx="5037744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Dã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tràng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cõng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nắng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1C4C93-B8EF-37FA-20F6-D2505992B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8" y="2491897"/>
            <a:ext cx="1442761" cy="790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36084355"/>
</p:tagLst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805</Words>
  <Application>Microsoft Office PowerPoint</Application>
  <PresentationFormat>Widescreen</PresentationFormat>
  <Paragraphs>88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#9Slide07 SVNCinnamoncake</vt:lpstr>
      <vt:lpstr>Calibri</vt:lpstr>
      <vt:lpstr>#9Slide03 AllRoundGothic</vt:lpstr>
      <vt:lpstr>SVN-Androgyne</vt:lpstr>
      <vt:lpstr>Fredoka One</vt:lpstr>
      <vt:lpstr>#9Slide03 AmpleSoft Bold</vt:lpstr>
      <vt:lpstr>Arial</vt:lpstr>
      <vt:lpstr>Inria Sans</vt:lpstr>
      <vt:lpstr>SVN-Adam Gorry</vt:lpstr>
      <vt:lpstr>Cambria</vt:lpstr>
      <vt:lpstr>#9Slide07 SVNZiclets</vt:lpstr>
      <vt:lpstr>SVN-A Love Of Thunder</vt:lpstr>
      <vt:lpstr>Times New Roman</vt:lpstr>
      <vt:lpstr>#9Slide05 Amtenar</vt:lpstr>
      <vt:lpstr>Grammar Subject for Pre-K: Adjectives by Slidesgo</vt:lpstr>
      <vt:lpstr>Crafting and Mining! by Slidesgo</vt:lpstr>
      <vt:lpstr>TỪ NGỮ CHỈ SỰ VẬT, HOẠT ĐỘNG  Hỏi đáp về sự vật, hoạt động </vt:lpstr>
      <vt:lpstr>02</vt:lpstr>
      <vt:lpstr>KHỞI ĐỘNG</vt:lpstr>
      <vt:lpstr>PowerPoint Presentation</vt:lpstr>
      <vt:lpstr>LUYỆN TẬP</vt:lpstr>
      <vt:lpstr>PowerPoint Presentation</vt:lpstr>
      <vt:lpstr>PowerPoint Presentation</vt:lpstr>
      <vt:lpstr>Bài 2: Tìm thêm những từ ngữ chỉ sự vật có trong đoạn thơ trên.</vt:lpstr>
      <vt:lpstr>PowerPoint Presentation</vt:lpstr>
      <vt:lpstr>PowerPoint Presentation</vt:lpstr>
      <vt:lpstr>PowerPoint Presentation</vt:lpstr>
      <vt:lpstr>VẬN DỤNG</vt:lpstr>
      <vt:lpstr>Ti 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Dặn dò</vt:lpstr>
      <vt:lpstr>Chào tạm biệt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Hỏi đáp về sự vật, hoạt động </dc:title>
  <dc:creator>MANG NON</dc:creator>
  <cp:keywords>MANG NON</cp:keywords>
  <cp:lastModifiedBy>Nguyen Tra My</cp:lastModifiedBy>
  <cp:revision>11</cp:revision>
  <dcterms:created xsi:type="dcterms:W3CDTF">2022-12-02T06:31:23Z</dcterms:created>
  <dcterms:modified xsi:type="dcterms:W3CDTF">2022-12-19T03:40:17Z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2022-12-02T06:39:22Z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d784d903-cd20-4d83-b479-52c2bfeb09d6</vt:lpwstr>
  </property>
  <property fmtid="{D5CDD505-2E9C-101B-9397-08002B2CF9AE}" pid="8" name="MSIP_Label_defa4170-0d19-0005-0004-bc88714345d2_ContentBits">
    <vt:lpwstr>0</vt:lpwstr>
  </property>
</Properties>
</file>