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86" r:id="rId6"/>
    <p:sldId id="297" r:id="rId7"/>
    <p:sldId id="294" r:id="rId8"/>
    <p:sldId id="272" r:id="rId9"/>
    <p:sldId id="268" r:id="rId10"/>
    <p:sldId id="261" r:id="rId11"/>
    <p:sldId id="275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77" r:id="rId21"/>
    <p:sldId id="264" r:id="rId22"/>
    <p:sldId id="267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D69"/>
    <a:srgbClr val="99FF99"/>
    <a:srgbClr val="9999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6C5E0-AACF-4E64-8123-1F57D34628B6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44361-E075-4C11-9F19-537DD017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7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44361-E075-4C11-9F19-537DD01738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5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9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6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1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8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2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8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6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0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A20A2-1ECA-4302-BDCE-7C09392E36A3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1486-59CD-4D80-ABDD-D0E089FFD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4FAC3"/>
            </a:gs>
            <a:gs pos="58400">
              <a:schemeClr val="bg1">
                <a:lumMod val="95000"/>
              </a:schemeClr>
            </a:gs>
            <a:gs pos="100000">
              <a:srgbClr val="C4FAC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1E616-8F07-4AD6-850C-66D203D0A8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2857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2985" y="1656935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</a:t>
            </a:r>
            <a:br>
              <a:rPr lang="en-US" sz="4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TIẾT HỌC HÔM NAY!</a:t>
            </a:r>
          </a:p>
        </p:txBody>
      </p:sp>
    </p:spTree>
    <p:extLst>
      <p:ext uri="{BB962C8B-B14F-4D97-AF65-F5344CB8AC3E}">
        <p14:creationId xmlns:p14="http://schemas.microsoft.com/office/powerpoint/2010/main" val="242707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350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46029" y="2693557"/>
            <a:ext cx="7493393" cy="225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2">
                    <a:lumMod val="25000"/>
                  </a:schemeClr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2. Quan sát hình 2 đến 5</a:t>
            </a:r>
          </a:p>
          <a:p>
            <a:pPr marL="0" indent="0" algn="ctr">
              <a:buNone/>
            </a:pPr>
            <a:r>
              <a:rPr lang="en-US" sz="4800" b="1">
                <a:solidFill>
                  <a:schemeClr val="bg2">
                    <a:lumMod val="25000"/>
                  </a:schemeClr>
                </a:solidFill>
                <a:latin typeface="Script MT Bold" panose="03040602040607080904" pitchFamily="66" charset="0"/>
                <a:cs typeface="Times New Roman" panose="02020603050405020304" pitchFamily="18" charset="0"/>
              </a:rPr>
              <a:t> và trả lời câu hỏi: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Script MT Bold" panose="030406020406070809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42942" y="108808"/>
            <a:ext cx="4175600" cy="3524607"/>
            <a:chOff x="210057" y="2085975"/>
            <a:chExt cx="3504034" cy="27293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57" y="2085975"/>
              <a:ext cx="3504034" cy="272934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24176" y="2758149"/>
              <a:ext cx="225091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số bộ phận bên ngoài của con vật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21631" y="1473380"/>
            <a:ext cx="3474906" cy="3131413"/>
            <a:chOff x="9081465" y="2134064"/>
            <a:chExt cx="2974733" cy="29747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1465" y="2134064"/>
              <a:ext cx="2974733" cy="29747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405810" y="2820496"/>
              <a:ext cx="1779923" cy="13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Lớp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che phủ bên ngoài để làm gì?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 descr="Giải bài 15 Một số bộ phận của động vật và chức năng của chú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849" y="622105"/>
            <a:ext cx="4541651" cy="56045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115910" y="3716027"/>
            <a:ext cx="3474906" cy="3131413"/>
            <a:chOff x="9081465" y="2134064"/>
            <a:chExt cx="2974733" cy="297473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1465" y="2134064"/>
              <a:ext cx="2974733" cy="297473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9405810" y="2820496"/>
              <a:ext cx="1779923" cy="13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sánh đặc điểm bên ngoài?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ặc điểm sinh học của tôm càng xanh | Farmvina Nông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6" y="1005115"/>
            <a:ext cx="57150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344229" y="1683657"/>
            <a:ext cx="1640114" cy="8273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84343" y="1193801"/>
            <a:ext cx="188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VỎ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444219" y="1005115"/>
            <a:ext cx="1640114" cy="8273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41495" y="449629"/>
            <a:ext cx="188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ĐẦU</a:t>
            </a:r>
          </a:p>
        </p:txBody>
      </p:sp>
      <p:cxnSp>
        <p:nvCxnSpPr>
          <p:cNvPr id="10" name="Straight Connector 9"/>
          <p:cNvCxnSpPr>
            <a:stCxn id="11" idx="0"/>
          </p:cNvCxnSpPr>
          <p:nvPr/>
        </p:nvCxnSpPr>
        <p:spPr>
          <a:xfrm flipV="1">
            <a:off x="2996748" y="3053670"/>
            <a:ext cx="3102428" cy="13062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3319" y="4359955"/>
            <a:ext cx="188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CHÂN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356374" y="4024628"/>
            <a:ext cx="1175430" cy="120051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92117" y="5053327"/>
            <a:ext cx="188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4212933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a_ch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28" y="1756229"/>
            <a:ext cx="4572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289628" y="1527629"/>
            <a:ext cx="2362200" cy="1295400"/>
            <a:chOff x="144" y="1776"/>
            <a:chExt cx="1488" cy="816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144" y="1776"/>
              <a:ext cx="912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Đầu</a:t>
              </a: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912" y="2160"/>
              <a:ext cx="720" cy="4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2213428" y="2975429"/>
            <a:ext cx="3733800" cy="1066800"/>
            <a:chOff x="96" y="2688"/>
            <a:chExt cx="2352" cy="672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96" y="2832"/>
              <a:ext cx="912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Mình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V="1">
              <a:off x="960" y="2688"/>
              <a:ext cx="1488" cy="48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5109028" y="3889829"/>
            <a:ext cx="2133600" cy="1676400"/>
            <a:chOff x="1920" y="3264"/>
            <a:chExt cx="1344" cy="1056"/>
          </a:xfrm>
        </p:grpSpPr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1920" y="3792"/>
              <a:ext cx="912" cy="528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vây</a:t>
              </a: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 flipV="1">
              <a:off x="2400" y="3312"/>
              <a:ext cx="192" cy="48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 flipV="1">
              <a:off x="1968" y="3264"/>
              <a:ext cx="432" cy="5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2400" y="3264"/>
              <a:ext cx="864" cy="5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8080828" y="2899229"/>
            <a:ext cx="2209800" cy="914400"/>
            <a:chOff x="3888" y="2688"/>
            <a:chExt cx="1392" cy="528"/>
          </a:xfrm>
        </p:grpSpPr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368" y="2688"/>
              <a:ext cx="912" cy="528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đuôi</a:t>
              </a: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3888" y="2928"/>
              <a:ext cx="48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25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VÌ SAO CHIM ÉN LẠI NHẬN RA ĐƯỢC QUÊ HƯƠNG? - DaoHieu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41" l="99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75" y="396195"/>
            <a:ext cx="5781447" cy="57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2403928" y="2258219"/>
            <a:ext cx="2362200" cy="1295400"/>
            <a:chOff x="144" y="1776"/>
            <a:chExt cx="1488" cy="816"/>
          </a:xfrm>
        </p:grpSpPr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44" y="1776"/>
              <a:ext cx="912" cy="52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rgbClr val="FF3300"/>
                  </a:solidFill>
                </a:rPr>
                <a:t>LÔNG</a:t>
              </a: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912" y="2160"/>
              <a:ext cx="720" cy="43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V="1">
            <a:off x="4308928" y="4734719"/>
            <a:ext cx="1103085" cy="7661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649593" y="2601119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CÁNH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51728" y="1378857"/>
            <a:ext cx="914400" cy="6821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644660" y="551317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MỎ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887029" y="3363119"/>
            <a:ext cx="1103085" cy="7661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075213" y="5391491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CHÂN</a:t>
            </a:r>
          </a:p>
        </p:txBody>
      </p:sp>
    </p:spTree>
    <p:extLst>
      <p:ext uri="{BB962C8B-B14F-4D97-AF65-F5344CB8AC3E}">
        <p14:creationId xmlns:p14="http://schemas.microsoft.com/office/powerpoint/2010/main" val="22612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èo co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9333">
                        <a14:backgroundMark x1="17667" y1="92040" x2="20333" y2="80100"/>
                        <a14:backgroundMark x1="50667" y1="77612" x2="47000" y2="81592"/>
                        <a14:backgroundMark x1="49333" y1="94030" x2="81333" y2="94527"/>
                        <a14:backgroundMark x1="60333" y1="80100" x2="59000" y2="95025"/>
                        <a14:backgroundMark x1="24000" y1="95522" x2="42333" y2="99502"/>
                        <a14:backgroundMark x1="78000" y1="92537" x2="89667" y2="8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28" y="1328512"/>
            <a:ext cx="6607248" cy="442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672114" y="1611085"/>
            <a:ext cx="1384300" cy="885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644660" y="644071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MẮT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059714" y="1120321"/>
            <a:ext cx="965200" cy="8844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832031" y="511175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TAI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05539" y="4042228"/>
            <a:ext cx="1384300" cy="8853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952510" y="3541940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CHÂN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030846" y="2599418"/>
            <a:ext cx="1227783" cy="556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134840" y="1871662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LÔNG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385060" y="4484915"/>
            <a:ext cx="1433132" cy="7402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170" y="4855143"/>
            <a:ext cx="1553029" cy="952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207646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giáo án điện tử học sinh tiểu học | Powerpoint background design,  Powerpoint background templates, Background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7"/>
            <a:ext cx="12192000" cy="732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31771" y="1422541"/>
            <a:ext cx="7460343" cy="506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i="1">
                <a:solidFill>
                  <a:srgbClr val="5C2D69"/>
                </a:solidFill>
                <a:latin typeface="+mj-lt"/>
                <a:ea typeface="#9Slide04 Noto Serif Bold" panose="02020800060500020200" pitchFamily="18" charset="0"/>
                <a:cs typeface="#9Slide04 Noto Serif Bold" panose="02020800060500020200" pitchFamily="18" charset="0"/>
              </a:rPr>
              <a:t>Lớp che phủ bên ngoài của mỗi loài vật là khác nhau để thích nghi với điều kiện và môi trường sống của từng loài.</a:t>
            </a:r>
            <a:endParaRPr lang="en-US" sz="4400" b="1" i="1">
              <a:solidFill>
                <a:srgbClr val="5C2D69"/>
              </a:solidFill>
              <a:latin typeface="+mj-lt"/>
              <a:ea typeface="#9Slide04 Noto Serif Bold" panose="02020800060500020200" pitchFamily="18" charset="0"/>
              <a:cs typeface="#9Slide04 Noto Serif Bold" panose="02020800060500020200" pitchFamily="18" charset="0"/>
            </a:endParaRPr>
          </a:p>
          <a:p>
            <a:pPr>
              <a:lnSpc>
                <a:spcPct val="150000"/>
              </a:lnSpc>
            </a:pPr>
            <a:endParaRPr lang="en-US" sz="4400" b="1" i="1">
              <a:solidFill>
                <a:srgbClr val="5C2D69"/>
              </a:solidFill>
              <a:latin typeface="+mj-lt"/>
              <a:ea typeface="#9Slide04 Noto Serif Bold" panose="02020800060500020200" pitchFamily="18" charset="0"/>
              <a:cs typeface="#9Slide04 Noto Serif Bold" panose="020208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0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b-f7-zpcloud.zdn.vn/2415461361027286453/8e5a54b0ddbd18e341a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4" b="17405"/>
          <a:stretch/>
        </p:blipFill>
        <p:spPr bwMode="auto">
          <a:xfrm>
            <a:off x="5646332" y="0"/>
            <a:ext cx="5939698" cy="666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086" y="696686"/>
            <a:ext cx="4688114" cy="580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trả lời câu hỏi: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con vật đang làm gì? Ở đâu?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nào giúp chúng có thể thực hiện hoạt động đó?</a:t>
            </a:r>
          </a:p>
        </p:txBody>
      </p:sp>
    </p:spTree>
    <p:extLst>
      <p:ext uri="{BB962C8B-B14F-4D97-AF65-F5344CB8AC3E}">
        <p14:creationId xmlns:p14="http://schemas.microsoft.com/office/powerpoint/2010/main" val="554110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nền powerpoint đẹp nhất | Powerpoint background templates,  Presentation backgrounds, Background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91166"/>
              </p:ext>
            </p:extLst>
          </p:nvPr>
        </p:nvGraphicFramePr>
        <p:xfrm>
          <a:off x="2534647" y="1459332"/>
          <a:ext cx="7247982" cy="3998041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646693">
                  <a:extLst>
                    <a:ext uri="{9D8B030D-6E8A-4147-A177-3AD203B41FA5}">
                      <a16:colId xmlns:a16="http://schemas.microsoft.com/office/drawing/2014/main" val="2637232240"/>
                    </a:ext>
                  </a:extLst>
                </a:gridCol>
                <a:gridCol w="1192272">
                  <a:extLst>
                    <a:ext uri="{9D8B030D-6E8A-4147-A177-3AD203B41FA5}">
                      <a16:colId xmlns:a16="http://schemas.microsoft.com/office/drawing/2014/main" val="142011223"/>
                    </a:ext>
                  </a:extLst>
                </a:gridCol>
                <a:gridCol w="4409017">
                  <a:extLst>
                    <a:ext uri="{9D8B030D-6E8A-4147-A177-3AD203B41FA5}">
                      <a16:colId xmlns:a16="http://schemas.microsoft.com/office/drawing/2014/main" val="3498359612"/>
                    </a:ext>
                  </a:extLst>
                </a:gridCol>
              </a:tblGrid>
              <a:tr h="12075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con vật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 phận thực hiện hoạt động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374321185"/>
                  </a:ext>
                </a:extLst>
              </a:tr>
              <a:tr h="697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cá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887713737"/>
                  </a:ext>
                </a:extLst>
              </a:tr>
              <a:tr h="697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chim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157165596"/>
                  </a:ext>
                </a:extLst>
              </a:tr>
              <a:tr h="697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ngựa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334040809"/>
                  </a:ext>
                </a:extLst>
              </a:tr>
              <a:tr h="697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cua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Càng và chân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193200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65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33998" y="1074852"/>
            <a:ext cx="68384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accent4">
                    <a:lumMod val="75000"/>
                  </a:schemeClr>
                </a:solidFill>
                <a:latin typeface="Script MT Bold" panose="03040602040607080904" pitchFamily="66" charset="0"/>
              </a:rPr>
              <a:t>Vận dụng</a:t>
            </a:r>
            <a:endParaRPr lang="en-US" sz="11500" dirty="0">
              <a:solidFill>
                <a:schemeClr val="accent4">
                  <a:lumMod val="75000"/>
                </a:schemeClr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6380" y="2028015"/>
            <a:ext cx="8399585" cy="703386"/>
          </a:xfrm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nl-NL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15: MỘT SỐ BỘ PHẬN CỦA ĐỘNG VẬT VÀ CHỨC NĂNG CỦA CHÚNG (TIẾT 1) 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2393415" y="1104685"/>
            <a:ext cx="678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</a:t>
            </a:r>
            <a:endParaRPr lang="en-US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3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0668"/>
          </a:xfrm>
        </p:spPr>
      </p:pic>
      <p:sp>
        <p:nvSpPr>
          <p:cNvPr id="5" name="Rounded Rectangle 4"/>
          <p:cNvSpPr/>
          <p:nvPr/>
        </p:nvSpPr>
        <p:spPr>
          <a:xfrm>
            <a:off x="1336432" y="1930401"/>
            <a:ext cx="9242474" cy="36077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HS chuẩn bị mang đến lớp giờ học sau hình ảnh (ảnh chụp hoặc vẽ)  một số động vật mà em biết; mỗi nhóm 1 tờ giấy khổ A3 hoặc tờ lịch tường đã qua sử dụng.</a:t>
            </a:r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26610"/>
            <a:ext cx="292608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0697" y="2160418"/>
            <a:ext cx="8159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di chuyển và lớp bao phủ bên ngoài của động vật có đặc điểm khác nhau. Chúng giúp động vật di chuyển, bảo vệ cơ thể.</a:t>
            </a:r>
          </a:p>
        </p:txBody>
      </p:sp>
    </p:spTree>
    <p:extLst>
      <p:ext uri="{BB962C8B-B14F-4D97-AF65-F5344CB8AC3E}">
        <p14:creationId xmlns:p14="http://schemas.microsoft.com/office/powerpoint/2010/main" val="181496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31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9000" b="-10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188591"/>
          </a:xfrm>
        </p:spPr>
      </p:pic>
      <p:sp>
        <p:nvSpPr>
          <p:cNvPr id="5" name="TextBox 4"/>
          <p:cNvSpPr txBox="1"/>
          <p:nvPr/>
        </p:nvSpPr>
        <p:spPr>
          <a:xfrm>
            <a:off x="4351606" y="203906"/>
            <a:ext cx="4127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26677" y="5171369"/>
            <a:ext cx="323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8986" y="5123373"/>
            <a:ext cx="323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26677" y="2276200"/>
            <a:ext cx="323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8986" y="2229582"/>
            <a:ext cx="323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14953" y="1044357"/>
            <a:ext cx="67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5627" y="4040325"/>
            <a:ext cx="65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7973" y="4073820"/>
            <a:ext cx="67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69900" y="1088699"/>
            <a:ext cx="77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3058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猫&#10;&#10;描述已自动生成">
            <a:extLst>
              <a:ext uri="{FF2B5EF4-FFF2-40B4-BE49-F238E27FC236}">
                <a16:creationId xmlns:a16="http://schemas.microsoft.com/office/drawing/2014/main" id="{3F9A9BCC-D5D3-43AD-A30F-4B6C25946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105" y="1161404"/>
            <a:ext cx="7532679" cy="5319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BA860-3540-4964-A858-F0E5086B6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595" y="46647"/>
            <a:ext cx="8206450" cy="681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8706CA-7BA3-4514-AF1C-FA667BF12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089" y="2580842"/>
            <a:ext cx="523082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D441C9F1-3BF5-40B9-8072-211D4ABC8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 11">
            <a:extLst>
              <a:ext uri="{FF2B5EF4-FFF2-40B4-BE49-F238E27FC236}">
                <a16:creationId xmlns:a16="http://schemas.microsoft.com/office/drawing/2014/main" id="{FF33D849-A684-4AF5-9729-FD2E15010BAE}"/>
              </a:ext>
            </a:extLst>
          </p:cNvPr>
          <p:cNvSpPr/>
          <p:nvPr/>
        </p:nvSpPr>
        <p:spPr>
          <a:xfrm>
            <a:off x="5362575" y="497711"/>
            <a:ext cx="7021829" cy="4927729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1B87583-F664-44A6-9422-D2B34C283C10}"/>
              </a:ext>
            </a:extLst>
          </p:cNvPr>
          <p:cNvSpPr/>
          <p:nvPr/>
        </p:nvSpPr>
        <p:spPr>
          <a:xfrm>
            <a:off x="6238875" y="1655287"/>
            <a:ext cx="5221605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hát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xuất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hiện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vật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暖男手札体 W01" panose="02020400000000000000" pitchFamily="18" charset="-122"/>
                <a:cs typeface="+mn-cs"/>
              </a:rPr>
              <a:t>?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仓耳暖男手札体 W01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E4D1-C9C5-48AD-9987-D851F10B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850"/>
            <a:ext cx="5153025" cy="257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9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896373" y="1187394"/>
            <a:ext cx="68384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Script MT Bold" panose="03040602040607080904" pitchFamily="66" charset="0"/>
              </a:rPr>
              <a:t>Khám</a:t>
            </a:r>
            <a:r>
              <a:rPr lang="en-US" sz="11500" dirty="0">
                <a:solidFill>
                  <a:srgbClr val="0070C0"/>
                </a:solidFill>
                <a:latin typeface="Script MT Bold" panose="03040602040607080904" pitchFamily="66" charset="0"/>
              </a:rPr>
              <a:t> </a:t>
            </a:r>
            <a:r>
              <a:rPr lang="en-US" sz="11500" err="1">
                <a:solidFill>
                  <a:srgbClr val="0070C0"/>
                </a:solidFill>
                <a:latin typeface="Script MT Bold" panose="03040602040607080904" pitchFamily="66" charset="0"/>
              </a:rPr>
              <a:t>phá</a:t>
            </a:r>
            <a:r>
              <a:rPr lang="en-US" sz="11500">
                <a:solidFill>
                  <a:srgbClr val="0070C0"/>
                </a:solidFill>
                <a:latin typeface="Script MT Bold" panose="03040602040607080904" pitchFamily="66" charset="0"/>
              </a:rPr>
              <a:t> </a:t>
            </a:r>
            <a:endParaRPr lang="en-US" sz="11500" dirty="0">
              <a:solidFill>
                <a:srgbClr val="0070C0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4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350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960543" y="1792351"/>
            <a:ext cx="7493393" cy="225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ctr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#9Slide04 Playfair Display" panose="00000500000000000000" pitchFamily="2" charset="0"/>
                <a:cs typeface="Times New Roman" panose="02020603050405020304" pitchFamily="18" charset="0"/>
              </a:rPr>
              <a:t>HS làm việc nhóm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#9Slide04 Playfair Display" panose="00000500000000000000" pitchFamily="2" charset="0"/>
                <a:cs typeface="Times New Roman" panose="02020603050405020304" pitchFamily="18" charset="0"/>
              </a:rPr>
              <a:t>Quan sát hình 1 cho biết: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#9Slide04 Playfair Display" panose="00000500000000000000" pitchFamily="2" charset="0"/>
                <a:cs typeface="Times New Roman" panose="02020603050405020304" pitchFamily="18" charset="0"/>
              </a:rPr>
              <a:t>Tên con vật, nơi sống</a:t>
            </a:r>
          </a:p>
          <a:p>
            <a:pPr algn="ctr"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#9Slide04 Playfair Display" panose="00000500000000000000" pitchFamily="2" charset="0"/>
                <a:cs typeface="Times New Roman" panose="02020603050405020304" pitchFamily="18" charset="0"/>
              </a:rPr>
              <a:t>Đặc điểm nổi bật của con vật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#9Slide04 Playfair Display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0" y="3726588"/>
            <a:ext cx="4020223" cy="31314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8891" y="4567398"/>
            <a:ext cx="2250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426548" y="3726587"/>
            <a:ext cx="3474906" cy="3131413"/>
            <a:chOff x="9081465" y="2134064"/>
            <a:chExt cx="2974733" cy="29747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1465" y="2134064"/>
              <a:ext cx="2974733" cy="29747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405810" y="2820496"/>
              <a:ext cx="1779923" cy="1315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 bày ý kiến trước lớp</a:t>
              </a:r>
              <a:endPara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 descr="Giải bài 15 Một số bộ phận của động vật và chức năng của chú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80" y="522331"/>
            <a:ext cx="4099568" cy="3926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7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328</Words>
  <Application>Microsoft Office PowerPoint</Application>
  <PresentationFormat>Widescreen</PresentationFormat>
  <Paragraphs>67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#9Slide04 Playfair Display</vt:lpstr>
      <vt:lpstr>Arial</vt:lpstr>
      <vt:lpstr>Calibri</vt:lpstr>
      <vt:lpstr>Calibri Light</vt:lpstr>
      <vt:lpstr>Script MT Bold</vt:lpstr>
      <vt:lpstr>Times New Roman</vt:lpstr>
      <vt:lpstr>Office Theme</vt:lpstr>
      <vt:lpstr>1_Office Theme</vt:lpstr>
      <vt:lpstr>CHÀO MỪNG CÁC EM ĐẾN   VỚI TIẾT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HÔM NAY!</dc:title>
  <dc:creator>Admin</dc:creator>
  <cp:lastModifiedBy>ADMIN88</cp:lastModifiedBy>
  <cp:revision>37</cp:revision>
  <dcterms:created xsi:type="dcterms:W3CDTF">2022-08-12T01:23:09Z</dcterms:created>
  <dcterms:modified xsi:type="dcterms:W3CDTF">2023-01-05T03:02:01Z</dcterms:modified>
</cp:coreProperties>
</file>