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AE177D"/>
    <a:srgbClr val="CCFFCC"/>
    <a:srgbClr val="FBD9F5"/>
    <a:srgbClr val="70767A"/>
    <a:srgbClr val="FFCCFF"/>
    <a:srgbClr val="CCFFFF"/>
    <a:srgbClr val="66CCFF"/>
    <a:srgbClr val="E88D2A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744" autoAdjust="0"/>
  </p:normalViewPr>
  <p:slideViewPr>
    <p:cSldViewPr snapToGrid="0">
      <p:cViewPr varScale="1">
        <p:scale>
          <a:sx n="83" d="100"/>
          <a:sy n="83" d="100"/>
        </p:scale>
        <p:origin x="101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34BFE-D518-D6A3-E6EE-F4B784CAE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C8B4AE-371A-5AD8-B879-07E096714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C89B3-FB98-F807-04C6-5C0EB65C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55669-C643-4A3A-9892-68CA00DC1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00921-7081-999B-E501-FD881F506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9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3E2B-E482-7181-6F33-65806D323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77D4A0-57E1-FE2A-3EBC-DFD51369D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D02F6-EB14-B113-E803-E4042A8C6A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A8578-0B91-EC3C-9EE6-42C1AD256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24A64-E1E3-2B1A-AAB9-A5A7ED069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3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FFDDE8-0A97-33B0-030D-91BB62CBD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15098-E01D-A941-A9F5-F7E8E533A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6D493-7B67-A2F7-ED67-B81C01978C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DCB4E-58EB-1B04-7E27-68DEF88B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F61A4-D8A9-F03B-8CB5-144E3464E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68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DE0FA-42AD-1EBF-41BB-4A8EF92D5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1223C-223F-197E-3D78-1444E35D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9399D-149D-C555-C9BE-4852FD4799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799E6-55D4-AC6D-8C66-8CE95B59B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6E57A-B5BC-725F-8E34-8E6A5A2BF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1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E17DB-036F-8895-17AC-507867B61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7EEA5-7094-0D56-E915-53A12834D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7B6E1-076D-8764-B8A1-87B353D394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C8DDE-7DC8-7C63-60DD-2CAA7B1A7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3B206-7A3A-5858-D775-3771D81F9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5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953F7-0B76-02FA-B81E-BE385123E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6068C-6C71-E32C-D4B0-3787FBDF91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B4A676-19E8-FF5A-6D88-49FADF802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9D4B9-C5E2-4C10-C00E-C37B524959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2A1998-3122-0A47-5DE7-6F83795D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C27F5-47FF-1DC6-8553-0248DF41E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7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2B34B-A1F2-34CD-1A97-BB58155E0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7C6394-5513-B51C-7864-CABD3BBE8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21BBE8-B7CC-B6AD-D45F-547081FBA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8ADD2-F6F9-72DA-0A2F-6FEB00477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21E1F7-B75C-2D13-8579-EB0DC757E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77754C-7A6C-57F7-615C-0A070E31F9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D9E5C-3F09-0B96-6AAA-9B1352218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6BB5A3-2FB1-EE19-F60C-EDFEDEEE5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3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5F3C3-3224-83F3-4F5C-46EB07803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83CD10-F28E-1BAA-82A5-707D5D0045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C63340-B412-F5DE-F6EC-99910A6AE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B8C3F-E5E9-E642-F2D6-37DF852DD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6A159-966B-9FA1-D8AD-B6DB5DA3CA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9CD81E-961F-96B7-ABFE-96CDEDB19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E5321-9116-D1C5-49A2-26C78BE30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7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1C7A5-91F5-5A0C-CA1C-F712F6ED6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2E2C1-E79C-1B46-D66F-D12348000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171CF-BAF1-931F-F9C7-811B33E43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506A0-2129-03B0-8BE1-0044C1AFC3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06EB70-C01E-51BC-7B63-27E8BBE94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E57A6D-17A3-B790-570C-2A8A8DA9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1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BFE4E-09AA-8834-3C6B-CF33A1214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526974-9004-C2E5-5EE7-D5C197CD02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F0765C-0B15-31DF-FA70-2D90A38E3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11238-315A-8E7F-6B37-80129F9A78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ACD631-DA6D-453E-AC63-3516EBE05CD1}" type="datetimeFigureOut">
              <a:rPr lang="en-US" smtClean="0"/>
              <a:t>18/04/2026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36843-EA8F-4EDB-4291-153AFDEC3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15740-B9DE-059F-C114-CE74107F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DE7E35-2D6E-4EE1-B0E2-50C4A35AB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0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round pink circle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E954D160-65AF-ACF8-2CAA-CA647633FE7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0331" y="0"/>
            <a:ext cx="1613697" cy="161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4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EC18ED-FB05-BD48-A114-462307D8D14A}"/>
              </a:ext>
            </a:extLst>
          </p:cNvPr>
          <p:cNvGrpSpPr/>
          <p:nvPr/>
        </p:nvGrpSpPr>
        <p:grpSpPr>
          <a:xfrm>
            <a:off x="385297" y="402859"/>
            <a:ext cx="11323772" cy="1200329"/>
            <a:chOff x="449784" y="157588"/>
            <a:chExt cx="11168144" cy="120032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7DB59BF-8A72-1406-FF3B-FAA79F15CB41}"/>
                </a:ext>
              </a:extLst>
            </p:cNvPr>
            <p:cNvSpPr/>
            <p:nvPr/>
          </p:nvSpPr>
          <p:spPr>
            <a:xfrm>
              <a:off x="449784" y="157588"/>
              <a:ext cx="723208" cy="6375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600" b="1" dirty="0">
                  <a:latin typeface="UTM Duepuntozero" panose="02040603050506020204" pitchFamily="18" charset="0"/>
                </a:rPr>
                <a:t>1</a:t>
              </a:r>
              <a:endParaRPr lang="en-US" sz="3600" b="1" dirty="0">
                <a:latin typeface="UTM Duepuntozero" panose="02040603050506020204" pitchFamily="18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33F0EE7-D12F-B3E8-7986-05E17A6B74BD}"/>
                </a:ext>
              </a:extLst>
            </p:cNvPr>
            <p:cNvSpPr txBox="1"/>
            <p:nvPr/>
          </p:nvSpPr>
          <p:spPr>
            <a:xfrm>
              <a:off x="1294707" y="157588"/>
              <a:ext cx="1032322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vi-VN" sz="3600" b="1" i="0" u="none" strike="noStrike" dirty="0">
                  <a:solidFill>
                    <a:srgbClr val="00206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Dưới đây là số tiền điện tháng Hai của ba công ty ở một tòa nhà văn phòng.</a:t>
              </a:r>
              <a:endParaRPr lang="en-US" sz="3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8726D19-4C84-9EA3-E1D2-8A880F38D6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729100"/>
              </p:ext>
            </p:extLst>
          </p:nvPr>
        </p:nvGraphicFramePr>
        <p:xfrm>
          <a:off x="593650" y="1987487"/>
          <a:ext cx="11027736" cy="1158240"/>
        </p:xfrm>
        <a:graphic>
          <a:graphicData uri="http://schemas.openxmlformats.org/drawingml/2006/table">
            <a:tbl>
              <a:tblPr/>
              <a:tblGrid>
                <a:gridCol w="2756934">
                  <a:extLst>
                    <a:ext uri="{9D8B030D-6E8A-4147-A177-3AD203B41FA5}">
                      <a16:colId xmlns:a16="http://schemas.microsoft.com/office/drawing/2014/main" val="3515671733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673058745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2765085129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9660095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Tên công 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383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Số tiền (đồng)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105 362 480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83 965 724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121 783 907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3233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D5784DA-A0E1-CDCB-677A-EEA963F62B45}"/>
              </a:ext>
            </a:extLst>
          </p:cNvPr>
          <p:cNvSpPr txBox="1"/>
          <p:nvPr/>
        </p:nvSpPr>
        <p:spPr>
          <a:xfrm>
            <a:off x="372140" y="3583172"/>
            <a:ext cx="11589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Đọc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tiền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điện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tháng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Hai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công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ty.</a:t>
            </a:r>
          </a:p>
          <a:p>
            <a:pPr algn="just"/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Nêu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trị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3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tiền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c)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tròn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đến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nghìn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tiền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điện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tháng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Hai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công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ty.</a:t>
            </a:r>
          </a:p>
        </p:txBody>
      </p:sp>
    </p:spTree>
    <p:extLst>
      <p:ext uri="{BB962C8B-B14F-4D97-AF65-F5344CB8AC3E}">
        <p14:creationId xmlns:p14="http://schemas.microsoft.com/office/powerpoint/2010/main" val="19278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8726D19-4C84-9EA3-E1D2-8A880F38D6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47505"/>
              </p:ext>
            </p:extLst>
          </p:nvPr>
        </p:nvGraphicFramePr>
        <p:xfrm>
          <a:off x="593650" y="424501"/>
          <a:ext cx="11027736" cy="1158240"/>
        </p:xfrm>
        <a:graphic>
          <a:graphicData uri="http://schemas.openxmlformats.org/drawingml/2006/table">
            <a:tbl>
              <a:tblPr/>
              <a:tblGrid>
                <a:gridCol w="2756934">
                  <a:extLst>
                    <a:ext uri="{9D8B030D-6E8A-4147-A177-3AD203B41FA5}">
                      <a16:colId xmlns:a16="http://schemas.microsoft.com/office/drawing/2014/main" val="3515671733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673058745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2765085129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9660095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Tên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383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Số tiền (đồng)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105 362 480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83 965 724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121 783 907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3233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D5784DA-A0E1-CDCB-677A-EEA963F62B45}"/>
              </a:ext>
            </a:extLst>
          </p:cNvPr>
          <p:cNvSpPr txBox="1"/>
          <p:nvPr/>
        </p:nvSpPr>
        <p:spPr>
          <a:xfrm>
            <a:off x="499731" y="1743740"/>
            <a:ext cx="11589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a)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điện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tháng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Hai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các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công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ty.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DCE025-DF1A-C07C-926F-2A8CCF8A80A8}"/>
              </a:ext>
            </a:extLst>
          </p:cNvPr>
          <p:cNvSpPr txBox="1"/>
          <p:nvPr/>
        </p:nvSpPr>
        <p:spPr>
          <a:xfrm>
            <a:off x="467834" y="2562447"/>
            <a:ext cx="115894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Công ty A: Một trăm linh năm triệu ba trăm sáu mươi hai nghìn bốn trăm tám mươi đồng;</a:t>
            </a:r>
            <a:endParaRPr lang="en-US" sz="32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Cô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 ty B: Tám mươi ba triệu chín trăm sáu mươi lăm nghìn bảy trăm hai mươi tư đồng;</a:t>
            </a:r>
            <a:endParaRPr lang="en-US" sz="32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Cô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 ty C: Một trăm hai mươi mốt triệu</a:t>
            </a: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bảy trăm tám mươi ba nghìn chín trăm linh bảy đồng</a:t>
            </a:r>
          </a:p>
        </p:txBody>
      </p:sp>
    </p:spTree>
    <p:extLst>
      <p:ext uri="{BB962C8B-B14F-4D97-AF65-F5344CB8AC3E}">
        <p14:creationId xmlns:p14="http://schemas.microsoft.com/office/powerpoint/2010/main" val="55498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8726D19-4C84-9EA3-E1D2-8A880F38D605}"/>
              </a:ext>
            </a:extLst>
          </p:cNvPr>
          <p:cNvGraphicFramePr>
            <a:graphicFrameLocks noGrp="1"/>
          </p:cNvGraphicFramePr>
          <p:nvPr/>
        </p:nvGraphicFramePr>
        <p:xfrm>
          <a:off x="593650" y="424501"/>
          <a:ext cx="11027736" cy="1158240"/>
        </p:xfrm>
        <a:graphic>
          <a:graphicData uri="http://schemas.openxmlformats.org/drawingml/2006/table">
            <a:tbl>
              <a:tblPr/>
              <a:tblGrid>
                <a:gridCol w="2756934">
                  <a:extLst>
                    <a:ext uri="{9D8B030D-6E8A-4147-A177-3AD203B41FA5}">
                      <a16:colId xmlns:a16="http://schemas.microsoft.com/office/drawing/2014/main" val="3515671733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673058745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2765085129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9660095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Tên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383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Số tiền (đồng)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105 362 480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83 965 724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121 783 907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3233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D5784DA-A0E1-CDCB-677A-EEA963F62B45}"/>
              </a:ext>
            </a:extLst>
          </p:cNvPr>
          <p:cNvSpPr txBox="1"/>
          <p:nvPr/>
        </p:nvSpPr>
        <p:spPr>
          <a:xfrm>
            <a:off x="499731" y="1743740"/>
            <a:ext cx="11589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Nêu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giá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trị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mỗi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tiền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DCE025-DF1A-C07C-926F-2A8CCF8A80A8}"/>
              </a:ext>
            </a:extLst>
          </p:cNvPr>
          <p:cNvSpPr txBox="1"/>
          <p:nvPr/>
        </p:nvSpPr>
        <p:spPr>
          <a:xfrm>
            <a:off x="467834" y="2562447"/>
            <a:ext cx="11589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hữ số 3 trong số 105 362 480 có giá trị là 300 000;</a:t>
            </a:r>
            <a:endParaRPr lang="en-US" sz="32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hữ số 3 trong số 83 965 724 có giá trị là 3 000 000;</a:t>
            </a:r>
            <a:endParaRPr lang="en-US" sz="32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vi-VN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hữ số 3 trong số 121 783 907 có giá trị là 3 000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266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8726D19-4C84-9EA3-E1D2-8A880F38D605}"/>
              </a:ext>
            </a:extLst>
          </p:cNvPr>
          <p:cNvGraphicFramePr>
            <a:graphicFrameLocks noGrp="1"/>
          </p:cNvGraphicFramePr>
          <p:nvPr/>
        </p:nvGraphicFramePr>
        <p:xfrm>
          <a:off x="593650" y="424501"/>
          <a:ext cx="11027736" cy="1158240"/>
        </p:xfrm>
        <a:graphic>
          <a:graphicData uri="http://schemas.openxmlformats.org/drawingml/2006/table">
            <a:tbl>
              <a:tblPr/>
              <a:tblGrid>
                <a:gridCol w="2756934">
                  <a:extLst>
                    <a:ext uri="{9D8B030D-6E8A-4147-A177-3AD203B41FA5}">
                      <a16:colId xmlns:a16="http://schemas.microsoft.com/office/drawing/2014/main" val="3515671733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673058745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2765085129"/>
                    </a:ext>
                  </a:extLst>
                </a:gridCol>
                <a:gridCol w="2756934">
                  <a:extLst>
                    <a:ext uri="{9D8B030D-6E8A-4147-A177-3AD203B41FA5}">
                      <a16:colId xmlns:a16="http://schemas.microsoft.com/office/drawing/2014/main" val="9660095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Tên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383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Số tiền (đồng)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105 362 480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83 965 724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121 783 907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3233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D5784DA-A0E1-CDCB-677A-EEA963F62B45}"/>
              </a:ext>
            </a:extLst>
          </p:cNvPr>
          <p:cNvSpPr txBox="1"/>
          <p:nvPr/>
        </p:nvSpPr>
        <p:spPr>
          <a:xfrm>
            <a:off x="499731" y="1743740"/>
            <a:ext cx="11589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c)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tròn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đến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hàng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nghìn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tiền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điện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tháng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Hai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công</a:t>
            </a:r>
            <a:r>
              <a:rPr lang="en-US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ty.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8E4E117-C014-F55C-AC34-1A1E04A6B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186398"/>
              </p:ext>
            </p:extLst>
          </p:nvPr>
        </p:nvGraphicFramePr>
        <p:xfrm>
          <a:off x="763772" y="2763665"/>
          <a:ext cx="10515600" cy="1095954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69026921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46050373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96423934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658267906"/>
                    </a:ext>
                  </a:extLst>
                </a:gridCol>
              </a:tblGrid>
              <a:tr h="54797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Tên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ty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Công ty 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184464"/>
                  </a:ext>
                </a:extLst>
              </a:tr>
              <a:tr h="547977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Số tiền (đồng)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105 362 000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83 966 000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121 784 000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368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74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EC18ED-FB05-BD48-A114-462307D8D14A}"/>
              </a:ext>
            </a:extLst>
          </p:cNvPr>
          <p:cNvGrpSpPr/>
          <p:nvPr/>
        </p:nvGrpSpPr>
        <p:grpSpPr>
          <a:xfrm>
            <a:off x="385297" y="402859"/>
            <a:ext cx="11672024" cy="1200329"/>
            <a:chOff x="449784" y="157588"/>
            <a:chExt cx="11511610" cy="120032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7DB59BF-8A72-1406-FF3B-FAA79F15CB41}"/>
                </a:ext>
              </a:extLst>
            </p:cNvPr>
            <p:cNvSpPr/>
            <p:nvPr/>
          </p:nvSpPr>
          <p:spPr>
            <a:xfrm>
              <a:off x="449784" y="157588"/>
              <a:ext cx="723208" cy="6375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Duepuntozero" panose="02040603050506020204" pitchFamily="18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33F0EE7-D12F-B3E8-7986-05E17A6B74BD}"/>
                </a:ext>
              </a:extLst>
            </p:cNvPr>
            <p:cNvSpPr txBox="1"/>
            <p:nvPr/>
          </p:nvSpPr>
          <p:spPr>
            <a:xfrm>
              <a:off x="1294707" y="157588"/>
              <a:ext cx="1066668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a)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Viết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mỗi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số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81 063, 40 725, 507 689, 2 640 530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thành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tổng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(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theo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u="none" strike="noStrike" dirty="0" err="1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mẫu</a:t>
              </a:r>
              <a:r>
                <a:rPr lang="en-US" sz="3600" b="1" i="0" u="none" strike="noStrike" dirty="0">
                  <a:solidFill>
                    <a:srgbClr val="313131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).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F1BA257D-4C3E-FA89-C3C5-78A6A9B31E51}"/>
              </a:ext>
            </a:extLst>
          </p:cNvPr>
          <p:cNvSpPr/>
          <p:nvPr/>
        </p:nvSpPr>
        <p:spPr>
          <a:xfrm>
            <a:off x="2647507" y="1775637"/>
            <a:ext cx="7017488" cy="701749"/>
          </a:xfrm>
          <a:prstGeom prst="rect">
            <a:avLst/>
          </a:prstGeom>
          <a:solidFill>
            <a:srgbClr val="FF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Mẫu: 81 063 = 80 000 + 1 000 + 60 + 3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200341-5365-1E54-D756-2A78C9258049}"/>
              </a:ext>
            </a:extLst>
          </p:cNvPr>
          <p:cNvSpPr txBox="1"/>
          <p:nvPr/>
        </p:nvSpPr>
        <p:spPr>
          <a:xfrm>
            <a:off x="967563" y="3030279"/>
            <a:ext cx="10175358" cy="2217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40 725 = 40 000 + 700 + 20 + 5</a:t>
            </a:r>
          </a:p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507 689 = 500 000 + 7 000 + 600 + 80 + 9</a:t>
            </a:r>
          </a:p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2 640 530 = 2 000 000 + 600 000 + 40 000 + 500 + 30</a:t>
            </a:r>
          </a:p>
        </p:txBody>
      </p:sp>
    </p:spTree>
    <p:extLst>
      <p:ext uri="{BB962C8B-B14F-4D97-AF65-F5344CB8AC3E}">
        <p14:creationId xmlns:p14="http://schemas.microsoft.com/office/powerpoint/2010/main" val="296863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EC18ED-FB05-BD48-A114-462307D8D14A}"/>
              </a:ext>
            </a:extLst>
          </p:cNvPr>
          <p:cNvGrpSpPr/>
          <p:nvPr/>
        </p:nvGrpSpPr>
        <p:grpSpPr>
          <a:xfrm>
            <a:off x="385297" y="402859"/>
            <a:ext cx="11672024" cy="646331"/>
            <a:chOff x="449784" y="157588"/>
            <a:chExt cx="11511610" cy="64633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7DB59BF-8A72-1406-FF3B-FAA79F15CB41}"/>
                </a:ext>
              </a:extLst>
            </p:cNvPr>
            <p:cNvSpPr/>
            <p:nvPr/>
          </p:nvSpPr>
          <p:spPr>
            <a:xfrm>
              <a:off x="449784" y="157588"/>
              <a:ext cx="723208" cy="6375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Duepuntozero" panose="02040603050506020204" pitchFamily="18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33F0EE7-D12F-B3E8-7986-05E17A6B74BD}"/>
                </a:ext>
              </a:extLst>
            </p:cNvPr>
            <p:cNvSpPr txBox="1"/>
            <p:nvPr/>
          </p:nvSpPr>
          <p:spPr>
            <a:xfrm>
              <a:off x="1294707" y="157588"/>
              <a:ext cx="106666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b)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Số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?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AD57AEC2-1911-834A-558E-DC761761B71C}"/>
              </a:ext>
            </a:extLst>
          </p:cNvPr>
          <p:cNvSpPr txBox="1"/>
          <p:nvPr/>
        </p:nvSpPr>
        <p:spPr>
          <a:xfrm>
            <a:off x="903767" y="1509823"/>
            <a:ext cx="102391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50 000 + 7 000 + 300 +         + 6 = 57 346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BBFA5-951B-4439-A92B-B7FD2C3455DD}"/>
              </a:ext>
            </a:extLst>
          </p:cNvPr>
          <p:cNvSpPr txBox="1"/>
          <p:nvPr/>
        </p:nvSpPr>
        <p:spPr>
          <a:xfrm>
            <a:off x="903767" y="2753832"/>
            <a:ext cx="1097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800 000 + 40 000 +              + 200 + 90  = 843 290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16BDDA-67B1-18AD-EC38-BD09881D812D}"/>
              </a:ext>
            </a:extLst>
          </p:cNvPr>
          <p:cNvSpPr/>
          <p:nvPr/>
        </p:nvSpPr>
        <p:spPr>
          <a:xfrm>
            <a:off x="6134986" y="1605516"/>
            <a:ext cx="765544" cy="584791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038478-E357-03A9-08D5-1166280608AF}"/>
              </a:ext>
            </a:extLst>
          </p:cNvPr>
          <p:cNvSpPr/>
          <p:nvPr/>
        </p:nvSpPr>
        <p:spPr>
          <a:xfrm>
            <a:off x="5337543" y="2753832"/>
            <a:ext cx="1244009" cy="584791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2177AA7-86EB-5ED2-0122-D7E1D873FE80}"/>
              </a:ext>
            </a:extLst>
          </p:cNvPr>
          <p:cNvSpPr/>
          <p:nvPr/>
        </p:nvSpPr>
        <p:spPr>
          <a:xfrm>
            <a:off x="6124353" y="1609060"/>
            <a:ext cx="790354" cy="584791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051A7F-AF06-2447-A777-B66FBBD4ABA9}"/>
              </a:ext>
            </a:extLst>
          </p:cNvPr>
          <p:cNvSpPr/>
          <p:nvPr/>
        </p:nvSpPr>
        <p:spPr>
          <a:xfrm>
            <a:off x="5273747" y="2768009"/>
            <a:ext cx="1403499" cy="584791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3000</a:t>
            </a:r>
          </a:p>
        </p:txBody>
      </p:sp>
    </p:spTree>
    <p:extLst>
      <p:ext uri="{BB962C8B-B14F-4D97-AF65-F5344CB8AC3E}">
        <p14:creationId xmlns:p14="http://schemas.microsoft.com/office/powerpoint/2010/main" val="384760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EC18ED-FB05-BD48-A114-462307D8D14A}"/>
              </a:ext>
            </a:extLst>
          </p:cNvPr>
          <p:cNvGrpSpPr/>
          <p:nvPr/>
        </p:nvGrpSpPr>
        <p:grpSpPr>
          <a:xfrm>
            <a:off x="385297" y="402859"/>
            <a:ext cx="11672024" cy="646331"/>
            <a:chOff x="449784" y="157588"/>
            <a:chExt cx="11511610" cy="64633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7DB59BF-8A72-1406-FF3B-FAA79F15CB41}"/>
                </a:ext>
              </a:extLst>
            </p:cNvPr>
            <p:cNvSpPr/>
            <p:nvPr/>
          </p:nvSpPr>
          <p:spPr>
            <a:xfrm>
              <a:off x="449784" y="157588"/>
              <a:ext cx="723208" cy="6375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Duepuntozero" panose="02040603050506020204" pitchFamily="18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33F0EE7-D12F-B3E8-7986-05E17A6B74BD}"/>
                </a:ext>
              </a:extLst>
            </p:cNvPr>
            <p:cNvSpPr txBox="1"/>
            <p:nvPr/>
          </p:nvSpPr>
          <p:spPr>
            <a:xfrm>
              <a:off x="1294707" y="157588"/>
              <a:ext cx="106666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Chọn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câu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trả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lời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đúng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.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6047802-8796-4211-8096-F9635016B9D4}"/>
              </a:ext>
            </a:extLst>
          </p:cNvPr>
          <p:cNvSpPr txBox="1"/>
          <p:nvPr/>
        </p:nvSpPr>
        <p:spPr>
          <a:xfrm>
            <a:off x="776177" y="1424763"/>
            <a:ext cx="107495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i="0" u="none" strike="noStrike" dirty="0">
                <a:solidFill>
                  <a:srgbClr val="31313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Bốn số nào dưới đây tạo thành bốn số tự nhiên liên tiếp?</a:t>
            </a:r>
            <a:endParaRPr lang="vi-VN" sz="28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999; 1 000; 1 002; 1 003   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1 958; 1 959; 1 960; 1 961</a:t>
            </a:r>
          </a:p>
          <a:p>
            <a:pPr algn="just"/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4 080; 4 081; 4 082; 4 084   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2 587; 2 589; 2 590; 2 591</a:t>
            </a:r>
          </a:p>
          <a:p>
            <a:pPr algn="just"/>
            <a:r>
              <a:rPr lang="vi-VN" sz="2800" b="1" i="0" u="none" strike="noStrike" dirty="0">
                <a:solidFill>
                  <a:srgbClr val="31313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Bốn số nào dưới đây tạo thành bốn số tự nhiên lẻ liên tiếp?</a:t>
            </a:r>
            <a:endParaRPr lang="vi-VN" sz="2800" b="0" i="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5 643; 5 645; 5 647; 5 651   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8 009; 8 011; 8 015; 8 017</a:t>
            </a:r>
          </a:p>
          <a:p>
            <a:pPr algn="just"/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7 497; 7 499; 7 501; 7 503   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6 525; 6 529; 6 531; 6 533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EEA9E3F-AEAB-758C-4A9E-FA7EAF5C48FC}"/>
              </a:ext>
            </a:extLst>
          </p:cNvPr>
          <p:cNvSpPr/>
          <p:nvPr/>
        </p:nvSpPr>
        <p:spPr>
          <a:xfrm>
            <a:off x="5858539" y="1850065"/>
            <a:ext cx="489098" cy="47846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ED10A66-FF99-641D-5479-A0B2C821A82B}"/>
              </a:ext>
            </a:extLst>
          </p:cNvPr>
          <p:cNvSpPr/>
          <p:nvPr/>
        </p:nvSpPr>
        <p:spPr>
          <a:xfrm>
            <a:off x="723013" y="3615070"/>
            <a:ext cx="489098" cy="47846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9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EC18ED-FB05-BD48-A114-462307D8D14A}"/>
              </a:ext>
            </a:extLst>
          </p:cNvPr>
          <p:cNvGrpSpPr/>
          <p:nvPr/>
        </p:nvGrpSpPr>
        <p:grpSpPr>
          <a:xfrm>
            <a:off x="385297" y="264636"/>
            <a:ext cx="11586964" cy="2677656"/>
            <a:chOff x="449784" y="19365"/>
            <a:chExt cx="11427719" cy="267765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7DB59BF-8A72-1406-FF3B-FAA79F15CB41}"/>
                </a:ext>
              </a:extLst>
            </p:cNvPr>
            <p:cNvSpPr/>
            <p:nvPr/>
          </p:nvSpPr>
          <p:spPr>
            <a:xfrm>
              <a:off x="449784" y="157588"/>
              <a:ext cx="723208" cy="6375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Duepuntozero" panose="02040603050506020204" pitchFamily="18" charset="0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33F0EE7-D12F-B3E8-7986-05E17A6B74BD}"/>
                </a:ext>
              </a:extLst>
            </p:cNvPr>
            <p:cNvSpPr txBox="1"/>
            <p:nvPr/>
          </p:nvSpPr>
          <p:spPr>
            <a:xfrm>
              <a:off x="1210816" y="19365"/>
              <a:ext cx="10666687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Cho biết số dân vào giữa năm 2021 của một số nước Đông Nam Á (theo Niên giám thống kê năm 2021) như sau: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Việt Nam: </a:t>
              </a:r>
              <a:r>
                <a:rPr kumimoji="0" lang="vi-VN" sz="2800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98 500 000 người</a:t>
              </a:r>
              <a:endPara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In-đô-nê-xi-a: </a:t>
              </a:r>
              <a:r>
                <a:rPr kumimoji="0" lang="vi-VN" sz="2800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275 100 000 người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Xin-ga-po: </a:t>
              </a:r>
              <a:r>
                <a:rPr kumimoji="0" lang="vi-VN" sz="2800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5 700 000 người</a:t>
              </a:r>
              <a:endPara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1313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Phi-líp-pin: </a:t>
              </a:r>
              <a:r>
                <a:rPr kumimoji="0" lang="vi-VN" sz="2800" i="0" u="none" strike="noStrike" kern="1200" cap="none" spc="0" normalizeH="0" baseline="0" noProof="0" dirty="0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110 200 000 người</a:t>
              </a:r>
              <a:endPara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BB4EEEF-FFD4-C257-3382-81CD6644E030}"/>
              </a:ext>
            </a:extLst>
          </p:cNvPr>
          <p:cNvSpPr txBox="1"/>
          <p:nvPr/>
        </p:nvSpPr>
        <p:spPr>
          <a:xfrm>
            <a:off x="404036" y="3370521"/>
            <a:ext cx="114831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vi-VN" sz="2800" dirty="0">
                <a:latin typeface="Cambria" panose="02040503050406030204" pitchFamily="18" charset="0"/>
                <a:ea typeface="Cambria" panose="02040503050406030204" pitchFamily="18" charset="0"/>
              </a:rPr>
              <a:t>Trong các nước trên, nước nào có số dân ít nhất, nước nào có số dân nhiều nhất?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just">
              <a:buAutoNum type="alphaLcParenR"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just">
              <a:buAutoNum type="alphaLcParenR"/>
            </a:pPr>
            <a:endParaRPr lang="vi-VN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vi-VN" sz="2800" dirty="0">
                <a:latin typeface="Cambria" panose="02040503050406030204" pitchFamily="18" charset="0"/>
                <a:ea typeface="Cambria" panose="02040503050406030204" pitchFamily="18" charset="0"/>
              </a:rPr>
              <a:t>b) Viết tên các nước trên theo thứ tự có số dân từ nhiều nhất đến ít nhất.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77A0F9-40FD-B773-BFD9-2466A42E18A8}"/>
              </a:ext>
            </a:extLst>
          </p:cNvPr>
          <p:cNvSpPr txBox="1"/>
          <p:nvPr/>
        </p:nvSpPr>
        <p:spPr>
          <a:xfrm>
            <a:off x="925033" y="4263656"/>
            <a:ext cx="101540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Nước có số dân ít nhất là Xin-ga-po.</a:t>
            </a:r>
            <a:endParaRPr lang="en-US" sz="28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Nước có số dân nhiều nhất là In-đô-nê-xia.</a:t>
            </a:r>
            <a:endParaRPr lang="en-US" sz="28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105A1D-D162-EB60-3B03-F160281E55C9}"/>
              </a:ext>
            </a:extLst>
          </p:cNvPr>
          <p:cNvSpPr txBox="1"/>
          <p:nvPr/>
        </p:nvSpPr>
        <p:spPr>
          <a:xfrm>
            <a:off x="935666" y="5571460"/>
            <a:ext cx="101540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Các nước theo thứ tự có số dân từ nhiều nhất đến ít nhất là:</a:t>
            </a:r>
          </a:p>
          <a:p>
            <a:pPr algn="ctr"/>
            <a:r>
              <a:rPr lang="vi-VN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In-đô-nê-xi-a; Phi-líp-pin; Việt Nam; Xin-ga-po</a:t>
            </a:r>
          </a:p>
        </p:txBody>
      </p:sp>
    </p:spTree>
    <p:extLst>
      <p:ext uri="{BB962C8B-B14F-4D97-AF65-F5344CB8AC3E}">
        <p14:creationId xmlns:p14="http://schemas.microsoft.com/office/powerpoint/2010/main" val="4172018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F7369-E06B-7638-EF3B-C16320F22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88F9A5F-1B82-A416-81AE-E427D0063452}"/>
              </a:ext>
            </a:extLst>
          </p:cNvPr>
          <p:cNvSpPr/>
          <p:nvPr/>
        </p:nvSpPr>
        <p:spPr>
          <a:xfrm>
            <a:off x="171061" y="163286"/>
            <a:ext cx="11849878" cy="6531428"/>
          </a:xfrm>
          <a:prstGeom prst="roundRect">
            <a:avLst>
              <a:gd name="adj" fmla="val 909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EC18ED-FB05-BD48-A114-462307D8D14A}"/>
              </a:ext>
            </a:extLst>
          </p:cNvPr>
          <p:cNvGrpSpPr/>
          <p:nvPr/>
        </p:nvGrpSpPr>
        <p:grpSpPr>
          <a:xfrm>
            <a:off x="385297" y="402859"/>
            <a:ext cx="11597596" cy="718519"/>
            <a:chOff x="449784" y="157588"/>
            <a:chExt cx="11438205" cy="71851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7DB59BF-8A72-1406-FF3B-FAA79F15CB41}"/>
                </a:ext>
              </a:extLst>
            </p:cNvPr>
            <p:cNvSpPr/>
            <p:nvPr/>
          </p:nvSpPr>
          <p:spPr>
            <a:xfrm>
              <a:off x="449784" y="157588"/>
              <a:ext cx="723208" cy="637563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UTM Duepuntozero" panose="02040603050506020204" pitchFamily="18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33F0EE7-D12F-B3E8-7986-05E17A6B74BD}"/>
                </a:ext>
              </a:extLst>
            </p:cNvPr>
            <p:cNvSpPr txBox="1"/>
            <p:nvPr/>
          </p:nvSpPr>
          <p:spPr>
            <a:xfrm>
              <a:off x="1221302" y="168221"/>
              <a:ext cx="1066668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313131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Số</a:t>
              </a:r>
              <a:r>
                <a:rPr lang="en-US" sz="4000" b="1" dirty="0">
                  <a:solidFill>
                    <a:srgbClr val="31313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  <a:endPara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711A6559-DC84-DE13-19EC-C5C6FC8BDCD6}"/>
              </a:ext>
            </a:extLst>
          </p:cNvPr>
          <p:cNvSpPr txBox="1"/>
          <p:nvPr/>
        </p:nvSpPr>
        <p:spPr>
          <a:xfrm>
            <a:off x="754912" y="1467293"/>
            <a:ext cx="10866474" cy="295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nhiên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nhất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lớn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nhất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bảy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khác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             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c)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nhất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sáu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khác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nhau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          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d)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liền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lớn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nhất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bảy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                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C1C848-08A9-0400-0B70-F2A16E610AE3}"/>
              </a:ext>
            </a:extLst>
          </p:cNvPr>
          <p:cNvSpPr/>
          <p:nvPr/>
        </p:nvSpPr>
        <p:spPr>
          <a:xfrm>
            <a:off x="5135526" y="1669312"/>
            <a:ext cx="733646" cy="48909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6DDF91-DBD0-A381-5590-DED1ABE3EF1F}"/>
              </a:ext>
            </a:extLst>
          </p:cNvPr>
          <p:cNvSpPr/>
          <p:nvPr/>
        </p:nvSpPr>
        <p:spPr>
          <a:xfrm>
            <a:off x="8123274" y="2402958"/>
            <a:ext cx="1701209" cy="48909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8FFCA8-73B5-6357-32AE-446C7B8A5F3B}"/>
              </a:ext>
            </a:extLst>
          </p:cNvPr>
          <p:cNvSpPr/>
          <p:nvPr/>
        </p:nvSpPr>
        <p:spPr>
          <a:xfrm>
            <a:off x="7899992" y="3157870"/>
            <a:ext cx="1467292" cy="48909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4D9C88-F8EA-5432-9695-5B1B7E6D1D7D}"/>
              </a:ext>
            </a:extLst>
          </p:cNvPr>
          <p:cNvSpPr/>
          <p:nvPr/>
        </p:nvSpPr>
        <p:spPr>
          <a:xfrm>
            <a:off x="8782494" y="3838354"/>
            <a:ext cx="1998919" cy="48909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FBBCAD-ABC4-5A01-2FD7-ACD8A49ECDED}"/>
              </a:ext>
            </a:extLst>
          </p:cNvPr>
          <p:cNvSpPr/>
          <p:nvPr/>
        </p:nvSpPr>
        <p:spPr>
          <a:xfrm>
            <a:off x="5139071" y="1672856"/>
            <a:ext cx="733646" cy="48909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A281157-B764-71DB-59C6-9AFDC4E915E5}"/>
              </a:ext>
            </a:extLst>
          </p:cNvPr>
          <p:cNvSpPr/>
          <p:nvPr/>
        </p:nvSpPr>
        <p:spPr>
          <a:xfrm>
            <a:off x="8116186" y="2406503"/>
            <a:ext cx="1687033" cy="48909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9 876 543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A34CBCC-FFD6-59E9-B357-18DFA4C31947}"/>
              </a:ext>
            </a:extLst>
          </p:cNvPr>
          <p:cNvSpPr/>
          <p:nvPr/>
        </p:nvSpPr>
        <p:spPr>
          <a:xfrm>
            <a:off x="7892903" y="3150782"/>
            <a:ext cx="1474381" cy="48909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102 345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89A416A-E67B-11F0-65B8-0DB608251195}"/>
              </a:ext>
            </a:extLst>
          </p:cNvPr>
          <p:cNvSpPr/>
          <p:nvPr/>
        </p:nvSpPr>
        <p:spPr>
          <a:xfrm>
            <a:off x="8764773" y="3852531"/>
            <a:ext cx="2037906" cy="489097"/>
          </a:xfrm>
          <a:prstGeom prst="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10 000 000</a:t>
            </a:r>
          </a:p>
        </p:txBody>
      </p:sp>
    </p:spTree>
    <p:extLst>
      <p:ext uri="{BB962C8B-B14F-4D97-AF65-F5344CB8AC3E}">
        <p14:creationId xmlns:p14="http://schemas.microsoft.com/office/powerpoint/2010/main" val="196843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623</TotalTime>
  <Words>888</Words>
  <Application>Microsoft Office PowerPoint</Application>
  <PresentationFormat>Widescreen</PresentationFormat>
  <Paragraphs>104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UTM Duepuntozero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Huong Thao - 0972115126</dc:creator>
  <dc:description>9Slide.vn</dc:description>
  <cp:lastModifiedBy>DL190824</cp:lastModifiedBy>
  <cp:revision>51</cp:revision>
  <dcterms:created xsi:type="dcterms:W3CDTF">2022-08-10T15:46:39Z</dcterms:created>
  <dcterms:modified xsi:type="dcterms:W3CDTF">2026-04-18T15:31:58Z</dcterms:modified>
  <cp:category>9Slide.vn</cp:category>
</cp:coreProperties>
</file>