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0"/>
  </p:notesMasterIdLst>
  <p:sldIdLst>
    <p:sldId id="304" r:id="rId5"/>
    <p:sldId id="305" r:id="rId6"/>
    <p:sldId id="306" r:id="rId7"/>
    <p:sldId id="307" r:id="rId8"/>
    <p:sldId id="308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5050"/>
    <a:srgbClr val="66FF99"/>
    <a:srgbClr val="FFFF66"/>
    <a:srgbClr val="00FFFF"/>
    <a:srgbClr val="CC66FF"/>
    <a:srgbClr val="54C379"/>
    <a:srgbClr val="CCFFFF"/>
    <a:srgbClr val="009999"/>
    <a:srgbClr val="E6FAFE"/>
    <a:srgbClr val="FFE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91791" autoAdjust="0"/>
  </p:normalViewPr>
  <p:slideViewPr>
    <p:cSldViewPr snapToGrid="0">
      <p:cViewPr varScale="1">
        <p:scale>
          <a:sx n="76" d="100"/>
          <a:sy n="76" d="100"/>
        </p:scale>
        <p:origin x="81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D5019-5D4B-427C-9612-E597B39EB3BE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8A976-40C2-48FE-AF3D-CCCCFE600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14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316E8-D369-4144-B301-7416DD4BF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EC471E-0752-4551-AB64-1F790B296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57D75-F2B2-46DD-A06C-3BC32E0B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F9065-BF97-49D6-9D54-F6EBB69F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70D04-E05B-4CA4-884C-DB843BCAD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8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69AA8-10D1-457B-B137-1BAB66129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BD320-1079-4537-82DB-D124337A0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DB08B-4278-4C47-A120-35F435C3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58173-AF4D-4887-A2D2-FDF84E35C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021BE-1D65-4600-B931-37C8C8A1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FDB697-2710-4774-B700-0D4459F5C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A6483A-9012-4C24-B624-DCE02FF85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940F5-5310-4A6F-BAE1-59A8354DD2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2F22E-B2D8-4DC7-A989-BC001873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4222B-FEE9-49CC-9BBE-DD5C6DC4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8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C6BB-97D3-4255-B7E1-017F5D926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CE5E5-5282-4D69-975C-3597BA141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55457-C0BC-482A-971B-45119F814C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32992-0697-430C-8051-1D2481744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E6479-B931-4084-8911-419EF843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9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7248C-A225-42CD-942F-B5162025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7D4FC-C44D-4092-8920-A139EB642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DA002-6AAA-4983-A20D-4613E5A1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4DD3E-6EC2-4DAF-BFF1-06725D4B2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3CA01-B6E2-417F-AF2D-0FDE88F9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7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FFD07-1E4C-4FFD-88A1-75E7763B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FDD73-4249-4FE5-8371-3412A1C2B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D1285-1161-4AA7-85C5-49183854A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B0C8D-09B2-4A55-8103-296BB2C7F7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A73CA-A3F5-4546-BF01-E2C11F81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3F0AE-775C-4C48-8994-F16CC69DE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6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E119E-48EC-436F-98D5-2668D216A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9E86D-8349-47F0-9A28-AE3B2FC0F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11436-4207-4DCD-BD51-41E992D59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6604A0-B31A-4EB8-89A8-45BD72D58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C6FE0-258C-4862-B91F-BB9173535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BE7F7-5494-4CB6-9476-DC97F636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36DB7-E8E8-4542-BCB1-85A626F40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43B4F5-4369-4977-A2A5-1C163FE12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9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22FA0-2553-44B4-833B-A0195AD4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D811B8-ECA4-4130-9237-DD73ED0F36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D35CBA-358B-46F7-9682-303257E4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94AA6-72CE-4B78-B1C0-D10CA67F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8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7CA045-4382-42C8-ABC4-9EEC9BE4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F1C7DB-4D6C-461A-A5A6-FD29FFEF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5E812C-8BA6-411C-9E8F-0863F8BF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9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87C20-B7B3-48B4-AB66-336791809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0EE4A-8E41-4029-A728-E7FEDEA37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89355-D6EC-4A28-A685-35ED08F0CD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F6D83-5F12-4B2D-A2B0-5F9B729CEB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2A512-4AB7-4345-93C5-745D9F115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9FED7-CA14-4433-9F30-D7B96EC1B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8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C1E65-BA50-4684-B3E7-442EA36B2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A65D2E-6181-4684-BB59-42DAEFB3A4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64C6-F8A3-4689-97D0-5510EB729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7075A-014B-4F95-B0D5-68DF8CCF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4E842C-0380-4F91-90CB-D0A1C2F20BCF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3E13F-9D71-4E2B-9B78-94B4F87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A5E93-3B64-4A46-BE03-CE6E635B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6ADE84-ACFC-48CE-94B5-EF33C16F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4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DAE3DC4A-933A-6208-F8E4-5E0A93AE5F7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0139" y="74012"/>
            <a:ext cx="1440047" cy="144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0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B9AE35-DC78-4131-AD52-85EEA7783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E0515E-233E-4E7B-A226-48303F15D769}"/>
              </a:ext>
            </a:extLst>
          </p:cNvPr>
          <p:cNvSpPr/>
          <p:nvPr/>
        </p:nvSpPr>
        <p:spPr>
          <a:xfrm>
            <a:off x="261257" y="348343"/>
            <a:ext cx="11567886" cy="6197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D541C0-EF01-8109-2698-31487F997F3C}"/>
              </a:ext>
            </a:extLst>
          </p:cNvPr>
          <p:cNvSpPr/>
          <p:nvPr/>
        </p:nvSpPr>
        <p:spPr>
          <a:xfrm>
            <a:off x="883920" y="640080"/>
            <a:ext cx="711200" cy="670560"/>
          </a:xfrm>
          <a:prstGeom prst="ellipse">
            <a:avLst/>
          </a:prstGeom>
          <a:solidFill>
            <a:srgbClr val="1B94B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3BDADA-E85A-FD6C-9ACC-C1E815439A97}"/>
              </a:ext>
            </a:extLst>
          </p:cNvPr>
          <p:cNvSpPr txBox="1"/>
          <p:nvPr/>
        </p:nvSpPr>
        <p:spPr>
          <a:xfrm>
            <a:off x="1649347" y="668846"/>
            <a:ext cx="849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Hoàn </a:t>
            </a:r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bảng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5773CD4-5AAF-6A1C-40C4-16C4B7214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241198"/>
              </p:ext>
            </p:extLst>
          </p:nvPr>
        </p:nvGraphicFramePr>
        <p:xfrm>
          <a:off x="661930" y="1586430"/>
          <a:ext cx="10515600" cy="4594030"/>
        </p:xfrm>
        <a:graphic>
          <a:graphicData uri="http://schemas.openxmlformats.org/drawingml/2006/table">
            <a:tbl>
              <a:tblPr/>
              <a:tblGrid>
                <a:gridCol w="7082928">
                  <a:extLst>
                    <a:ext uri="{9D8B030D-6E8A-4147-A177-3AD203B41FA5}">
                      <a16:colId xmlns:a16="http://schemas.microsoft.com/office/drawing/2014/main" val="32562826"/>
                    </a:ext>
                  </a:extLst>
                </a:gridCol>
                <a:gridCol w="3432672">
                  <a:extLst>
                    <a:ext uri="{9D8B030D-6E8A-4147-A177-3AD203B41FA5}">
                      <a16:colId xmlns:a16="http://schemas.microsoft.com/office/drawing/2014/main" val="2750866305"/>
                    </a:ext>
                  </a:extLst>
                </a:gridCol>
              </a:tblGrid>
              <a:tr h="80423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Đọc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Viết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615590"/>
                  </a:ext>
                </a:extLst>
              </a:tr>
              <a:tr h="947450">
                <a:tc>
                  <a:txBody>
                    <a:bodyPr/>
                    <a:lstStyle/>
                    <a:p>
                      <a:pPr algn="ctr"/>
                      <a:r>
                        <a:rPr lang="vi-VN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Mười ba phẩy không năm mét khối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116121"/>
                  </a:ext>
                </a:extLst>
              </a:tr>
              <a:tr h="94745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0,857 m</a:t>
                      </a:r>
                      <a:r>
                        <a:rPr lang="en-US" sz="3200" baseline="300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354977"/>
                  </a:ext>
                </a:extLst>
              </a:tr>
              <a:tr h="947450">
                <a:tc>
                  <a:txBody>
                    <a:bodyPr/>
                    <a:lstStyle/>
                    <a:p>
                      <a:pPr algn="ctr"/>
                      <a:r>
                        <a:rPr lang="vi-VN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Tám trăm hai mươi mốt đề-xi-mét khối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082438"/>
                  </a:ext>
                </a:extLst>
              </a:tr>
              <a:tr h="94745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100,5 cm</a:t>
                      </a:r>
                      <a:r>
                        <a:rPr lang="en-US" sz="32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554428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475982F0-05A4-7CCE-EE0F-06C2BB57212A}"/>
              </a:ext>
            </a:extLst>
          </p:cNvPr>
          <p:cNvSpPr/>
          <p:nvPr/>
        </p:nvSpPr>
        <p:spPr>
          <a:xfrm>
            <a:off x="8505022" y="2544896"/>
            <a:ext cx="1938968" cy="60592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13,05 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D4EB14-E6D1-1BDB-BDF0-03F684D601BC}"/>
              </a:ext>
            </a:extLst>
          </p:cNvPr>
          <p:cNvSpPr/>
          <p:nvPr/>
        </p:nvSpPr>
        <p:spPr>
          <a:xfrm>
            <a:off x="815248" y="3514380"/>
            <a:ext cx="6830457" cy="60592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Không phẩy tám trăm năm mươi bảy mét khối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977D84-4188-2840-396D-313AF0F61CFA}"/>
              </a:ext>
            </a:extLst>
          </p:cNvPr>
          <p:cNvSpPr/>
          <p:nvPr/>
        </p:nvSpPr>
        <p:spPr>
          <a:xfrm>
            <a:off x="8516039" y="4461831"/>
            <a:ext cx="1938968" cy="60592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821 dm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58FD61-B194-EEB0-62E6-2F7288C8DAEC}"/>
              </a:ext>
            </a:extLst>
          </p:cNvPr>
          <p:cNvSpPr/>
          <p:nvPr/>
        </p:nvSpPr>
        <p:spPr>
          <a:xfrm>
            <a:off x="859316" y="5376230"/>
            <a:ext cx="6830457" cy="60592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 trăm phẩy năm xăng-ti-mét khối</a:t>
            </a:r>
          </a:p>
        </p:txBody>
      </p:sp>
    </p:spTree>
    <p:extLst>
      <p:ext uri="{BB962C8B-B14F-4D97-AF65-F5344CB8AC3E}">
        <p14:creationId xmlns:p14="http://schemas.microsoft.com/office/powerpoint/2010/main" val="29224447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B9AE35-DC78-4131-AD52-85EEA7783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E0515E-233E-4E7B-A226-48303F15D769}"/>
              </a:ext>
            </a:extLst>
          </p:cNvPr>
          <p:cNvSpPr/>
          <p:nvPr/>
        </p:nvSpPr>
        <p:spPr>
          <a:xfrm>
            <a:off x="261257" y="348343"/>
            <a:ext cx="11567886" cy="6197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D541C0-EF01-8109-2698-31487F997F3C}"/>
              </a:ext>
            </a:extLst>
          </p:cNvPr>
          <p:cNvSpPr/>
          <p:nvPr/>
        </p:nvSpPr>
        <p:spPr>
          <a:xfrm>
            <a:off x="883920" y="640080"/>
            <a:ext cx="711200" cy="670560"/>
          </a:xfrm>
          <a:prstGeom prst="ellipse">
            <a:avLst/>
          </a:prstGeom>
          <a:solidFill>
            <a:srgbClr val="1B94B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3BDADA-E85A-FD6C-9ACC-C1E815439A97}"/>
              </a:ext>
            </a:extLst>
          </p:cNvPr>
          <p:cNvSpPr txBox="1"/>
          <p:nvPr/>
        </p:nvSpPr>
        <p:spPr>
          <a:xfrm>
            <a:off x="1649347" y="668846"/>
            <a:ext cx="849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Chọn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trả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đúng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0ECA47-E096-0B75-4C76-6A0AAF9152A1}"/>
              </a:ext>
            </a:extLst>
          </p:cNvPr>
          <p:cNvSpPr txBox="1"/>
          <p:nvPr/>
        </p:nvSpPr>
        <p:spPr>
          <a:xfrm>
            <a:off x="470542" y="1517145"/>
            <a:ext cx="11141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6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Thể tích của một khối băng có dạng hình lập phương trong hình vẽ khoảng: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F10C3B-7B3B-440C-4ACE-3F7303D5E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827" y="2467779"/>
            <a:ext cx="5352343" cy="29227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27D1F2-D242-E42E-57D9-BA2B65035708}"/>
              </a:ext>
            </a:extLst>
          </p:cNvPr>
          <p:cNvSpPr txBox="1"/>
          <p:nvPr/>
        </p:nvSpPr>
        <p:spPr>
          <a:xfrm>
            <a:off x="1156771" y="3172858"/>
            <a:ext cx="4649118" cy="2748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1 cm</a:t>
            </a:r>
            <a:r>
              <a:rPr lang="en-US" sz="40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40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1 dm</a:t>
            </a:r>
            <a:r>
              <a:rPr lang="en-US" sz="40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40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1 m</a:t>
            </a:r>
            <a:r>
              <a:rPr lang="en-US" sz="40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40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2584390-139F-7AF9-B6C4-1B373BA6AAFA}"/>
              </a:ext>
            </a:extLst>
          </p:cNvPr>
          <p:cNvSpPr/>
          <p:nvPr/>
        </p:nvSpPr>
        <p:spPr>
          <a:xfrm>
            <a:off x="1101686" y="5177928"/>
            <a:ext cx="627961" cy="70507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601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5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B9AE35-DC78-4131-AD52-85EEA7783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E0515E-233E-4E7B-A226-48303F15D769}"/>
              </a:ext>
            </a:extLst>
          </p:cNvPr>
          <p:cNvSpPr/>
          <p:nvPr/>
        </p:nvSpPr>
        <p:spPr>
          <a:xfrm>
            <a:off x="261257" y="348343"/>
            <a:ext cx="11567886" cy="6197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D541C0-EF01-8109-2698-31487F997F3C}"/>
              </a:ext>
            </a:extLst>
          </p:cNvPr>
          <p:cNvSpPr/>
          <p:nvPr/>
        </p:nvSpPr>
        <p:spPr>
          <a:xfrm>
            <a:off x="883920" y="640080"/>
            <a:ext cx="711200" cy="670560"/>
          </a:xfrm>
          <a:prstGeom prst="ellipse">
            <a:avLst/>
          </a:prstGeom>
          <a:solidFill>
            <a:srgbClr val="1B94B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3BDADA-E85A-FD6C-9ACC-C1E815439A97}"/>
              </a:ext>
            </a:extLst>
          </p:cNvPr>
          <p:cNvSpPr txBox="1"/>
          <p:nvPr/>
        </p:nvSpPr>
        <p:spPr>
          <a:xfrm>
            <a:off x="1649347" y="668846"/>
            <a:ext cx="849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0ECA47-E096-0B75-4C76-6A0AAF9152A1}"/>
              </a:ext>
            </a:extLst>
          </p:cNvPr>
          <p:cNvSpPr txBox="1"/>
          <p:nvPr/>
        </p:nvSpPr>
        <p:spPr>
          <a:xfrm>
            <a:off x="470542" y="1384942"/>
            <a:ext cx="11141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Rô-bốt đã xếp các hình lập phương 1 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</a:t>
            </a:r>
            <a:r>
              <a:rPr lang="en-US" sz="3200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thành hình bên.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8D288C-10C6-FCE9-5F14-8A65EA59C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7295" y="2368627"/>
            <a:ext cx="2883916" cy="246221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831CBD1-2DDB-60E1-269F-67D35540D3C4}"/>
              </a:ext>
            </a:extLst>
          </p:cNvPr>
          <p:cNvSpPr txBox="1"/>
          <p:nvPr/>
        </p:nvSpPr>
        <p:spPr>
          <a:xfrm>
            <a:off x="561860" y="2401677"/>
            <a:ext cx="7480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cm</a:t>
            </a:r>
            <a:r>
              <a:rPr lang="en-US" sz="36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B399AA-41DA-9273-40CE-115913A7FF44}"/>
              </a:ext>
            </a:extLst>
          </p:cNvPr>
          <p:cNvSpPr/>
          <p:nvPr/>
        </p:nvSpPr>
        <p:spPr>
          <a:xfrm>
            <a:off x="5431316" y="2456761"/>
            <a:ext cx="892366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790504-1BDD-D3FE-E09E-5447638139C5}"/>
              </a:ext>
            </a:extLst>
          </p:cNvPr>
          <p:cNvSpPr/>
          <p:nvPr/>
        </p:nvSpPr>
        <p:spPr>
          <a:xfrm>
            <a:off x="5429480" y="2465942"/>
            <a:ext cx="892366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37935835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5" grpId="0"/>
      <p:bldP spid="11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B9AE35-DC78-4131-AD52-85EEA7783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E0515E-233E-4E7B-A226-48303F15D769}"/>
              </a:ext>
            </a:extLst>
          </p:cNvPr>
          <p:cNvSpPr/>
          <p:nvPr/>
        </p:nvSpPr>
        <p:spPr>
          <a:xfrm>
            <a:off x="261257" y="348343"/>
            <a:ext cx="11567886" cy="6197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D541C0-EF01-8109-2698-31487F997F3C}"/>
              </a:ext>
            </a:extLst>
          </p:cNvPr>
          <p:cNvSpPr/>
          <p:nvPr/>
        </p:nvSpPr>
        <p:spPr>
          <a:xfrm>
            <a:off x="883920" y="640080"/>
            <a:ext cx="711200" cy="670560"/>
          </a:xfrm>
          <a:prstGeom prst="ellipse">
            <a:avLst/>
          </a:prstGeom>
          <a:solidFill>
            <a:srgbClr val="1B94B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3BDADA-E85A-FD6C-9ACC-C1E815439A97}"/>
              </a:ext>
            </a:extLst>
          </p:cNvPr>
          <p:cNvSpPr txBox="1"/>
          <p:nvPr/>
        </p:nvSpPr>
        <p:spPr>
          <a:xfrm>
            <a:off x="1649347" y="668846"/>
            <a:ext cx="849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153382E-E2DA-3033-0958-398F70B697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998988"/>
              </p:ext>
            </p:extLst>
          </p:nvPr>
        </p:nvGraphicFramePr>
        <p:xfrm>
          <a:off x="838200" y="3818414"/>
          <a:ext cx="1982118" cy="365760"/>
        </p:xfrm>
        <a:graphic>
          <a:graphicData uri="http://schemas.openxmlformats.org/drawingml/2006/table">
            <a:tbl>
              <a:tblPr/>
              <a:tblGrid>
                <a:gridCol w="1982118">
                  <a:extLst>
                    <a:ext uri="{9D8B030D-6E8A-4147-A177-3AD203B41FA5}">
                      <a16:colId xmlns:a16="http://schemas.microsoft.com/office/drawing/2014/main" val="22229523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endParaRPr lang="en-US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26103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0CF8EA2-6A89-A052-10F4-06F4102BBBFF}"/>
              </a:ext>
            </a:extLst>
          </p:cNvPr>
          <p:cNvSpPr txBox="1"/>
          <p:nvPr/>
        </p:nvSpPr>
        <p:spPr>
          <a:xfrm>
            <a:off x="616944" y="1663547"/>
            <a:ext cx="4671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5 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699F46-2D3C-71ED-6E07-6037B3110AE7}"/>
              </a:ext>
            </a:extLst>
          </p:cNvPr>
          <p:cNvSpPr txBox="1"/>
          <p:nvPr/>
        </p:nvSpPr>
        <p:spPr>
          <a:xfrm>
            <a:off x="7116896" y="1619480"/>
            <a:ext cx="4671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480 dm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   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2DB947-DF32-DDCF-0FE1-1C24D88DD410}"/>
              </a:ext>
            </a:extLst>
          </p:cNvPr>
          <p:cNvSpPr txBox="1"/>
          <p:nvPr/>
        </p:nvSpPr>
        <p:spPr>
          <a:xfrm>
            <a:off x="638978" y="2588965"/>
            <a:ext cx="4671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0,25 m</a:t>
            </a:r>
            <a:r>
              <a:rPr lang="pl-PL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pl-PL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    </a:t>
            </a:r>
            <a:r>
              <a:rPr lang="pl-PL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cm</a:t>
            </a:r>
            <a:r>
              <a:rPr lang="pl-PL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8CD462-563A-5F60-05D4-BF51483EAA96}"/>
              </a:ext>
            </a:extLst>
          </p:cNvPr>
          <p:cNvSpPr txBox="1"/>
          <p:nvPr/>
        </p:nvSpPr>
        <p:spPr>
          <a:xfrm>
            <a:off x="7127913" y="2566931"/>
            <a:ext cx="4671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5 000 cm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 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7D7E86-C852-4093-1233-FFA79800D058}"/>
              </a:ext>
            </a:extLst>
          </p:cNvPr>
          <p:cNvSpPr txBox="1"/>
          <p:nvPr/>
        </p:nvSpPr>
        <p:spPr>
          <a:xfrm>
            <a:off x="638978" y="3602516"/>
            <a:ext cx="4671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1,9 dm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              cm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8EA016-40A5-A7E2-13DB-FB1DD05C3E4D}"/>
              </a:ext>
            </a:extLst>
          </p:cNvPr>
          <p:cNvSpPr txBox="1"/>
          <p:nvPr/>
        </p:nvSpPr>
        <p:spPr>
          <a:xfrm>
            <a:off x="7171980" y="3448281"/>
            <a:ext cx="4671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2 650 cm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=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  dm</a:t>
            </a:r>
            <a:r>
              <a:rPr lang="en-US" sz="3200" b="0" i="0" baseline="300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32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6DF3E6-7A51-B6CF-4082-80E61EED7FCC}"/>
              </a:ext>
            </a:extLst>
          </p:cNvPr>
          <p:cNvSpPr/>
          <p:nvPr/>
        </p:nvSpPr>
        <p:spPr>
          <a:xfrm>
            <a:off x="2355774" y="1540526"/>
            <a:ext cx="1103522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A62973B-43A6-EB36-5303-36804B4E23B5}"/>
              </a:ext>
            </a:extLst>
          </p:cNvPr>
          <p:cNvSpPr/>
          <p:nvPr/>
        </p:nvSpPr>
        <p:spPr>
          <a:xfrm>
            <a:off x="2961701" y="2587128"/>
            <a:ext cx="1312843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F268A1-BB0E-0475-40AB-C0F392CFDA33}"/>
              </a:ext>
            </a:extLst>
          </p:cNvPr>
          <p:cNvSpPr/>
          <p:nvPr/>
        </p:nvSpPr>
        <p:spPr>
          <a:xfrm>
            <a:off x="2950684" y="3534578"/>
            <a:ext cx="1103522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0D4C9A8-18FA-76B9-4DB4-9AAB35BA2648}"/>
              </a:ext>
            </a:extLst>
          </p:cNvPr>
          <p:cNvSpPr/>
          <p:nvPr/>
        </p:nvSpPr>
        <p:spPr>
          <a:xfrm>
            <a:off x="9076062" y="1573576"/>
            <a:ext cx="916236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D9BD23-A073-0A15-ACAA-9D27DE33088F}"/>
              </a:ext>
            </a:extLst>
          </p:cNvPr>
          <p:cNvSpPr/>
          <p:nvPr/>
        </p:nvSpPr>
        <p:spPr>
          <a:xfrm>
            <a:off x="9362500" y="2510009"/>
            <a:ext cx="916236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5A5BE0-E577-E373-3FE8-4BCD74EFFEF7}"/>
              </a:ext>
            </a:extLst>
          </p:cNvPr>
          <p:cNvSpPr/>
          <p:nvPr/>
        </p:nvSpPr>
        <p:spPr>
          <a:xfrm>
            <a:off x="9351483" y="3413392"/>
            <a:ext cx="894204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02158B-36E1-2C3A-2286-193B33358E03}"/>
              </a:ext>
            </a:extLst>
          </p:cNvPr>
          <p:cNvSpPr/>
          <p:nvPr/>
        </p:nvSpPr>
        <p:spPr>
          <a:xfrm>
            <a:off x="2342921" y="1538690"/>
            <a:ext cx="1103522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5 000</a:t>
            </a:r>
            <a:endParaRPr lang="en-US" sz="5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0508AF4-B297-E765-FD80-52747006B385}"/>
              </a:ext>
            </a:extLst>
          </p:cNvPr>
          <p:cNvSpPr/>
          <p:nvPr/>
        </p:nvSpPr>
        <p:spPr>
          <a:xfrm>
            <a:off x="2908453" y="2574275"/>
            <a:ext cx="1377107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250000</a:t>
            </a:r>
            <a:endParaRPr lang="en-US" sz="5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69E5C05-C8FF-A5A8-9EB5-9DAC04FEDB2F}"/>
              </a:ext>
            </a:extLst>
          </p:cNvPr>
          <p:cNvSpPr/>
          <p:nvPr/>
        </p:nvSpPr>
        <p:spPr>
          <a:xfrm>
            <a:off x="2948849" y="3532743"/>
            <a:ext cx="1103522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1900</a:t>
            </a:r>
            <a:endParaRPr lang="en-US" sz="5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7B18D08-D58C-2250-5482-AE4DC41A91D2}"/>
              </a:ext>
            </a:extLst>
          </p:cNvPr>
          <p:cNvSpPr/>
          <p:nvPr/>
        </p:nvSpPr>
        <p:spPr>
          <a:xfrm>
            <a:off x="9085244" y="1571741"/>
            <a:ext cx="896038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0,48</a:t>
            </a:r>
            <a:endParaRPr lang="en-US" sz="5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83921E-94C6-59CC-F5D4-1F8E2C30B238}"/>
              </a:ext>
            </a:extLst>
          </p:cNvPr>
          <p:cNvSpPr/>
          <p:nvPr/>
        </p:nvSpPr>
        <p:spPr>
          <a:xfrm>
            <a:off x="9338632" y="2508174"/>
            <a:ext cx="1171460" cy="627962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0,005</a:t>
            </a:r>
            <a:endParaRPr lang="en-US" sz="5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47F4E0-4F15-1683-A214-68CDF28009BC}"/>
              </a:ext>
            </a:extLst>
          </p:cNvPr>
          <p:cNvSpPr/>
          <p:nvPr/>
        </p:nvSpPr>
        <p:spPr>
          <a:xfrm>
            <a:off x="9338632" y="3389523"/>
            <a:ext cx="896038" cy="664683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2,65</a:t>
            </a:r>
            <a:endParaRPr lang="en-US" sz="5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0760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8" grpId="0"/>
      <p:bldP spid="9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B9AE35-DC78-4131-AD52-85EEA7783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E0515E-233E-4E7B-A226-48303F15D769}"/>
              </a:ext>
            </a:extLst>
          </p:cNvPr>
          <p:cNvSpPr/>
          <p:nvPr/>
        </p:nvSpPr>
        <p:spPr>
          <a:xfrm>
            <a:off x="261257" y="348343"/>
            <a:ext cx="11567886" cy="6197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A00C127-4468-0847-0E62-2DA2000EBFC2}"/>
              </a:ext>
            </a:extLst>
          </p:cNvPr>
          <p:cNvGrpSpPr/>
          <p:nvPr/>
        </p:nvGrpSpPr>
        <p:grpSpPr>
          <a:xfrm>
            <a:off x="883920" y="602745"/>
            <a:ext cx="10408368" cy="1815882"/>
            <a:chOff x="883920" y="602745"/>
            <a:chExt cx="10408368" cy="181588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58D541C0-EF01-8109-2698-31487F997F3C}"/>
                </a:ext>
              </a:extLst>
            </p:cNvPr>
            <p:cNvSpPr/>
            <p:nvPr/>
          </p:nvSpPr>
          <p:spPr>
            <a:xfrm>
              <a:off x="883920" y="640080"/>
              <a:ext cx="711200" cy="670560"/>
            </a:xfrm>
            <a:prstGeom prst="ellipse">
              <a:avLst/>
            </a:prstGeom>
            <a:solidFill>
              <a:srgbClr val="1B94B7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5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E3BDADA-E85A-FD6C-9ACC-C1E815439A97}"/>
                </a:ext>
              </a:extLst>
            </p:cNvPr>
            <p:cNvSpPr txBox="1"/>
            <p:nvPr/>
          </p:nvSpPr>
          <p:spPr>
            <a:xfrm>
              <a:off x="1638329" y="602745"/>
              <a:ext cx="9653959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vi-VN" sz="2800" dirty="0">
                  <a:solidFill>
                    <a:prstClr val="black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Rô-bốt có một cái thùng dạng hình hộp chữ nhật với chiều dài 6 dm, chiều rộng 4 dm, chiều cao 3 dm. Vậy Rô-bốt có thể xếp được</a:t>
              </a:r>
              <a:r>
                <a:rPr lang="en-US" sz="2800" dirty="0">
                  <a:solidFill>
                    <a:prstClr val="black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          </a:t>
              </a:r>
              <a:r>
                <a:rPr lang="vi-VN" sz="2800" dirty="0">
                  <a:solidFill>
                    <a:prstClr val="black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hộp đèn hình lập phương có thể tích 1 dm3 để đầy chiếc thùng đó.</a:t>
              </a:r>
              <a:endPara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0F31848-7886-D8A1-A0B4-F96D3BD0C8B7}"/>
                </a:ext>
              </a:extLst>
            </p:cNvPr>
            <p:cNvSpPr/>
            <p:nvPr/>
          </p:nvSpPr>
          <p:spPr>
            <a:xfrm>
              <a:off x="2688115" y="1465244"/>
              <a:ext cx="694063" cy="504940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4A62DEE3-E959-6482-0F1C-70172FDC2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246" y="2388824"/>
            <a:ext cx="4410075" cy="28956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22614B8-0F01-AEF0-A2E9-627C5BC489A6}"/>
              </a:ext>
            </a:extLst>
          </p:cNvPr>
          <p:cNvSpPr txBox="1"/>
          <p:nvPr/>
        </p:nvSpPr>
        <p:spPr>
          <a:xfrm>
            <a:off x="627961" y="3073706"/>
            <a:ext cx="58830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6 × 4 × 3 = 72 (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hộp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just"/>
            <a:r>
              <a:rPr lang="vi-VN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Vậy Rô-bốt có thể xếp được 72 hộp đèn hình lập phương có thể tích 1 dm</a:t>
            </a:r>
            <a:r>
              <a:rPr lang="vi-VN" sz="32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để đầy chiếc thùng đó.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464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4CE3B0948A614B80FA854A9E9C047F" ma:contentTypeVersion="10" ma:contentTypeDescription="Create a new document." ma:contentTypeScope="" ma:versionID="f2b4adca4d93a26afcd0a7580f0ee0aa">
  <xsd:schema xmlns:xsd="http://www.w3.org/2001/XMLSchema" xmlns:xs="http://www.w3.org/2001/XMLSchema" xmlns:p="http://schemas.microsoft.com/office/2006/metadata/properties" xmlns:ns3="39b4d614-387f-4869-a043-b320c2c8d431" targetNamespace="http://schemas.microsoft.com/office/2006/metadata/properties" ma:root="true" ma:fieldsID="5026ddd5adc1812c8217b3d49ac81158" ns3:_="">
    <xsd:import namespace="39b4d614-387f-4869-a043-b320c2c8d4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b4d614-387f-4869-a043-b320c2c8d4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60426D-5F6E-4987-BA4F-6C073446B5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9b4d614-387f-4869-a043-b320c2c8d43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8D0F2E9-3BA7-4E6C-BD51-A93D8846B4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F6F8AA-3751-4A14-B626-6503E1D627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b4d614-387f-4869-a043-b320c2c8d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1641</TotalTime>
  <Words>241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 Hương;0354473852</dc:creator>
  <cp:lastModifiedBy>DL190824</cp:lastModifiedBy>
  <cp:revision>16</cp:revision>
  <dcterms:created xsi:type="dcterms:W3CDTF">2022-07-12T06:50:44Z</dcterms:created>
  <dcterms:modified xsi:type="dcterms:W3CDTF">2026-02-11T09:57:24Z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0x010100544CE3B0948A614B80FA854A9E9C047F</vt:lpwstr>
  </property>
</Properties>
</file>