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  <p:sldMasterId id="2147483660" r:id="rId3"/>
  </p:sldMasterIdLst>
  <p:notesMasterIdLst>
    <p:notesMasterId r:id="rId7"/>
  </p:notesMasterIdLst>
  <p:sldIdLst>
    <p:sldId id="273" r:id="rId4"/>
    <p:sldId id="276" r:id="rId5"/>
    <p:sldId id="296" r:id="rId6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UVF Barmbrack" panose="02000000000000000000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E68"/>
    <a:srgbClr val="79C9FA"/>
    <a:srgbClr val="FC8F3B"/>
    <a:srgbClr val="6DBCF1"/>
    <a:srgbClr val="663300"/>
    <a:srgbClr val="AAC85A"/>
    <a:srgbClr val="F76F04"/>
    <a:srgbClr val="40C2DC"/>
    <a:srgbClr val="FDE540"/>
    <a:srgbClr val="F69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9" autoAdjust="0"/>
    <p:restoredTop sz="94622" autoAdjust="0"/>
  </p:normalViewPr>
  <p:slideViewPr>
    <p:cSldViewPr>
      <p:cViewPr varScale="1">
        <p:scale>
          <a:sx n="45" d="100"/>
          <a:sy n="45" d="100"/>
        </p:scale>
        <p:origin x="95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64DFA-F015-4C3E-804E-E7327C8C8333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6BC06-F243-431F-BB66-87CE87B1E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31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6BC06-F243-431F-BB66-87CE87B1E31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6BC06-F243-431F-BB66-87CE87B1E31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0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702113" y="-74831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2" name="Freeform 2"/>
          <p:cNvSpPr/>
          <p:nvPr userDrawn="1"/>
        </p:nvSpPr>
        <p:spPr>
          <a:xfrm>
            <a:off x="0" y="3408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1196497" h="6299568">
                <a:moveTo>
                  <a:pt x="0" y="0"/>
                </a:moveTo>
                <a:lnTo>
                  <a:pt x="11196498" y="0"/>
                </a:lnTo>
                <a:lnTo>
                  <a:pt x="11196498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6623630" y="-85235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6438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702113" y="-74831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1735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 userDrawn="1"/>
        </p:nvSpPr>
        <p:spPr>
          <a:xfrm>
            <a:off x="0" y="3408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1196497" h="6299568">
                <a:moveTo>
                  <a:pt x="0" y="0"/>
                </a:moveTo>
                <a:lnTo>
                  <a:pt x="11196498" y="0"/>
                </a:lnTo>
                <a:lnTo>
                  <a:pt x="11196498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6702113" y="-74831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6623630" y="-85235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28600" y="274638"/>
            <a:ext cx="17754600" cy="9745662"/>
          </a:xfrm>
          <a:prstGeom prst="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0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66700"/>
            <a:ext cx="17754600" cy="9677400"/>
          </a:xfrm>
          <a:prstGeom prst="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95300" y="1720725"/>
            <a:ext cx="17221200" cy="4723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2313" algn="just">
              <a:lnSpc>
                <a:spcPct val="114000"/>
              </a:lnSpc>
            </a:pPr>
            <a:r>
              <a:rPr lang="vi-VN" sz="4400" dirty="0">
                <a:latin typeface="UTM Avo" panose="02040603050506020204" pitchFamily="18" charset="0"/>
              </a:rPr>
              <a:t>Vi trùng có ở khắp nơi. Nhưng chúng ta không nhìn thấy được bằng mắt thường. Khi tay tiếp xúc với đồ vật, vi trùng dính vào tay</a:t>
            </a:r>
            <a:r>
              <a:rPr lang="en-GB" sz="4400" dirty="0">
                <a:latin typeface="UTM Avo" panose="02040603050506020204" pitchFamily="18" charset="0"/>
              </a:rPr>
              <a:t>. T</a:t>
            </a:r>
            <a:r>
              <a:rPr lang="vi-VN" sz="4400" dirty="0">
                <a:latin typeface="UTM Avo" panose="02040603050506020204" pitchFamily="18" charset="0"/>
              </a:rPr>
              <a:t>ay cầm thức ăn, vi trùng từ tay theo thức ăn đi vào cơ thể. Do đó, chúng ta có thể mắc bệnh.</a:t>
            </a:r>
            <a:endParaRPr lang="en-GB" sz="4400" dirty="0">
              <a:latin typeface="UTM Avo" panose="02040603050506020204" pitchFamily="18" charset="0"/>
            </a:endParaRPr>
          </a:p>
          <a:p>
            <a:pPr indent="722313" algn="just">
              <a:lnSpc>
                <a:spcPct val="114000"/>
              </a:lnSpc>
            </a:pPr>
            <a:r>
              <a:rPr lang="vi-VN" sz="4400" dirty="0">
                <a:latin typeface="UTM Avo" panose="02040603050506020204" pitchFamily="18" charset="0"/>
              </a:rPr>
              <a:t>Để phòng bệnh, chúng ta phải rửa tay trước khi ăn. Cần rửa tay bằng xà phòng với nước sạch.</a:t>
            </a:r>
            <a:endParaRPr lang="en-GB" sz="44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42595" y="6053642"/>
            <a:ext cx="3810000" cy="78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4400" i="1" dirty="0">
                <a:latin typeface="UTM Avo" panose="02040603050506020204" pitchFamily="18" charset="0"/>
              </a:rPr>
              <a:t>(</a:t>
            </a:r>
            <a:r>
              <a:rPr lang="en-GB" sz="4400" i="1" dirty="0" err="1">
                <a:latin typeface="UTM Avo" panose="02040603050506020204" pitchFamily="18" charset="0"/>
              </a:rPr>
              <a:t>Nguyên</a:t>
            </a:r>
            <a:r>
              <a:rPr lang="en-GB" sz="4400" i="1" dirty="0">
                <a:latin typeface="UTM Avo" panose="02040603050506020204" pitchFamily="18" charset="0"/>
              </a:rPr>
              <a:t> </a:t>
            </a:r>
            <a:r>
              <a:rPr lang="en-GB" sz="4400" i="1" dirty="0" err="1">
                <a:latin typeface="UTM Avo" panose="02040603050506020204" pitchFamily="18" charset="0"/>
              </a:rPr>
              <a:t>Vũ</a:t>
            </a:r>
            <a:r>
              <a:rPr lang="en-GB" sz="4400" i="1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6934202" y="1868498"/>
            <a:ext cx="10308061" cy="2589202"/>
          </a:xfrm>
          <a:prstGeom prst="rect">
            <a:avLst/>
          </a:prstGeom>
        </p:spPr>
        <p:txBody>
          <a:bodyPr lIns="57548" tIns="57548" rIns="57548" bIns="57548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5281863" y="548116"/>
            <a:ext cx="7648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RỬA TAY TRƯỚC KHI ĂN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7410" y="510850"/>
            <a:ext cx="2239714" cy="830997"/>
            <a:chOff x="537410" y="510850"/>
            <a:chExt cx="2239714" cy="830997"/>
          </a:xfrm>
        </p:grpSpPr>
        <p:sp>
          <p:nvSpPr>
            <p:cNvPr id="11" name="Oval 10"/>
            <p:cNvSpPr/>
            <p:nvPr/>
          </p:nvSpPr>
          <p:spPr>
            <a:xfrm>
              <a:off x="537410" y="510850"/>
              <a:ext cx="769440" cy="76944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06850" y="510850"/>
              <a:ext cx="147027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Đọc</a:t>
              </a:r>
              <a:endParaRPr lang="en-GB" sz="2000" b="1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66" y="6664865"/>
            <a:ext cx="11296867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 r="49282" b="28978"/>
          <a:stretch/>
        </p:blipFill>
        <p:spPr>
          <a:xfrm>
            <a:off x="236620" y="6444326"/>
            <a:ext cx="4415590" cy="3231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31250" b="11932"/>
          <a:stretch/>
        </p:blipFill>
        <p:spPr>
          <a:xfrm>
            <a:off x="13454321" y="6947523"/>
            <a:ext cx="3810000" cy="28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42900"/>
            <a:ext cx="17754600" cy="9601200"/>
          </a:xfrm>
          <a:prstGeom prst="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15"/>
          <p:cNvSpPr txBox="1"/>
          <p:nvPr/>
        </p:nvSpPr>
        <p:spPr>
          <a:xfrm>
            <a:off x="6934202" y="1868498"/>
            <a:ext cx="10308061" cy="2589202"/>
          </a:xfrm>
          <a:prstGeom prst="rect">
            <a:avLst/>
          </a:prstGeom>
        </p:spPr>
        <p:txBody>
          <a:bodyPr lIns="57548" tIns="57548" rIns="57548" bIns="57548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grpSp>
        <p:nvGrpSpPr>
          <p:cNvPr id="18" name="Group 17"/>
          <p:cNvGrpSpPr/>
          <p:nvPr/>
        </p:nvGrpSpPr>
        <p:grpSpPr>
          <a:xfrm>
            <a:off x="5410201" y="6696919"/>
            <a:ext cx="5666006" cy="1610432"/>
            <a:chOff x="6273727" y="3186466"/>
            <a:chExt cx="4699073" cy="1610432"/>
          </a:xfrm>
        </p:grpSpPr>
        <p:grpSp>
          <p:nvGrpSpPr>
            <p:cNvPr id="19" name="Group 13"/>
            <p:cNvGrpSpPr/>
            <p:nvPr/>
          </p:nvGrpSpPr>
          <p:grpSpPr>
            <a:xfrm>
              <a:off x="6273727" y="3186466"/>
              <a:ext cx="4699073" cy="1610432"/>
              <a:chOff x="0" y="0"/>
              <a:chExt cx="1566955" cy="607485"/>
            </a:xfrm>
          </p:grpSpPr>
          <p:sp>
            <p:nvSpPr>
              <p:cNvPr id="20" name="Freeform 14"/>
              <p:cNvSpPr/>
              <p:nvPr/>
            </p:nvSpPr>
            <p:spPr>
              <a:xfrm>
                <a:off x="0" y="0"/>
                <a:ext cx="1566955" cy="607485"/>
              </a:xfrm>
              <a:custGeom>
                <a:avLst/>
                <a:gdLst/>
                <a:ahLst/>
                <a:cxnLst/>
                <a:rect l="l" t="t" r="r" b="b"/>
                <a:pathLst>
                  <a:path w="1566955" h="607485">
                    <a:moveTo>
                      <a:pt x="0" y="0"/>
                    </a:moveTo>
                    <a:lnTo>
                      <a:pt x="1566955" y="0"/>
                    </a:lnTo>
                    <a:lnTo>
                      <a:pt x="1566955" y="607485"/>
                    </a:lnTo>
                    <a:lnTo>
                      <a:pt x="0" y="607485"/>
                    </a:lnTo>
                    <a:close/>
                  </a:path>
                </a:pathLst>
              </a:custGeom>
              <a:solidFill>
                <a:srgbClr val="79C9FA">
                  <a:alpha val="84000"/>
                </a:srgbClr>
              </a:solidFill>
              <a:ln w="50800" cap="sq">
                <a:solidFill>
                  <a:srgbClr val="6DBCF1"/>
                </a:solidFill>
                <a:prstDash val="solid"/>
                <a:miter/>
              </a:ln>
            </p:spPr>
          </p:sp>
          <p:sp>
            <p:nvSpPr>
              <p:cNvPr id="21" name="TextBox 15"/>
              <p:cNvSpPr txBox="1"/>
              <p:nvPr/>
            </p:nvSpPr>
            <p:spPr>
              <a:xfrm>
                <a:off x="0" y="-38100"/>
                <a:ext cx="1566955" cy="645585"/>
              </a:xfrm>
              <a:prstGeom prst="rect">
                <a:avLst/>
              </a:prstGeom>
            </p:spPr>
            <p:txBody>
              <a:bodyPr lIns="57548" tIns="57548" rIns="57548" bIns="57548" rtlCol="0" anchor="ctr"/>
              <a:lstStyle/>
              <a:p>
                <a:pPr algn="ctr">
                  <a:lnSpc>
                    <a:spcPts val="2660"/>
                  </a:lnSpc>
                </a:pPr>
                <a:endParaRPr lang="en-GB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6708073" y="3431476"/>
              <a:ext cx="383038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6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mắc</a:t>
              </a:r>
              <a:r>
                <a:rPr lang="en-GB" sz="6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bệnh</a:t>
              </a:r>
              <a:endParaRPr lang="en-GB" sz="3200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304148" y="6646418"/>
            <a:ext cx="5875199" cy="1610432"/>
            <a:chOff x="6273727" y="3186466"/>
            <a:chExt cx="4699073" cy="1610432"/>
          </a:xfrm>
        </p:grpSpPr>
        <p:grpSp>
          <p:nvGrpSpPr>
            <p:cNvPr id="35" name="Group 13"/>
            <p:cNvGrpSpPr/>
            <p:nvPr/>
          </p:nvGrpSpPr>
          <p:grpSpPr>
            <a:xfrm>
              <a:off x="6273727" y="3186466"/>
              <a:ext cx="4699073" cy="1610432"/>
              <a:chOff x="0" y="0"/>
              <a:chExt cx="1566955" cy="607485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1566955" cy="607485"/>
              </a:xfrm>
              <a:custGeom>
                <a:avLst/>
                <a:gdLst/>
                <a:ahLst/>
                <a:cxnLst/>
                <a:rect l="l" t="t" r="r" b="b"/>
                <a:pathLst>
                  <a:path w="1566955" h="607485">
                    <a:moveTo>
                      <a:pt x="0" y="0"/>
                    </a:moveTo>
                    <a:lnTo>
                      <a:pt x="1566955" y="0"/>
                    </a:lnTo>
                    <a:lnTo>
                      <a:pt x="1566955" y="607485"/>
                    </a:lnTo>
                    <a:lnTo>
                      <a:pt x="0" y="607485"/>
                    </a:lnTo>
                    <a:close/>
                  </a:path>
                </a:pathLst>
              </a:custGeom>
              <a:solidFill>
                <a:srgbClr val="79C9FA">
                  <a:alpha val="84000"/>
                </a:srgbClr>
              </a:solidFill>
              <a:ln w="50800" cap="sq">
                <a:solidFill>
                  <a:srgbClr val="6DBCF1"/>
                </a:solidFill>
                <a:prstDash val="solid"/>
                <a:miter/>
              </a:ln>
            </p:spPr>
          </p:sp>
          <p:sp>
            <p:nvSpPr>
              <p:cNvPr id="38" name="TextBox 15"/>
              <p:cNvSpPr txBox="1"/>
              <p:nvPr/>
            </p:nvSpPr>
            <p:spPr>
              <a:xfrm>
                <a:off x="0" y="-38100"/>
                <a:ext cx="1566955" cy="645585"/>
              </a:xfrm>
              <a:prstGeom prst="rect">
                <a:avLst/>
              </a:prstGeom>
            </p:spPr>
            <p:txBody>
              <a:bodyPr lIns="57548" tIns="57548" rIns="57548" bIns="57548" rtlCol="0" anchor="ctr"/>
              <a:lstStyle/>
              <a:p>
                <a:pPr algn="ctr">
                  <a:lnSpc>
                    <a:spcPts val="2660"/>
                  </a:lnSpc>
                </a:pPr>
                <a:endParaRPr lang="en-GB" dirty="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6412793" y="3431476"/>
              <a:ext cx="442095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6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phòng</a:t>
              </a:r>
              <a:r>
                <a:rPr lang="en-GB" sz="6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tránh</a:t>
              </a:r>
              <a:endParaRPr lang="en-GB" sz="32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04148" y="3748736"/>
            <a:ext cx="5875198" cy="1711434"/>
            <a:chOff x="5754121" y="3085464"/>
            <a:chExt cx="5875198" cy="1711434"/>
          </a:xfrm>
        </p:grpSpPr>
        <p:grpSp>
          <p:nvGrpSpPr>
            <p:cNvPr id="40" name="Group 13"/>
            <p:cNvGrpSpPr/>
            <p:nvPr/>
          </p:nvGrpSpPr>
          <p:grpSpPr>
            <a:xfrm>
              <a:off x="5754121" y="3085464"/>
              <a:ext cx="5875198" cy="1711434"/>
              <a:chOff x="-173268" y="-38100"/>
              <a:chExt cx="1959146" cy="645585"/>
            </a:xfrm>
          </p:grpSpPr>
          <p:sp>
            <p:nvSpPr>
              <p:cNvPr id="42" name="Freeform 14"/>
              <p:cNvSpPr/>
              <p:nvPr/>
            </p:nvSpPr>
            <p:spPr>
              <a:xfrm>
                <a:off x="-173268" y="0"/>
                <a:ext cx="1959146" cy="607485"/>
              </a:xfrm>
              <a:custGeom>
                <a:avLst/>
                <a:gdLst/>
                <a:ahLst/>
                <a:cxnLst/>
                <a:rect l="l" t="t" r="r" b="b"/>
                <a:pathLst>
                  <a:path w="1566955" h="607485">
                    <a:moveTo>
                      <a:pt x="0" y="0"/>
                    </a:moveTo>
                    <a:lnTo>
                      <a:pt x="1566955" y="0"/>
                    </a:lnTo>
                    <a:lnTo>
                      <a:pt x="1566955" y="607485"/>
                    </a:lnTo>
                    <a:lnTo>
                      <a:pt x="0" y="607485"/>
                    </a:lnTo>
                    <a:close/>
                  </a:path>
                </a:pathLst>
              </a:custGeom>
              <a:solidFill>
                <a:srgbClr val="79C9FA">
                  <a:alpha val="84000"/>
                </a:srgbClr>
              </a:solidFill>
              <a:ln w="50800" cap="sq">
                <a:solidFill>
                  <a:srgbClr val="6DBCF1"/>
                </a:solidFill>
                <a:prstDash val="solid"/>
                <a:miter/>
              </a:ln>
            </p:spPr>
          </p:sp>
          <p:sp>
            <p:nvSpPr>
              <p:cNvPr id="43" name="TextBox 15"/>
              <p:cNvSpPr txBox="1"/>
              <p:nvPr/>
            </p:nvSpPr>
            <p:spPr>
              <a:xfrm>
                <a:off x="0" y="-38100"/>
                <a:ext cx="1566955" cy="645585"/>
              </a:xfrm>
              <a:prstGeom prst="rect">
                <a:avLst/>
              </a:prstGeom>
            </p:spPr>
            <p:txBody>
              <a:bodyPr lIns="57548" tIns="57548" rIns="57548" bIns="57548" rtlCol="0" anchor="ctr"/>
              <a:lstStyle/>
              <a:p>
                <a:pPr algn="ctr">
                  <a:lnSpc>
                    <a:spcPts val="2660"/>
                  </a:lnSpc>
                </a:pPr>
                <a:endParaRPr lang="en-GB" dirty="0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6704186" y="3431476"/>
              <a:ext cx="383816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6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tiếp</a:t>
              </a:r>
              <a:r>
                <a:rPr lang="en-GB" sz="6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xúc</a:t>
              </a:r>
              <a:endParaRPr lang="en-GB" sz="3200" b="1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7" y="598506"/>
            <a:ext cx="16252737" cy="24389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195" y="1900459"/>
            <a:ext cx="6327945" cy="94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6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19100"/>
            <a:ext cx="17754600" cy="9525000"/>
          </a:xfrm>
          <a:prstGeom prst="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15"/>
          <p:cNvSpPr txBox="1"/>
          <p:nvPr/>
        </p:nvSpPr>
        <p:spPr>
          <a:xfrm>
            <a:off x="6934202" y="1868498"/>
            <a:ext cx="10308061" cy="2589202"/>
          </a:xfrm>
          <a:prstGeom prst="rect">
            <a:avLst/>
          </a:prstGeom>
        </p:spPr>
        <p:txBody>
          <a:bodyPr lIns="57548" tIns="57548" rIns="57548" bIns="57548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609600" y="2610874"/>
            <a:ext cx="16256865" cy="2853153"/>
            <a:chOff x="7566599" y="5744709"/>
            <a:chExt cx="14705880" cy="2167713"/>
          </a:xfrm>
        </p:grpSpPr>
        <p:sp>
          <p:nvSpPr>
            <p:cNvPr id="13" name="Rectangle 12"/>
            <p:cNvSpPr/>
            <p:nvPr/>
          </p:nvSpPr>
          <p:spPr>
            <a:xfrm>
              <a:off x="7790091" y="5830612"/>
              <a:ext cx="167107" cy="495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endParaRPr lang="en-GB" sz="2800" b="1" dirty="0">
                <a:solidFill>
                  <a:srgbClr val="40891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66599" y="5744709"/>
              <a:ext cx="14705880" cy="216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 algn="just">
                <a:lnSpc>
                  <a:spcPct val="130000"/>
                </a:lnSpc>
                <a:buAutoNum type="alphaLcPeriod"/>
              </a:pP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Vi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trùng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đi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vào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cơ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thể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con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bằng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cách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  <a:p>
              <a:pPr marL="742950" indent="-742950" algn="just">
                <a:lnSpc>
                  <a:spcPct val="130000"/>
                </a:lnSpc>
                <a:buAutoNum type="alphaLcPeriod"/>
              </a:pP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Để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phòng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bệnh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chúng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ta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phải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làm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  <a:p>
              <a:pPr marL="742950" indent="-742950" algn="just">
                <a:lnSpc>
                  <a:spcPct val="130000"/>
                </a:lnSpc>
                <a:buAutoNum type="alphaLcPeriod"/>
              </a:pP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Cần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rửa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tay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như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thế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cho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đúng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55595"/>
            <a:ext cx="10744201" cy="1879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054" y="4919129"/>
            <a:ext cx="7650946" cy="5100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798" y="6091697"/>
            <a:ext cx="4890468" cy="47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4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</TotalTime>
  <Words>133</Words>
  <Application>Microsoft Office PowerPoint</Application>
  <PresentationFormat>Custom</PresentationFormat>
  <Paragraphs>14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UTM AvO</vt:lpstr>
      <vt:lpstr>Times New Roman</vt:lpstr>
      <vt:lpstr>SVN-Newton</vt:lpstr>
      <vt:lpstr>Arial</vt:lpstr>
      <vt:lpstr>Calibri</vt:lpstr>
      <vt:lpstr>UVF Barmbrack</vt:lpstr>
      <vt:lpstr>UTM AvO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,abfzsgjm</dc:title>
  <dc:creator>admin</dc:creator>
  <cp:lastModifiedBy>10P181225</cp:lastModifiedBy>
  <cp:revision>98</cp:revision>
  <dcterms:created xsi:type="dcterms:W3CDTF">2006-08-16T00:00:00Z</dcterms:created>
  <dcterms:modified xsi:type="dcterms:W3CDTF">2026-03-07T15:26:00Z</dcterms:modified>
  <dc:identifier>DAG8UKnu-wA</dc:identifier>
</cp:coreProperties>
</file>