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72" r:id="rId4"/>
  </p:sldMasterIdLst>
  <p:notesMasterIdLst>
    <p:notesMasterId r:id="rId9"/>
  </p:notesMasterIdLst>
  <p:sldIdLst>
    <p:sldId id="269" r:id="rId5"/>
    <p:sldId id="274" r:id="rId6"/>
    <p:sldId id="283" r:id="rId7"/>
    <p:sldId id="277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UVF Barmbrack" panose="02000000000000000000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E26"/>
    <a:srgbClr val="F25888"/>
    <a:srgbClr val="DDF4E1"/>
    <a:srgbClr val="FFE9CD"/>
    <a:srgbClr val="FFDFB0"/>
    <a:srgbClr val="35372E"/>
    <a:srgbClr val="0079C1"/>
    <a:srgbClr val="D8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C08B2-BBE2-4032-8CE0-212FA200AD26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795D-3FC8-4F9D-BD53-AA4FCBBA72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3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8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0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3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05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34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4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03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74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03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6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1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35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7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05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7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86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54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48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9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78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3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32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39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1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04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67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7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7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0"/>
          <p:cNvSpPr/>
          <p:nvPr userDrawn="1"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1331635" h="8229600">
                <a:moveTo>
                  <a:pt x="0" y="0"/>
                </a:moveTo>
                <a:lnTo>
                  <a:pt x="11331636" y="0"/>
                </a:lnTo>
                <a:lnTo>
                  <a:pt x="113316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672" t="-16313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00789" y="274638"/>
            <a:ext cx="17678400" cy="9669462"/>
          </a:xfrm>
          <a:prstGeom prst="rect">
            <a:avLst/>
          </a:prstGeom>
          <a:solidFill>
            <a:schemeClr val="bg1"/>
          </a:solidFill>
          <a:ln>
            <a:solidFill>
              <a:srgbClr val="353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1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0"/>
          <p:cNvSpPr/>
          <p:nvPr userDrawn="1"/>
        </p:nvSpPr>
        <p:spPr>
          <a:xfrm>
            <a:off x="-152400" y="-38101"/>
            <a:ext cx="18448421" cy="10349163"/>
          </a:xfrm>
          <a:custGeom>
            <a:avLst/>
            <a:gdLst/>
            <a:ahLst/>
            <a:cxnLst/>
            <a:rect l="l" t="t" r="r" b="b"/>
            <a:pathLst>
              <a:path w="11331635" h="8229600">
                <a:moveTo>
                  <a:pt x="0" y="0"/>
                </a:moveTo>
                <a:lnTo>
                  <a:pt x="11331636" y="0"/>
                </a:lnTo>
                <a:lnTo>
                  <a:pt x="113316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672" t="-16313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9715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242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2957" y="-491662"/>
            <a:ext cx="20270957" cy="107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1000" y="571500"/>
            <a:ext cx="685800" cy="685800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084" y="497175"/>
            <a:ext cx="16503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Ghép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các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chữ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đứng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liền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nhau</a:t>
            </a:r>
            <a:r>
              <a:rPr lang="en-GB" sz="4400" b="1" dirty="0">
                <a:latin typeface="UTM Avo" panose="02040603050506020204" pitchFamily="18" charset="0"/>
              </a:rPr>
              <a:t> (</a:t>
            </a:r>
            <a:r>
              <a:rPr lang="en-GB" sz="4400" b="1" dirty="0" err="1">
                <a:latin typeface="UTM Avo" panose="02040603050506020204" pitchFamily="18" charset="0"/>
              </a:rPr>
              <a:t>thêm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dấu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thanh</a:t>
            </a:r>
            <a:r>
              <a:rPr lang="en-GB" sz="4400" b="1" dirty="0">
                <a:latin typeface="UTM Avo" panose="02040603050506020204" pitchFamily="18" charset="0"/>
              </a:rPr>
              <a:t>) </a:t>
            </a:r>
            <a:r>
              <a:rPr lang="en-GB" sz="4400" b="1" dirty="0" err="1">
                <a:latin typeface="UTM Avo" panose="02040603050506020204" pitchFamily="18" charset="0"/>
              </a:rPr>
              <a:t>để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tạo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tên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gọi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các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loài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vật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được</a:t>
            </a:r>
            <a:r>
              <a:rPr lang="en-GB" sz="4400" b="1" dirty="0">
                <a:latin typeface="UTM Avo" panose="02040603050506020204" pitchFamily="18" charset="0"/>
              </a:rPr>
              <a:t> minh </a:t>
            </a:r>
            <a:r>
              <a:rPr lang="en-GB" sz="4400" b="1" dirty="0" err="1">
                <a:latin typeface="UTM Avo" panose="02040603050506020204" pitchFamily="18" charset="0"/>
              </a:rPr>
              <a:t>họa</a:t>
            </a:r>
            <a:r>
              <a:rPr lang="en-GB" sz="4400" b="1" dirty="0">
                <a:latin typeface="UTM Avo" panose="02040603050506020204" pitchFamily="18" charset="0"/>
              </a:rPr>
              <a:t> ở </a:t>
            </a:r>
            <a:r>
              <a:rPr lang="en-GB" sz="4400" b="1" dirty="0" err="1">
                <a:latin typeface="UTM Avo" panose="02040603050506020204" pitchFamily="18" charset="0"/>
              </a:rPr>
              <a:t>dưới</a:t>
            </a:r>
            <a:r>
              <a:rPr lang="en-GB" sz="4400" b="1" dirty="0">
                <a:latin typeface="UTM Avo" panose="02040603050506020204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608"/>
              </p:ext>
            </p:extLst>
          </p:nvPr>
        </p:nvGraphicFramePr>
        <p:xfrm>
          <a:off x="687805" y="2552700"/>
          <a:ext cx="8075196" cy="620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866">
                  <a:extLst>
                    <a:ext uri="{9D8B030D-6E8A-4147-A177-3AD203B41FA5}">
                      <a16:colId xmlns:a16="http://schemas.microsoft.com/office/drawing/2014/main" val="3898756024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853353985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1412306198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2926643662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1950016254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2358582459"/>
                    </a:ext>
                  </a:extLst>
                </a:gridCol>
              </a:tblGrid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p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i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893601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53630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l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890749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ơ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i</a:t>
                      </a:r>
                      <a:endParaRPr lang="en-GB" sz="4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06194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i</a:t>
                      </a:r>
                      <a:endParaRPr lang="en-GB" sz="4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7434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m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â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640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77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81000" y="392191"/>
            <a:ext cx="794084" cy="794084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1284" y="387596"/>
            <a:ext cx="1650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Đọc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942" y="418373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Tết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đang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vào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nhà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5766" y="1443162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trước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ngõ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Cười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tươi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sáng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mai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trong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vườn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>
                <a:latin typeface="UTM Avo" panose="02040603050506020204" pitchFamily="18" charset="0"/>
              </a:rPr>
              <a:t>Lung </a:t>
            </a:r>
            <a:r>
              <a:rPr lang="en-GB" sz="4000" dirty="0" err="1">
                <a:latin typeface="UTM Avo" panose="02040603050506020204" pitchFamily="18" charset="0"/>
              </a:rPr>
              <a:t>linh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cánh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trắng</a:t>
            </a:r>
            <a:endParaRPr lang="en-GB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7466" y="4212359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Sân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đầy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nắng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Mẹ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phơi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áo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Em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dán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tranh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gà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Ông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treo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câu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đối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21302" y="6981556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Tết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đang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Sắp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thêm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một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tuổi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Đất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nở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4242" y="926509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latin typeface="UTM Avo" panose="02040603050506020204" pitchFamily="18" charset="0"/>
              </a:rPr>
              <a:t>(</a:t>
            </a:r>
            <a:r>
              <a:rPr lang="en-GB" sz="4000" dirty="0" err="1">
                <a:latin typeface="UTM Avo" panose="02040603050506020204" pitchFamily="18" charset="0"/>
              </a:rPr>
              <a:t>Nguyễn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Kiên</a:t>
            </a:r>
            <a:r>
              <a:rPr lang="en-GB" sz="4000" dirty="0"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617492" y="1041799"/>
            <a:ext cx="6032834" cy="3091156"/>
            <a:chOff x="11690684" y="1955087"/>
            <a:chExt cx="6032834" cy="3091156"/>
          </a:xfrm>
        </p:grpSpPr>
        <p:sp>
          <p:nvSpPr>
            <p:cNvPr id="14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63532" y="2284977"/>
              <a:ext cx="528713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Loài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hoa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nhắc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bài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thơ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en-GB" sz="1400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625766" y="2095500"/>
            <a:ext cx="2375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48325" y="3314700"/>
            <a:ext cx="2375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1769892" y="1194199"/>
            <a:ext cx="6032834" cy="3091156"/>
            <a:chOff x="11690684" y="1955087"/>
            <a:chExt cx="6032834" cy="3091156"/>
          </a:xfrm>
        </p:grpSpPr>
        <p:sp>
          <p:nvSpPr>
            <p:cNvPr id="19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063532" y="2284977"/>
              <a:ext cx="528713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Tìm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từ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ngữ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miêu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tả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vẻ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đẹp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loài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hoa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en-GB" sz="1400" dirty="0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8175959" y="2705100"/>
            <a:ext cx="2375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37559" y="3976867"/>
            <a:ext cx="226344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1922292" y="1346599"/>
            <a:ext cx="5140120" cy="3091156"/>
            <a:chOff x="11690684" y="1955087"/>
            <a:chExt cx="5140120" cy="3091156"/>
          </a:xfrm>
        </p:grpSpPr>
        <p:sp>
          <p:nvSpPr>
            <p:cNvPr id="25" name="Rounded Rectangular Callout 3"/>
            <p:cNvSpPr/>
            <p:nvPr/>
          </p:nvSpPr>
          <p:spPr>
            <a:xfrm>
              <a:off x="11690684" y="1955087"/>
              <a:ext cx="5140120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063533" y="2284977"/>
              <a:ext cx="446886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đình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nhỏ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đã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làm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để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Tết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  <a:endParaRPr lang="en-GB" sz="1400" dirty="0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871159" y="5448300"/>
            <a:ext cx="40511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15144" y="6057900"/>
            <a:ext cx="42275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59129" y="6667500"/>
            <a:ext cx="42275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640051" y="1186275"/>
            <a:ext cx="6032834" cy="3091156"/>
            <a:chOff x="11690684" y="1955087"/>
            <a:chExt cx="6032834" cy="3091156"/>
          </a:xfrm>
        </p:grpSpPr>
        <p:sp>
          <p:nvSpPr>
            <p:cNvPr id="33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63533" y="2284977"/>
              <a:ext cx="507207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đình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thường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chuẩn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bị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để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Tết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0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81000" y="392191"/>
            <a:ext cx="1066800" cy="1066800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392191"/>
            <a:ext cx="16503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 err="1">
                <a:latin typeface="UTM Avo" panose="02040603050506020204" pitchFamily="18" charset="0"/>
              </a:rPr>
              <a:t>Chép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vào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vở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khổ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thơ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cuối</a:t>
            </a:r>
            <a:r>
              <a:rPr lang="en-GB" sz="48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5726" r="47826" b="11402"/>
          <a:stretch/>
        </p:blipFill>
        <p:spPr>
          <a:xfrm>
            <a:off x="2057400" y="1333500"/>
            <a:ext cx="13654504" cy="83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9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169</Words>
  <Application>Microsoft Office PowerPoint</Application>
  <PresentationFormat>Custom</PresentationFormat>
  <Paragraphs>59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Arial</vt:lpstr>
      <vt:lpstr>Times New Roman</vt:lpstr>
      <vt:lpstr>Calibri</vt:lpstr>
      <vt:lpstr>UTM Avo</vt:lpstr>
      <vt:lpstr>SVN-Newton</vt:lpstr>
      <vt:lpstr>UVF Barmbrack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B81_Ontap</dc:title>
  <cp:lastModifiedBy>P181225</cp:lastModifiedBy>
  <cp:revision>48</cp:revision>
  <dcterms:created xsi:type="dcterms:W3CDTF">2006-08-16T00:00:00Z</dcterms:created>
  <dcterms:modified xsi:type="dcterms:W3CDTF">2026-01-20T02:12:48Z</dcterms:modified>
  <dc:identifier>DAG463XTgbA</dc:identifier>
</cp:coreProperties>
</file>