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554" r:id="rId2"/>
    <p:sldId id="547" r:id="rId3"/>
    <p:sldId id="534" r:id="rId4"/>
    <p:sldId id="549" r:id="rId5"/>
    <p:sldId id="540" r:id="rId6"/>
    <p:sldId id="544" r:id="rId7"/>
    <p:sldId id="539" r:id="rId8"/>
    <p:sldId id="545"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2212EC"/>
    <a:srgbClr val="CCBFF5"/>
    <a:srgbClr val="CD2DA3"/>
    <a:srgbClr val="50291E"/>
    <a:srgbClr val="F1A03F"/>
    <a:srgbClr val="FFFAF3"/>
    <a:srgbClr val="76CD61"/>
    <a:srgbClr val="A0D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314" autoAdjust="0"/>
  </p:normalViewPr>
  <p:slideViewPr>
    <p:cSldViewPr snapToGrid="0" showGuides="1">
      <p:cViewPr varScale="1">
        <p:scale>
          <a:sx n="69" d="100"/>
          <a:sy n="69" d="100"/>
        </p:scale>
        <p:origin x="564" y="3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2026/4/14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39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21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96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2026/4/14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6"/>
              </p:custDataLst>
            </p:nvPr>
          </p:nvPicPr>
          <p:blipFill>
            <a:blip r:embed="rId19"/>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7"/>
              </p:custDataLst>
            </p:nvPr>
          </p:nvPicPr>
          <p:blipFill>
            <a:blip r:embed="rId20"/>
            <a:srcRect/>
            <a:stretch>
              <a:fillRect/>
            </a:stretch>
          </p:blipFill>
          <p:spPr>
            <a:xfrm>
              <a:off x="0" y="0"/>
              <a:ext cx="19199" cy="10800"/>
            </a:xfrm>
            <a:prstGeom prst="rect">
              <a:avLst/>
            </a:prstGeom>
          </p:spPr>
        </p:pic>
        <p:sp>
          <p:nvSpPr>
            <p:cNvPr id="7" name="圆角矩形 6"/>
            <p:cNvSpPr/>
            <p:nvPr>
              <p:custDataLst>
                <p:tags r:id="rId18"/>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7.xml"/><Relationship Id="rId5" Type="http://schemas.openxmlformats.org/officeDocument/2006/relationships/tags" Target="../tags/tag9.xml"/><Relationship Id="rId10" Type="http://schemas.openxmlformats.org/officeDocument/2006/relationships/image" Target="../media/image5.png"/><Relationship Id="rId4" Type="http://schemas.openxmlformats.org/officeDocument/2006/relationships/tags" Target="../tags/tag8.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10" Type="http://schemas.openxmlformats.org/officeDocument/2006/relationships/image" Target="../media/image12.png"/><Relationship Id="rId4" Type="http://schemas.openxmlformats.org/officeDocument/2006/relationships/tags" Target="../tags/tag18.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33641859-1AD6-5B16-7313-59CD5DEFB67C}"/>
              </a:ext>
            </a:extLst>
          </p:cNvPr>
          <p:cNvPicPr>
            <a:picLocks noChangeAspect="1"/>
          </p:cNvPicPr>
          <p:nvPr/>
        </p:nvPicPr>
        <p:blipFill>
          <a:blip r:embed="rId10"/>
          <a:stretch>
            <a:fillRect/>
          </a:stretch>
        </p:blipFill>
        <p:spPr>
          <a:xfrm>
            <a:off x="1378699" y="1050962"/>
            <a:ext cx="8913381" cy="3115057"/>
          </a:xfrm>
          <a:prstGeom prst="rect">
            <a:avLst/>
          </a:prstGeom>
        </p:spPr>
      </p:pic>
    </p:spTree>
    <p:extLst>
      <p:ext uri="{BB962C8B-B14F-4D97-AF65-F5344CB8AC3E}">
        <p14:creationId xmlns:p14="http://schemas.microsoft.com/office/powerpoint/2010/main" val="2834121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31156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378306" y="1618893"/>
            <a:ext cx="11033760"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3" descr="A group of kids sitting at a table&#10;&#10;Description automatically generated">
            <a:extLst>
              <a:ext uri="{FF2B5EF4-FFF2-40B4-BE49-F238E27FC236}">
                <a16:creationId xmlns:a16="http://schemas.microsoft.com/office/drawing/2014/main" id="{F274D9E5-6FED-A11F-36E0-012655E46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412" y="2054463"/>
            <a:ext cx="6761788" cy="4614267"/>
          </a:xfrm>
          <a:prstGeom prst="rect">
            <a:avLst/>
          </a:prstGeom>
        </p:spPr>
      </p:pic>
      <p:sp>
        <p:nvSpPr>
          <p:cNvPr id="6" name="TextBox 5">
            <a:extLst>
              <a:ext uri="{FF2B5EF4-FFF2-40B4-BE49-F238E27FC236}">
                <a16:creationId xmlns:a16="http://schemas.microsoft.com/office/drawing/2014/main" id="{F54DD9DA-CD4A-EDE4-09FF-4684B5762954}"/>
              </a:ext>
            </a:extLst>
          </p:cNvPr>
          <p:cNvSpPr txBox="1"/>
          <p:nvPr/>
        </p:nvSpPr>
        <p:spPr>
          <a:xfrm>
            <a:off x="888169" y="288190"/>
            <a:ext cx="7951031" cy="1384995"/>
          </a:xfrm>
          <a:prstGeom prst="rect">
            <a:avLst/>
          </a:prstGeom>
          <a:noFill/>
        </p:spPr>
        <p:txBody>
          <a:bodyPr wrap="square">
            <a:spAutoFit/>
          </a:bodyPr>
          <a:lstStyle/>
          <a:p>
            <a:pPr algn="ctr"/>
            <a:r>
              <a:rPr lang="vi-VN" sz="4200" b="1" dirty="0">
                <a:solidFill>
                  <a:schemeClr val="accent2">
                    <a:lumMod val="50000"/>
                  </a:schemeClr>
                </a:solidFill>
                <a:latin typeface="Cambria" panose="02040503050406030204" pitchFamily="18" charset="0"/>
                <a:ea typeface="Cambria" panose="02040503050406030204" pitchFamily="18" charset="0"/>
              </a:rPr>
              <a:t>Thảo luận nhóm đóng vai </a:t>
            </a:r>
          </a:p>
          <a:p>
            <a:pPr algn="ctr"/>
            <a:r>
              <a:rPr lang="vi-VN" sz="4200" b="1" dirty="0">
                <a:solidFill>
                  <a:schemeClr val="accent2">
                    <a:lumMod val="50000"/>
                  </a:schemeClr>
                </a:solidFill>
                <a:latin typeface="Cambria" panose="02040503050406030204" pitchFamily="18" charset="0"/>
                <a:ea typeface="Cambria" panose="02040503050406030204" pitchFamily="18" charset="0"/>
              </a:rPr>
              <a:t>xử lí tình huống.</a:t>
            </a:r>
            <a:endParaRPr lang="en-SG" sz="4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Bày</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tỏ</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quan</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điểm</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2" name="Group 1">
            <a:extLst>
              <a:ext uri="{FF2B5EF4-FFF2-40B4-BE49-F238E27FC236}">
                <a16:creationId xmlns:a16="http://schemas.microsoft.com/office/drawing/2014/main" id="{FF7CBCC1-E65A-CFA5-3ABC-C5C57F9BFD91}"/>
              </a:ext>
            </a:extLst>
          </p:cNvPr>
          <p:cNvGrpSpPr/>
          <p:nvPr/>
        </p:nvGrpSpPr>
        <p:grpSpPr>
          <a:xfrm>
            <a:off x="0" y="880626"/>
            <a:ext cx="7518400" cy="1325356"/>
            <a:chOff x="4442573" y="1691308"/>
            <a:chExt cx="4497671" cy="889012"/>
          </a:xfrm>
        </p:grpSpPr>
        <p:pic>
          <p:nvPicPr>
            <p:cNvPr id="3" name="Picture 2">
              <a:extLst>
                <a:ext uri="{FF2B5EF4-FFF2-40B4-BE49-F238E27FC236}">
                  <a16:creationId xmlns:a16="http://schemas.microsoft.com/office/drawing/2014/main" id="{7DAA5C12-FB6D-2822-DF16-5BFBEA624ED7}"/>
                </a:ext>
              </a:extLst>
            </p:cNvPr>
            <p:cNvPicPr>
              <a:picLocks noChangeAspect="1"/>
            </p:cNvPicPr>
            <p:nvPr/>
          </p:nvPicPr>
          <p:blipFill>
            <a:blip r:embed="rId3"/>
            <a:stretch>
              <a:fillRect/>
            </a:stretch>
          </p:blipFill>
          <p:spPr>
            <a:xfrm>
              <a:off x="4442573" y="1691308"/>
              <a:ext cx="4497671" cy="889012"/>
            </a:xfrm>
            <a:prstGeom prst="rect">
              <a:avLst/>
            </a:prstGeom>
          </p:spPr>
        </p:pic>
        <p:sp>
          <p:nvSpPr>
            <p:cNvPr id="4" name="Google Shape;449;p40">
              <a:extLst>
                <a:ext uri="{FF2B5EF4-FFF2-40B4-BE49-F238E27FC236}">
                  <a16:creationId xmlns:a16="http://schemas.microsoft.com/office/drawing/2014/main" id="{0E0ECD3A-C237-9311-87DA-203AA844EC6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r>
                <a:rPr lang="vi-VN" sz="3200" b="1" dirty="0">
                  <a:solidFill>
                    <a:srgbClr val="002060"/>
                  </a:solidFill>
                  <a:latin typeface="Cambria" panose="02040503050406030204" pitchFamily="18" charset="0"/>
                  <a:ea typeface="Cambria" panose="02040503050406030204" pitchFamily="18" charset="0"/>
                  <a:cs typeface="+mn-cs"/>
                </a:rPr>
                <a:t>d)</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Lan thường sử dụng giấy một mặt</a:t>
              </a:r>
            </a:p>
            <a:p>
              <a:pPr algn="ct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để làm giấy nháp.</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8038FF49-2BFC-6C4A-1075-2D4B4E02F86C}"/>
              </a:ext>
            </a:extLst>
          </p:cNvPr>
          <p:cNvGrpSpPr/>
          <p:nvPr/>
        </p:nvGrpSpPr>
        <p:grpSpPr>
          <a:xfrm>
            <a:off x="0" y="3504775"/>
            <a:ext cx="8554720" cy="2221912"/>
            <a:chOff x="4283651" y="1802333"/>
            <a:chExt cx="4124784" cy="1013449"/>
          </a:xfrm>
        </p:grpSpPr>
        <p:pic>
          <p:nvPicPr>
            <p:cNvPr id="8" name="Picture 7">
              <a:extLst>
                <a:ext uri="{FF2B5EF4-FFF2-40B4-BE49-F238E27FC236}">
                  <a16:creationId xmlns:a16="http://schemas.microsoft.com/office/drawing/2014/main" id="{A5E7099D-CCFE-F747-8723-D20F27F68CA8}"/>
                </a:ext>
              </a:extLst>
            </p:cNvPr>
            <p:cNvPicPr>
              <a:picLocks noChangeAspect="1"/>
            </p:cNvPicPr>
            <p:nvPr/>
          </p:nvPicPr>
          <p:blipFill>
            <a:blip r:embed="rId3"/>
            <a:stretch>
              <a:fillRect/>
            </a:stretch>
          </p:blipFill>
          <p:spPr>
            <a:xfrm>
              <a:off x="4283651" y="1802333"/>
              <a:ext cx="4124784" cy="1013449"/>
            </a:xfrm>
            <a:prstGeom prst="rect">
              <a:avLst/>
            </a:prstGeom>
          </p:spPr>
        </p:pic>
        <p:sp>
          <p:nvSpPr>
            <p:cNvPr id="9" name="Google Shape;449;p40">
              <a:extLst>
                <a:ext uri="{FF2B5EF4-FFF2-40B4-BE49-F238E27FC236}">
                  <a16:creationId xmlns:a16="http://schemas.microsoft.com/office/drawing/2014/main" id="{53D3950D-6E57-4004-D70D-72A8368512BD}"/>
                </a:ext>
              </a:extLst>
            </p:cNvPr>
            <p:cNvSpPr txBox="1">
              <a:spLocks/>
            </p:cNvSpPr>
            <p:nvPr/>
          </p:nvSpPr>
          <p:spPr>
            <a:xfrm>
              <a:off x="4473536" y="1942100"/>
              <a:ext cx="3745014"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algn="just"/>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 Cuối ngày, Chung thường giúp mẹ đếm và phân loại số tiền bán được trong ngày. Thỉnh thoảng, mẹ cho ít tiền lẻ nhưng Chung không tiêu mà bỏ ống tiết kiệm. </a:t>
              </a:r>
              <a:endParaRPr kumimoji="0" lang="en-SG"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lgn="ctr"/>
              <a:endParaRPr kumimoji="0" lang="en-SG" sz="30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sp>
        <p:nvSpPr>
          <p:cNvPr id="10" name="Rectangle: Rounded Corners 9">
            <a:extLst>
              <a:ext uri="{FF2B5EF4-FFF2-40B4-BE49-F238E27FC236}">
                <a16:creationId xmlns:a16="http://schemas.microsoft.com/office/drawing/2014/main" id="{51DD8662-CF02-85D8-E168-D0DEC1E00518}"/>
              </a:ext>
            </a:extLst>
          </p:cNvPr>
          <p:cNvSpPr/>
          <p:nvPr/>
        </p:nvSpPr>
        <p:spPr>
          <a:xfrm>
            <a:off x="5730624" y="2129692"/>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rgbClr val="C00000"/>
                </a:solidFill>
                <a:latin typeface="Cambria" panose="02040503050406030204" pitchFamily="18" charset="0"/>
                <a:ea typeface="Cambria" panose="02040503050406030204" pitchFamily="18" charset="0"/>
              </a:rPr>
              <a:t>Bạn Lan đã lãng phí của cải, chưa biết tận dụng những đồ thừa để biến nó thành có ích. </a:t>
            </a:r>
            <a:endPar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0907A9B-D407-E84D-ED5B-871D285495CB}"/>
              </a:ext>
            </a:extLst>
          </p:cNvPr>
          <p:cNvSpPr/>
          <p:nvPr/>
        </p:nvSpPr>
        <p:spPr>
          <a:xfrm>
            <a:off x="5824485" y="5604961"/>
            <a:ext cx="6293590"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3500" b="1" dirty="0">
                <a:solidFill>
                  <a:srgbClr val="C00000"/>
                </a:solidFill>
                <a:latin typeface="Cambria" panose="02040503050406030204" pitchFamily="18" charset="0"/>
                <a:ea typeface="Cambria" panose="02040503050406030204" pitchFamily="18" charset="0"/>
              </a:rPr>
              <a:t>Chung </a:t>
            </a:r>
            <a:r>
              <a:rPr lang="en-SG" sz="3500" b="1" dirty="0" err="1">
                <a:solidFill>
                  <a:srgbClr val="C00000"/>
                </a:solidFill>
                <a:latin typeface="Cambria" panose="02040503050406030204" pitchFamily="18" charset="0"/>
                <a:ea typeface="Cambria" panose="02040503050406030204" pitchFamily="18" charset="0"/>
              </a:rPr>
              <a:t>đã</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kiệm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tiền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và</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không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tiêu</a:t>
            </a:r>
            <a:r>
              <a:rPr lang="en-SG"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x</a:t>
            </a:r>
            <a:r>
              <a:rPr lang="en-SG" sz="3500" b="1" dirty="0" err="1">
                <a:solidFill>
                  <a:srgbClr val="C00000"/>
                </a:solidFill>
                <a:latin typeface="Cambria" panose="02040503050406030204" pitchFamily="18" charset="0"/>
                <a:ea typeface="Cambria" panose="02040503050406030204" pitchFamily="18" charset="0"/>
              </a:rPr>
              <a:t>ài</a:t>
            </a:r>
            <a:r>
              <a:rPr lang="en-SG" sz="3500" b="1" dirty="0">
                <a:solidFill>
                  <a:srgbClr val="C00000"/>
                </a:solidFill>
                <a:latin typeface="Cambria" panose="02040503050406030204" pitchFamily="18" charset="0"/>
                <a:ea typeface="Cambria" panose="02040503050406030204" pitchFamily="18" charset="0"/>
              </a:rPr>
              <a:t> lung tung. </a:t>
            </a:r>
            <a:endPar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0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833120" y="0"/>
            <a:ext cx="8971280" cy="4803319"/>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7">
            <a:extLst>
              <a:ext uri="{FF2B5EF4-FFF2-40B4-BE49-F238E27FC236}">
                <a16:creationId xmlns:a16="http://schemas.microsoft.com/office/drawing/2014/main" id="{0DDD5E3B-8BC3-B78A-F6F3-0E000681C738}"/>
              </a:ext>
            </a:extLst>
          </p:cNvPr>
          <p:cNvPicPr>
            <a:picLocks noChangeAspect="1"/>
          </p:cNvPicPr>
          <p:nvPr/>
        </p:nvPicPr>
        <p:blipFill>
          <a:blip r:embed="rId10"/>
          <a:stretch>
            <a:fillRect/>
          </a:stretch>
        </p:blipFill>
        <p:spPr>
          <a:xfrm>
            <a:off x="832485" y="689314"/>
            <a:ext cx="8971280" cy="3243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grpSp>
        <p:nvGrpSpPr>
          <p:cNvPr id="4" name="Group 3">
            <a:extLst>
              <a:ext uri="{FF2B5EF4-FFF2-40B4-BE49-F238E27FC236}">
                <a16:creationId xmlns:a16="http://schemas.microsoft.com/office/drawing/2014/main" id="{A38C0176-55D6-D9B7-CA80-739A799ED3B8}"/>
              </a:ext>
            </a:extLst>
          </p:cNvPr>
          <p:cNvGrpSpPr/>
          <p:nvPr/>
        </p:nvGrpSpPr>
        <p:grpSpPr>
          <a:xfrm>
            <a:off x="374015" y="401537"/>
            <a:ext cx="11329601" cy="5906947"/>
            <a:chOff x="4076603" y="292599"/>
            <a:chExt cx="7814497" cy="5906947"/>
          </a:xfrm>
        </p:grpSpPr>
        <p:grpSp>
          <p:nvGrpSpPr>
            <p:cNvPr id="5" name="Group 5">
              <a:extLst>
                <a:ext uri="{FF2B5EF4-FFF2-40B4-BE49-F238E27FC236}">
                  <a16:creationId xmlns:a16="http://schemas.microsoft.com/office/drawing/2014/main" id="{92337655-7C74-74DF-A098-D3BBBCAE3FA8}"/>
                </a:ext>
              </a:extLst>
            </p:cNvPr>
            <p:cNvGrpSpPr/>
            <p:nvPr/>
          </p:nvGrpSpPr>
          <p:grpSpPr>
            <a:xfrm>
              <a:off x="4076603" y="292599"/>
              <a:ext cx="7814497" cy="5906947"/>
              <a:chOff x="0" y="0"/>
              <a:chExt cx="4578844" cy="2457010"/>
            </a:xfrm>
          </p:grpSpPr>
          <p:sp>
            <p:nvSpPr>
              <p:cNvPr id="7" name="Freeform 6">
                <a:extLst>
                  <a:ext uri="{FF2B5EF4-FFF2-40B4-BE49-F238E27FC236}">
                    <a16:creationId xmlns:a16="http://schemas.microsoft.com/office/drawing/2014/main" id="{FBF90ECC-9B0B-A39E-52F0-638E3262F82F}"/>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8" name="TextBox 7">
                <a:extLst>
                  <a:ext uri="{FF2B5EF4-FFF2-40B4-BE49-F238E27FC236}">
                    <a16:creationId xmlns:a16="http://schemas.microsoft.com/office/drawing/2014/main" id="{09817851-EB1F-BCF5-85AD-AF8B267D39AC}"/>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TextBox 5">
              <a:extLst>
                <a:ext uri="{FF2B5EF4-FFF2-40B4-BE49-F238E27FC236}">
                  <a16:creationId xmlns:a16="http://schemas.microsoft.com/office/drawing/2014/main" id="{336F7D9E-6EF5-E65D-4DDF-7B4ED5915B6C}"/>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pic>
        <p:nvPicPr>
          <p:cNvPr id="12" name="图片 11" descr="组 54"/>
          <p:cNvPicPr>
            <a:picLocks noChangeAspect="1"/>
          </p:cNvPicPr>
          <p:nvPr/>
        </p:nvPicPr>
        <p:blipFill>
          <a:blip r:embed="rId6"/>
          <a:stretch>
            <a:fillRect/>
          </a:stretch>
        </p:blipFill>
        <p:spPr>
          <a:xfrm>
            <a:off x="0" y="-72688"/>
            <a:ext cx="12192000" cy="1581150"/>
          </a:xfrm>
          <a:prstGeom prst="rect">
            <a:avLst/>
          </a:prstGeom>
        </p:spPr>
      </p:pic>
      <p:grpSp>
        <p:nvGrpSpPr>
          <p:cNvPr id="27" name="组合 26"/>
          <p:cNvGrpSpPr/>
          <p:nvPr/>
        </p:nvGrpSpPr>
        <p:grpSpPr>
          <a:xfrm>
            <a:off x="11039406" y="12826"/>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43E5ACA9-3069-F0A7-5264-9E0BA01784E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92848" y="2835492"/>
            <a:ext cx="11165670" cy="2812469"/>
          </a:xfrm>
          <a:prstGeom prst="rect">
            <a:avLst/>
          </a:prstGeom>
        </p:spPr>
      </p:pic>
      <p:sp>
        <p:nvSpPr>
          <p:cNvPr id="13" name="TextBox 12">
            <a:extLst>
              <a:ext uri="{FF2B5EF4-FFF2-40B4-BE49-F238E27FC236}">
                <a16:creationId xmlns:a16="http://schemas.microsoft.com/office/drawing/2014/main" id="{B9920A6B-395E-91E1-55D1-088845D6A03B}"/>
              </a:ext>
            </a:extLst>
          </p:cNvPr>
          <p:cNvSpPr txBox="1"/>
          <p:nvPr/>
        </p:nvSpPr>
        <p:spPr>
          <a:xfrm>
            <a:off x="177482" y="1441136"/>
            <a:ext cx="11836400" cy="1138773"/>
          </a:xfrm>
          <a:prstGeom prst="rect">
            <a:avLst/>
          </a:prstGeom>
          <a:noFill/>
        </p:spPr>
        <p:txBody>
          <a:bodyPr wrap="square">
            <a:spAutoFit/>
          </a:bodyPr>
          <a:lstStyle/>
          <a:p>
            <a:pPr algn="ctr"/>
            <a:r>
              <a:rPr lang="en-SG" sz="3400" b="1" i="0" dirty="0">
                <a:solidFill>
                  <a:srgbClr val="C00000"/>
                </a:solidFill>
                <a:effectLst/>
                <a:latin typeface="Cambria" panose="02040503050406030204" pitchFamily="18" charset="0"/>
                <a:ea typeface="Cambria" panose="02040503050406030204" pitchFamily="18" charset="0"/>
              </a:rPr>
              <a:t>1. </a:t>
            </a:r>
            <a:r>
              <a:rPr lang="en-SG" sz="3400" b="1" i="0" dirty="0" err="1">
                <a:solidFill>
                  <a:srgbClr val="C00000"/>
                </a:solidFill>
                <a:effectLst/>
                <a:latin typeface="Cambria" panose="02040503050406030204" pitchFamily="18" charset="0"/>
                <a:ea typeface="Cambria" panose="02040503050406030204" pitchFamily="18" charset="0"/>
              </a:rPr>
              <a:t>Lập</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và</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thực</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kế</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hoạch</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tiết</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kiệm</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tiền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phù</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hợp</a:t>
            </a:r>
            <a:r>
              <a:rPr lang="en-SG" sz="3400" b="1" i="0" dirty="0">
                <a:solidFill>
                  <a:srgbClr val="C00000"/>
                </a:solidFill>
                <a:effectLst/>
                <a:latin typeface="Cambria" panose="02040503050406030204" pitchFamily="18" charset="0"/>
                <a:ea typeface="Cambria" panose="02040503050406030204" pitchFamily="18" charset="0"/>
              </a:rPr>
              <a:t> </a:t>
            </a:r>
            <a:endParaRPr lang="vi-VN" sz="3400" b="1" i="0" dirty="0">
              <a:solidFill>
                <a:srgbClr val="C00000"/>
              </a:solidFill>
              <a:effectLst/>
              <a:latin typeface="Cambria" panose="02040503050406030204" pitchFamily="18" charset="0"/>
              <a:ea typeface="Cambria" panose="02040503050406030204" pitchFamily="18" charset="0"/>
            </a:endParaRPr>
          </a:p>
          <a:p>
            <a:pPr algn="ctr"/>
            <a:r>
              <a:rPr lang="en-SG" sz="3400" b="1" i="0" dirty="0" err="1">
                <a:solidFill>
                  <a:srgbClr val="C00000"/>
                </a:solidFill>
                <a:effectLst/>
                <a:latin typeface="Cambria" panose="02040503050406030204" pitchFamily="18" charset="0"/>
                <a:ea typeface="Cambria" panose="02040503050406030204" pitchFamily="18" charset="0"/>
              </a:rPr>
              <a:t>với</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điều</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của</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thân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theo</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bảng</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gợi</a:t>
            </a:r>
            <a:r>
              <a:rPr lang="en-SG" sz="3400" b="1" i="0" dirty="0">
                <a:solidFill>
                  <a:srgbClr val="C00000"/>
                </a:solidFill>
                <a:effectLst/>
                <a:latin typeface="Cambria" panose="02040503050406030204" pitchFamily="18" charset="0"/>
                <a:ea typeface="Cambria" panose="02040503050406030204" pitchFamily="18" charset="0"/>
              </a:rPr>
              <a:t> ý </a:t>
            </a:r>
            <a:r>
              <a:rPr lang="en-SG" sz="3400" b="1" i="0" dirty="0" err="1">
                <a:solidFill>
                  <a:srgbClr val="C00000"/>
                </a:solidFill>
                <a:effectLst/>
                <a:latin typeface="Cambria" panose="02040503050406030204" pitchFamily="18" charset="0"/>
                <a:ea typeface="Cambria" panose="02040503050406030204" pitchFamily="18" charset="0"/>
              </a:rPr>
              <a:t>sau</a:t>
            </a:r>
            <a:r>
              <a:rPr lang="en-SG" sz="3400" b="1" i="0" dirty="0">
                <a:solidFill>
                  <a:srgbClr val="C00000"/>
                </a:solidFill>
                <a:effectLst/>
                <a:latin typeface="Cambria" panose="02040503050406030204" pitchFamily="18" charset="0"/>
                <a:ea typeface="Cambria" panose="02040503050406030204" pitchFamily="18" charset="0"/>
              </a:rPr>
              <a:t>: </a:t>
            </a:r>
            <a:endParaRPr lang="en-SG" sz="3400" b="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24" name="图片 10" descr="组 55">
            <a:extLst>
              <a:ext uri="{FF2B5EF4-FFF2-40B4-BE49-F238E27FC236}">
                <a16:creationId xmlns:a16="http://schemas.microsoft.com/office/drawing/2014/main" id="{C9289F02-662F-8A73-B8B1-26243EFF3294}"/>
              </a:ext>
            </a:extLst>
          </p:cNvPr>
          <p:cNvPicPr>
            <a:picLocks noChangeAspect="1"/>
          </p:cNvPicPr>
          <p:nvPr/>
        </p:nvPicPr>
        <p:blipFill>
          <a:blip r:embed="rId2"/>
          <a:stretch>
            <a:fillRect/>
          </a:stretch>
        </p:blipFill>
        <p:spPr>
          <a:xfrm>
            <a:off x="635" y="0"/>
            <a:ext cx="12191365" cy="6858000"/>
          </a:xfrm>
          <a:prstGeom prst="rect">
            <a:avLst/>
          </a:prstGeom>
        </p:spPr>
      </p:pic>
      <p:grpSp>
        <p:nvGrpSpPr>
          <p:cNvPr id="26" name="Group 25">
            <a:extLst>
              <a:ext uri="{FF2B5EF4-FFF2-40B4-BE49-F238E27FC236}">
                <a16:creationId xmlns:a16="http://schemas.microsoft.com/office/drawing/2014/main" id="{F3BF1757-1238-F348-682B-F0249BEF5765}"/>
              </a:ext>
            </a:extLst>
          </p:cNvPr>
          <p:cNvGrpSpPr/>
          <p:nvPr/>
        </p:nvGrpSpPr>
        <p:grpSpPr>
          <a:xfrm>
            <a:off x="374015" y="401537"/>
            <a:ext cx="11329601" cy="5906947"/>
            <a:chOff x="4076603" y="292599"/>
            <a:chExt cx="7814497" cy="5906947"/>
          </a:xfrm>
        </p:grpSpPr>
        <p:grpSp>
          <p:nvGrpSpPr>
            <p:cNvPr id="27" name="Group 5">
              <a:extLst>
                <a:ext uri="{FF2B5EF4-FFF2-40B4-BE49-F238E27FC236}">
                  <a16:creationId xmlns:a16="http://schemas.microsoft.com/office/drawing/2014/main" id="{25DE9855-3E6E-8D3E-3E1A-B6BADBD0FB4B}"/>
                </a:ext>
              </a:extLst>
            </p:cNvPr>
            <p:cNvGrpSpPr/>
            <p:nvPr/>
          </p:nvGrpSpPr>
          <p:grpSpPr>
            <a:xfrm>
              <a:off x="4076603" y="292599"/>
              <a:ext cx="7814497" cy="5906947"/>
              <a:chOff x="0" y="0"/>
              <a:chExt cx="4578844" cy="2457010"/>
            </a:xfrm>
          </p:grpSpPr>
          <p:sp>
            <p:nvSpPr>
              <p:cNvPr id="29" name="Freeform 6">
                <a:extLst>
                  <a:ext uri="{FF2B5EF4-FFF2-40B4-BE49-F238E27FC236}">
                    <a16:creationId xmlns:a16="http://schemas.microsoft.com/office/drawing/2014/main" id="{E7799597-45D4-8575-3C23-9B4FEE74668E}"/>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30" name="TextBox 29">
                <a:extLst>
                  <a:ext uri="{FF2B5EF4-FFF2-40B4-BE49-F238E27FC236}">
                    <a16:creationId xmlns:a16="http://schemas.microsoft.com/office/drawing/2014/main" id="{357C94EA-46BB-F16D-DB07-E7BBAA901FF9}"/>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8" name="TextBox 27">
              <a:extLst>
                <a:ext uri="{FF2B5EF4-FFF2-40B4-BE49-F238E27FC236}">
                  <a16:creationId xmlns:a16="http://schemas.microsoft.com/office/drawing/2014/main" id="{BD9BC181-6CD7-718A-AF76-F7E12FEF76C9}"/>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B30E6686-BA8C-B9D5-3497-A7AF82076CEA}"/>
              </a:ext>
            </a:extLst>
          </p:cNvPr>
          <p:cNvGrpSpPr/>
          <p:nvPr/>
        </p:nvGrpSpPr>
        <p:grpSpPr>
          <a:xfrm>
            <a:off x="364919" y="650241"/>
            <a:ext cx="11462161" cy="3308626"/>
            <a:chOff x="464614" y="-775165"/>
            <a:chExt cx="10208254" cy="3424258"/>
          </a:xfrm>
        </p:grpSpPr>
        <p:grpSp>
          <p:nvGrpSpPr>
            <p:cNvPr id="16" name="Group 24">
              <a:extLst>
                <a:ext uri="{FF2B5EF4-FFF2-40B4-BE49-F238E27FC236}">
                  <a16:creationId xmlns:a16="http://schemas.microsoft.com/office/drawing/2014/main" id="{0379919B-C7F5-1ACD-4A8F-CF2CBFD3AF03}"/>
                </a:ext>
              </a:extLst>
            </p:cNvPr>
            <p:cNvGrpSpPr/>
            <p:nvPr/>
          </p:nvGrpSpPr>
          <p:grpSpPr>
            <a:xfrm>
              <a:off x="464614" y="-775165"/>
              <a:ext cx="10208254" cy="3424258"/>
              <a:chOff x="0" y="-1259286"/>
              <a:chExt cx="2942700" cy="3414155"/>
            </a:xfrm>
          </p:grpSpPr>
          <p:sp>
            <p:nvSpPr>
              <p:cNvPr id="18" name="Freeform 25">
                <a:extLst>
                  <a:ext uri="{FF2B5EF4-FFF2-40B4-BE49-F238E27FC236}">
                    <a16:creationId xmlns:a16="http://schemas.microsoft.com/office/drawing/2014/main" id="{D8F22256-5F82-144C-040E-C0F6138AC549}"/>
                  </a:ext>
                </a:extLst>
              </p:cNvPr>
              <p:cNvSpPr/>
              <p:nvPr/>
            </p:nvSpPr>
            <p:spPr>
              <a:xfrm>
                <a:off x="882069" y="-1259286"/>
                <a:ext cx="2060631" cy="3414155"/>
              </a:xfrm>
              <a:custGeom>
                <a:avLst/>
                <a:gdLst/>
                <a:ahLst/>
                <a:cxnLst/>
                <a:rect l="l" t="t" r="r" b="b"/>
                <a:pathLst>
                  <a:path w="2736421" h="749111">
                    <a:moveTo>
                      <a:pt x="44277" y="0"/>
                    </a:moveTo>
                    <a:lnTo>
                      <a:pt x="2692144" y="0"/>
                    </a:lnTo>
                    <a:cubicBezTo>
                      <a:pt x="2703887" y="0"/>
                      <a:pt x="2715149" y="4665"/>
                      <a:pt x="2723453" y="12968"/>
                    </a:cubicBezTo>
                    <a:cubicBezTo>
                      <a:pt x="2731757" y="21272"/>
                      <a:pt x="2736421" y="32534"/>
                      <a:pt x="2736421" y="44277"/>
                    </a:cubicBezTo>
                    <a:lnTo>
                      <a:pt x="2736421" y="704834"/>
                    </a:lnTo>
                    <a:cubicBezTo>
                      <a:pt x="2736421" y="716577"/>
                      <a:pt x="2731757" y="727839"/>
                      <a:pt x="2723453" y="736143"/>
                    </a:cubicBezTo>
                    <a:cubicBezTo>
                      <a:pt x="2715149" y="744446"/>
                      <a:pt x="2703887" y="749111"/>
                      <a:pt x="2692144" y="749111"/>
                    </a:cubicBezTo>
                    <a:lnTo>
                      <a:pt x="44277" y="749111"/>
                    </a:lnTo>
                    <a:cubicBezTo>
                      <a:pt x="32534" y="749111"/>
                      <a:pt x="21272" y="744446"/>
                      <a:pt x="12968" y="736143"/>
                    </a:cubicBezTo>
                    <a:cubicBezTo>
                      <a:pt x="4665" y="727839"/>
                      <a:pt x="0" y="716577"/>
                      <a:pt x="0" y="704834"/>
                    </a:cubicBezTo>
                    <a:lnTo>
                      <a:pt x="0" y="44277"/>
                    </a:lnTo>
                    <a:cubicBezTo>
                      <a:pt x="0" y="32534"/>
                      <a:pt x="4665" y="21272"/>
                      <a:pt x="12968" y="12968"/>
                    </a:cubicBezTo>
                    <a:cubicBezTo>
                      <a:pt x="21272" y="4665"/>
                      <a:pt x="32534" y="0"/>
                      <a:pt x="44277" y="0"/>
                    </a:cubicBezTo>
                    <a:close/>
                  </a:path>
                </a:pathLst>
              </a:custGeom>
              <a:solidFill>
                <a:srgbClr val="FFFFFF"/>
              </a:solidFill>
              <a:ln w="38100" cap="rnd">
                <a:solidFill>
                  <a:srgbClr val="000000"/>
                </a:solidFill>
                <a:prstDash val="solid"/>
                <a:round/>
              </a:ln>
            </p:spPr>
            <p:txBody>
              <a:bodyPr/>
              <a:lstStyle/>
              <a:p>
                <a:endParaRPr lang="en-SG" dirty="0"/>
              </a:p>
            </p:txBody>
          </p:sp>
          <p:sp>
            <p:nvSpPr>
              <p:cNvPr id="23" name="TextBox 26">
                <a:extLst>
                  <a:ext uri="{FF2B5EF4-FFF2-40B4-BE49-F238E27FC236}">
                    <a16:creationId xmlns:a16="http://schemas.microsoft.com/office/drawing/2014/main" id="{4659FB0B-EA06-1D5F-64DD-436AC0FF6860}"/>
                  </a:ext>
                </a:extLst>
              </p:cNvPr>
              <p:cNvSpPr txBox="1"/>
              <p:nvPr/>
            </p:nvSpPr>
            <p:spPr>
              <a:xfrm>
                <a:off x="0" y="-38100"/>
                <a:ext cx="2736421" cy="78721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TextBox 29">
              <a:extLst>
                <a:ext uri="{FF2B5EF4-FFF2-40B4-BE49-F238E27FC236}">
                  <a16:creationId xmlns:a16="http://schemas.microsoft.com/office/drawing/2014/main" id="{14B2653A-9F86-95EC-867D-B65D2FB0399A}"/>
                </a:ext>
              </a:extLst>
            </p:cNvPr>
            <p:cNvSpPr txBox="1"/>
            <p:nvPr/>
          </p:nvSpPr>
          <p:spPr>
            <a:xfrm>
              <a:off x="3524520" y="-49390"/>
              <a:ext cx="7057726" cy="2197877"/>
            </a:xfrm>
            <a:prstGeom prst="rect">
              <a:avLst/>
            </a:prstGeom>
          </p:spPr>
          <p:txBody>
            <a:bodyPr wrap="square" lIns="0" tIns="0" rIns="0" bIns="0" rtlCol="0" anchor="t">
              <a:spAutoFit/>
            </a:bodyPr>
            <a:lstStyle/>
            <a:p>
              <a:pPr algn="ctr" defTabSz="609630"/>
              <a:r>
                <a:rPr lang="vi-VN" sz="4600" b="1" i="0" dirty="0">
                  <a:solidFill>
                    <a:srgbClr val="C00000"/>
                  </a:solidFill>
                  <a:effectLst/>
                  <a:latin typeface="Cambria" panose="02040503050406030204" pitchFamily="18" charset="0"/>
                  <a:ea typeface="Cambria" panose="02040503050406030204" pitchFamily="18" charset="0"/>
                </a:rPr>
                <a:t>2. Nhắc nhở bạn bè tiết kiệm sách vở, quần áo, đồ dùng,</a:t>
              </a:r>
            </a:p>
            <a:p>
              <a:pPr algn="ctr" defTabSz="609630"/>
              <a:r>
                <a:rPr lang="vi-VN" sz="4600" b="1" i="0" dirty="0">
                  <a:solidFill>
                    <a:srgbClr val="C00000"/>
                  </a:solidFill>
                  <a:effectLst/>
                  <a:latin typeface="Cambria" panose="02040503050406030204" pitchFamily="18" charset="0"/>
                  <a:ea typeface="Cambria" panose="02040503050406030204" pitchFamily="18" charset="0"/>
                </a:rPr>
                <a:t> đồ chơi, điện nước....</a:t>
              </a:r>
              <a:endParaRPr lang="en-SG" sz="4600" b="1" dirty="0">
                <a:solidFill>
                  <a:srgbClr val="C00000"/>
                </a:solidFill>
                <a:latin typeface="Cambria" panose="02040503050406030204" pitchFamily="18" charset="0"/>
                <a:ea typeface="Cambria" panose="02040503050406030204" pitchFamily="18" charset="0"/>
              </a:endParaRPr>
            </a:p>
          </p:txBody>
        </p:sp>
      </p:grpSp>
      <p:pic>
        <p:nvPicPr>
          <p:cNvPr id="25" name="Picture 24" descr="A cartoon of a child and child&#10;&#10;Description automatically generated">
            <a:extLst>
              <a:ext uri="{FF2B5EF4-FFF2-40B4-BE49-F238E27FC236}">
                <a16:creationId xmlns:a16="http://schemas.microsoft.com/office/drawing/2014/main" id="{CDD4F5FB-73E0-99CD-FF95-07FA90073F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0551" y="289289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7" name="Picture 6">
            <a:extLst>
              <a:ext uri="{FF2B5EF4-FFF2-40B4-BE49-F238E27FC236}">
                <a16:creationId xmlns:a16="http://schemas.microsoft.com/office/drawing/2014/main" id="{679777A1-7B6B-513C-C95C-77A5C0C96E15}"/>
              </a:ext>
            </a:extLst>
          </p:cNvPr>
          <p:cNvPicPr>
            <a:picLocks noChangeAspect="1"/>
          </p:cNvPicPr>
          <p:nvPr/>
        </p:nvPicPr>
        <p:blipFill>
          <a:blip r:embed="rId7"/>
          <a:stretch>
            <a:fillRect/>
          </a:stretch>
        </p:blipFill>
        <p:spPr>
          <a:xfrm>
            <a:off x="992122" y="310686"/>
            <a:ext cx="9705673" cy="4834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107</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微软雅黑</vt:lpstr>
      <vt:lpstr>宋体</vt:lpstr>
      <vt:lpstr>Arial</vt:lpstr>
      <vt:lpstr>Calibri</vt:lpstr>
      <vt:lpstr>Cambria</vt:lpstr>
      <vt:lpstr>Gochi Hand</vt:lpstr>
      <vt:lpstr>思源黑体 CN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MĂNG NON TEAM</dc:creator>
  <cp:keywords>MĂNG NON TEAM</cp:keywords>
  <dc:description/>
  <cp:lastModifiedBy>P131225</cp:lastModifiedBy>
  <cp:revision>99</cp:revision>
  <dcterms:created xsi:type="dcterms:W3CDTF">2020-04-08T06:54:00Z</dcterms:created>
  <dcterms:modified xsi:type="dcterms:W3CDTF">2026-04-14T02:28:47Z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