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4" r:id="rId5"/>
    <p:sldId id="266" r:id="rId6"/>
    <p:sldId id="267" r:id="rId7"/>
    <p:sldId id="280" r:id="rId8"/>
    <p:sldId id="273" r:id="rId9"/>
    <p:sldId id="259"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73043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220135" y="203200"/>
            <a:ext cx="11785598" cy="643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8">
            <a:extLst>
              <a:ext uri="{FF2B5EF4-FFF2-40B4-BE49-F238E27FC236}">
                <a16:creationId xmlns:a16="http://schemas.microsoft.com/office/drawing/2014/main" id="{03AFD29B-A2C7-458B-B200-E2EE369903B4}"/>
              </a:ext>
            </a:extLst>
          </p:cNvPr>
          <p:cNvPicPr>
            <a:picLocks noChangeAspect="1"/>
          </p:cNvPicPr>
          <p:nvPr userDrawn="1"/>
        </p:nvPicPr>
        <p:blipFill>
          <a:blip r:embed="rId2"/>
          <a:stretch>
            <a:fillRect/>
          </a:stretch>
        </p:blipFill>
        <p:spPr>
          <a:xfrm>
            <a:off x="5977467" y="4729699"/>
            <a:ext cx="6485467" cy="2284755"/>
          </a:xfrm>
          <a:prstGeom prst="rect">
            <a:avLst/>
          </a:prstGeom>
        </p:spPr>
      </p:pic>
    </p:spTree>
    <p:extLst>
      <p:ext uri="{BB962C8B-B14F-4D97-AF65-F5344CB8AC3E}">
        <p14:creationId xmlns:p14="http://schemas.microsoft.com/office/powerpoint/2010/main" val="2750584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id="{212EA246-F939-4B36-B76A-6948DE008E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5231"/>
          <a:stretch/>
        </p:blipFill>
        <p:spPr>
          <a:xfrm>
            <a:off x="1" y="5949387"/>
            <a:ext cx="12192000" cy="908614"/>
          </a:xfrm>
          <a:prstGeom prst="rect">
            <a:avLst/>
          </a:prstGeom>
        </p:spPr>
      </p:pic>
      <p:pic>
        <p:nvPicPr>
          <p:cNvPr id="6" name="图片 13">
            <a:extLst>
              <a:ext uri="{FF2B5EF4-FFF2-40B4-BE49-F238E27FC236}">
                <a16:creationId xmlns:a16="http://schemas.microsoft.com/office/drawing/2014/main" id="{D542E4CA-E60C-427C-8A41-0946E8C0F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8583" y="4861367"/>
            <a:ext cx="6921660" cy="1255854"/>
          </a:xfrm>
          <a:prstGeom prst="rect">
            <a:avLst/>
          </a:prstGeom>
        </p:spPr>
      </p:pic>
      <p:pic>
        <p:nvPicPr>
          <p:cNvPr id="7" name="图片 5">
            <a:extLst>
              <a:ext uri="{FF2B5EF4-FFF2-40B4-BE49-F238E27FC236}">
                <a16:creationId xmlns:a16="http://schemas.microsoft.com/office/drawing/2014/main" id="{6DAF9419-6A83-45AE-AE68-0136AA5093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667250"/>
            <a:ext cx="12192000" cy="2190750"/>
          </a:xfrm>
          <a:prstGeom prst="rect">
            <a:avLst/>
          </a:prstGeom>
        </p:spPr>
      </p:pic>
      <p:pic>
        <p:nvPicPr>
          <p:cNvPr id="8" name="图片 104">
            <a:extLst>
              <a:ext uri="{FF2B5EF4-FFF2-40B4-BE49-F238E27FC236}">
                <a16:creationId xmlns:a16="http://schemas.microsoft.com/office/drawing/2014/main" id="{F0CF6E17-E61E-4AE6-A825-FF91A795C0D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823" y="-90204"/>
            <a:ext cx="1720434" cy="1720434"/>
          </a:xfrm>
          <a:prstGeom prst="rect">
            <a:avLst/>
          </a:prstGeom>
        </p:spPr>
      </p:pic>
      <p:sp>
        <p:nvSpPr>
          <p:cNvPr id="9" name="Rectangle 8"/>
          <p:cNvSpPr/>
          <p:nvPr userDrawn="1"/>
        </p:nvSpPr>
        <p:spPr>
          <a:xfrm>
            <a:off x="220135" y="203200"/>
            <a:ext cx="11785598" cy="643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11326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facebook.com/groups/629898828017053"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3">
            <a:extLst>
              <a:ext uri="{FF2B5EF4-FFF2-40B4-BE49-F238E27FC236}">
                <a16:creationId xmlns:a16="http://schemas.microsoft.com/office/drawing/2014/main" id="{3871C916-0431-427D-9C05-07E7E0AF84EC}"/>
              </a:ext>
            </a:extLst>
          </p:cNvPr>
          <p:cNvSpPr/>
          <p:nvPr userDrawn="1"/>
        </p:nvSpPr>
        <p:spPr>
          <a:xfrm>
            <a:off x="0" y="0"/>
            <a:ext cx="12192000" cy="6858000"/>
          </a:xfrm>
          <a:prstGeom prst="rect">
            <a:avLst/>
          </a:prstGeom>
          <a:solidFill>
            <a:srgbClr val="D6F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5">
                  <a:extLst>
                    <a:ext uri="{A12FA001-AC4F-418D-AE19-62706E023703}">
                      <ahyp:hlinkClr xmlns:ahyp="http://schemas.microsoft.com/office/drawing/2018/hyperlinkcolor" xmlns=""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6"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8640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pic>
        <p:nvPicPr>
          <p:cNvPr id="6" name="图片 8">
            <a:extLst>
              <a:ext uri="{FF2B5EF4-FFF2-40B4-BE49-F238E27FC236}">
                <a16:creationId xmlns:a16="http://schemas.microsoft.com/office/drawing/2014/main" id="{117BD2A7-2643-4234-A74D-565E05FCE2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5612" y="0"/>
            <a:ext cx="9853942" cy="6569294"/>
          </a:xfrm>
          <a:prstGeom prst="rect">
            <a:avLst/>
          </a:prstGeom>
        </p:spPr>
      </p:pic>
      <p:pic>
        <p:nvPicPr>
          <p:cNvPr id="15" name="Picture 14"/>
          <p:cNvPicPr>
            <a:picLocks noChangeAspect="1"/>
          </p:cNvPicPr>
          <p:nvPr/>
        </p:nvPicPr>
        <p:blipFill>
          <a:blip r:embed="rId7"/>
          <a:stretch>
            <a:fillRect/>
          </a:stretch>
        </p:blipFill>
        <p:spPr>
          <a:xfrm>
            <a:off x="2471065" y="2553066"/>
            <a:ext cx="6364011" cy="2092426"/>
          </a:xfrm>
          <a:prstGeom prst="rect">
            <a:avLst/>
          </a:prstGeom>
        </p:spPr>
      </p:pic>
    </p:spTree>
    <p:extLst>
      <p:ext uri="{BB962C8B-B14F-4D97-AF65-F5344CB8AC3E}">
        <p14:creationId xmlns:p14="http://schemas.microsoft.com/office/powerpoint/2010/main" val="3368192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sp>
        <p:nvSpPr>
          <p:cNvPr id="15"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6"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17" name="图片 64">
            <a:extLst>
              <a:ext uri="{FF2B5EF4-FFF2-40B4-BE49-F238E27FC236}">
                <a16:creationId xmlns:a16="http://schemas.microsoft.com/office/drawing/2014/main" id="{1C474A4B-66C5-6246-8015-F7CCBC6C97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4774">
            <a:off x="159815" y="688475"/>
            <a:ext cx="2682483" cy="3515170"/>
          </a:xfrm>
          <a:prstGeom prst="rect">
            <a:avLst/>
          </a:prstGeom>
        </p:spPr>
      </p:pic>
      <p:pic>
        <p:nvPicPr>
          <p:cNvPr id="18" name="图片 16">
            <a:extLst>
              <a:ext uri="{FF2B5EF4-FFF2-40B4-BE49-F238E27FC236}">
                <a16:creationId xmlns:a16="http://schemas.microsoft.com/office/drawing/2014/main" id="{E712629F-2109-A741-A017-34236DF04B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9386635" y="0"/>
            <a:ext cx="2357545" cy="2357545"/>
          </a:xfrm>
          <a:prstGeom prst="rect">
            <a:avLst/>
          </a:prstGeom>
        </p:spPr>
      </p:pic>
      <p:pic>
        <p:nvPicPr>
          <p:cNvPr id="19" name="Picture 18"/>
          <p:cNvPicPr>
            <a:picLocks noChangeAspect="1"/>
          </p:cNvPicPr>
          <p:nvPr/>
        </p:nvPicPr>
        <p:blipFill>
          <a:blip r:embed="rId8"/>
          <a:stretch>
            <a:fillRect/>
          </a:stretch>
        </p:blipFill>
        <p:spPr>
          <a:xfrm>
            <a:off x="1627892" y="1944085"/>
            <a:ext cx="9083630" cy="3481306"/>
          </a:xfrm>
          <a:prstGeom prst="rect">
            <a:avLst/>
          </a:prstGeom>
        </p:spPr>
      </p:pic>
    </p:spTree>
    <p:extLst>
      <p:ext uri="{BB962C8B-B14F-4D97-AF65-F5344CB8AC3E}">
        <p14:creationId xmlns:p14="http://schemas.microsoft.com/office/powerpoint/2010/main" val="5044088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5982811"/>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3"/>
          <a:stretch>
            <a:fillRect/>
          </a:stretch>
        </p:blipFill>
        <p:spPr>
          <a:xfrm>
            <a:off x="0" y="3194541"/>
            <a:ext cx="12220979" cy="3429000"/>
          </a:xfrm>
          <a:prstGeom prst="rect">
            <a:avLst/>
          </a:prstGeom>
        </p:spPr>
      </p:pic>
      <p:pic>
        <p:nvPicPr>
          <p:cNvPr id="5" name="图片 5">
            <a:extLst>
              <a:ext uri="{FF2B5EF4-FFF2-40B4-BE49-F238E27FC236}">
                <a16:creationId xmlns:a16="http://schemas.microsoft.com/office/drawing/2014/main" id="{6DAF9419-6A83-45AE-AE68-0136AA509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667250"/>
            <a:ext cx="12192000" cy="2190750"/>
          </a:xfrm>
          <a:prstGeom prst="rect">
            <a:avLst/>
          </a:prstGeom>
        </p:spPr>
      </p:pic>
      <p:pic>
        <p:nvPicPr>
          <p:cNvPr id="9" name="Picture 8"/>
          <p:cNvPicPr>
            <a:picLocks noChangeAspect="1"/>
          </p:cNvPicPr>
          <p:nvPr/>
        </p:nvPicPr>
        <p:blipFill>
          <a:blip r:embed="rId5"/>
          <a:stretch>
            <a:fillRect/>
          </a:stretch>
        </p:blipFill>
        <p:spPr>
          <a:xfrm>
            <a:off x="-287967" y="3364800"/>
            <a:ext cx="11770784" cy="3207904"/>
          </a:xfrm>
          <a:prstGeom prst="rect">
            <a:avLst/>
          </a:prstGeom>
        </p:spPr>
      </p:pic>
      <p:pic>
        <p:nvPicPr>
          <p:cNvPr id="10" name="Picture 9"/>
          <p:cNvPicPr>
            <a:picLocks noChangeAspect="1"/>
          </p:cNvPicPr>
          <p:nvPr/>
        </p:nvPicPr>
        <p:blipFill>
          <a:blip r:embed="rId6"/>
          <a:stretch>
            <a:fillRect/>
          </a:stretch>
        </p:blipFill>
        <p:spPr>
          <a:xfrm>
            <a:off x="3806833" y="2020757"/>
            <a:ext cx="2749534" cy="1536325"/>
          </a:xfrm>
          <a:prstGeom prst="rect">
            <a:avLst/>
          </a:prstGeom>
        </p:spPr>
      </p:pic>
      <p:pic>
        <p:nvPicPr>
          <p:cNvPr id="12" name="Picture 11"/>
          <p:cNvPicPr>
            <a:picLocks noChangeAspect="1"/>
          </p:cNvPicPr>
          <p:nvPr/>
        </p:nvPicPr>
        <p:blipFill>
          <a:blip r:embed="rId7"/>
          <a:stretch>
            <a:fillRect/>
          </a:stretch>
        </p:blipFill>
        <p:spPr>
          <a:xfrm>
            <a:off x="5363380" y="5235703"/>
            <a:ext cx="5279594" cy="1176630"/>
          </a:xfrm>
          <a:prstGeom prst="rect">
            <a:avLst/>
          </a:prstGeom>
        </p:spPr>
      </p:pic>
    </p:spTree>
    <p:extLst>
      <p:ext uri="{BB962C8B-B14F-4D97-AF65-F5344CB8AC3E}">
        <p14:creationId xmlns:p14="http://schemas.microsoft.com/office/powerpoint/2010/main" val="2586553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750"/>
                                        <p:tgtEl>
                                          <p:spTgt spid="9"/>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pic>
        <p:nvPicPr>
          <p:cNvPr id="6" name="图片 8">
            <a:extLst>
              <a:ext uri="{FF2B5EF4-FFF2-40B4-BE49-F238E27FC236}">
                <a16:creationId xmlns:a16="http://schemas.microsoft.com/office/drawing/2014/main" id="{117BD2A7-2643-4234-A74D-565E05FCE2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4618" y="120957"/>
            <a:ext cx="9222764" cy="6148509"/>
          </a:xfrm>
          <a:prstGeom prst="rect">
            <a:avLst/>
          </a:prstGeom>
        </p:spPr>
      </p:pic>
      <p:pic>
        <p:nvPicPr>
          <p:cNvPr id="7" name="Picture 6"/>
          <p:cNvPicPr>
            <a:picLocks noChangeAspect="1"/>
          </p:cNvPicPr>
          <p:nvPr/>
        </p:nvPicPr>
        <p:blipFill>
          <a:blip r:embed="rId7"/>
          <a:stretch>
            <a:fillRect/>
          </a:stretch>
        </p:blipFill>
        <p:spPr>
          <a:xfrm>
            <a:off x="2111588" y="2263334"/>
            <a:ext cx="6862153" cy="2293341"/>
          </a:xfrm>
          <a:prstGeom prst="rect">
            <a:avLst/>
          </a:prstGeom>
        </p:spPr>
      </p:pic>
    </p:spTree>
    <p:extLst>
      <p:ext uri="{BB962C8B-B14F-4D97-AF65-F5344CB8AC3E}">
        <p14:creationId xmlns:p14="http://schemas.microsoft.com/office/powerpoint/2010/main" val="2765051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4494" y="0"/>
            <a:ext cx="3902590" cy="981696"/>
          </a:xfrm>
          <a:prstGeom prst="rect">
            <a:avLst/>
          </a:prstGeom>
        </p:spPr>
      </p:pic>
      <p:sp>
        <p:nvSpPr>
          <p:cNvPr id="3" name="TextBox 2"/>
          <p:cNvSpPr txBox="1"/>
          <p:nvPr/>
        </p:nvSpPr>
        <p:spPr>
          <a:xfrm>
            <a:off x="222070" y="587827"/>
            <a:ext cx="11717382" cy="6001643"/>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Hải Thượng Lãn Ông là một thầy thuốc nổi tiếng của nước ta ở thế kỉ XVII</a:t>
            </a:r>
            <a:r>
              <a:rPr lang="en-US" sz="2400" dirty="0">
                <a:solidFill>
                  <a:srgbClr val="002060"/>
                </a:solidFill>
                <a:latin typeface="Cambria" panose="02040503050406030204" pitchFamily="18" charset="0"/>
                <a:ea typeface="Cambria" panose="02040503050406030204" pitchFamily="18" charset="0"/>
              </a:rPr>
              <a:t>I</a:t>
            </a:r>
            <a:r>
              <a:rPr lang="vi-VN" sz="2400" dirty="0">
                <a:solidFill>
                  <a:srgbClr val="002060"/>
                </a:solidFill>
                <a:latin typeface="Cambria" panose="02040503050406030204" pitchFamily="18" charset="0"/>
                <a:ea typeface="Cambria" panose="02040503050406030204" pitchFamily="18" charset="0"/>
              </a:rPr>
              <a:t>.</a:t>
            </a: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Ông là người thông minh, học rộng. Khi còn trẻ, có lần bị ốm nặng, ông được một thầy thuốc giỏi chữa khỏi. Nhận thấy rằng biết chữa bệnh không chỉ cứu mình mà còn giúp được người đời, ông đã quyết học nghề y. Lên kinh đô nhưng không tìm được thầy giỏi để học, ông về quê “đóng cửa để đọc sách”; vừa tự học vừa chữa bệnh giúp dân.</a:t>
            </a: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Ông không quản ngày đêm, mưa nắng, trèo đèo lội suối đi chữa bệnh cứu người. Đối với người nghèo, hoàn cảnh khó khăn, ông thường khám bệnh và cho thuốc không lấy tiền.</a:t>
            </a: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Có lần, một người thuyền chài nghèo có đứa con nhỏ bị bệnh nặng nhưng không có tiền chữa trị. Khi bệnh tình của đứa trẻ nguy cấp, người thuyền chài chạy đến nhờ cậy Hải Thượng Lãn Ông. Ông đã đi lại thăm khám, thuốc thang ròng rã hơn một tháng trời, nhờ vậy mà bệnh của đứa trẻ thuyên giảm. Không những không lấy tiền, ông còn cho gia đình họ gạo, củi, dầu đèn,...</a:t>
            </a:r>
          </a:p>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Bên cạnh việc làm thuốc, chữa bệnh, Hải Thượng Lãn Ông cũng dành nhiều công sức nghiên cứu, viết sách, để lại cho đời nhiều tác phẩm lớn, có giá trị về y học, văn hoá và lịch sử. Ông được coi là một bậc danh y của Việt Nam. </a:t>
            </a:r>
          </a:p>
        </p:txBody>
      </p:sp>
      <p:sp>
        <p:nvSpPr>
          <p:cNvPr id="4" name="TextBox 3"/>
          <p:cNvSpPr txBox="1"/>
          <p:nvPr/>
        </p:nvSpPr>
        <p:spPr>
          <a:xfrm>
            <a:off x="9483634" y="6277919"/>
            <a:ext cx="2455818" cy="461665"/>
          </a:xfrm>
          <a:prstGeom prst="rect">
            <a:avLst/>
          </a:prstGeom>
          <a:noFill/>
        </p:spPr>
        <p:txBody>
          <a:bodyPr wrap="square" rtlCol="0">
            <a:spAutoFit/>
          </a:bodyPr>
          <a:lstStyle/>
          <a:p>
            <a:pPr algn="ctr"/>
            <a:r>
              <a:rPr lang="en-US" sz="2400" i="1">
                <a:solidFill>
                  <a:srgbClr val="002060"/>
                </a:solidFill>
                <a:latin typeface="Cambria" panose="02040503050406030204" pitchFamily="18" charset="0"/>
                <a:ea typeface="Cambria" panose="02040503050406030204" pitchFamily="18" charset="0"/>
              </a:rPr>
              <a:t>(Nguyễn Liêm)</a:t>
            </a:r>
            <a:endParaRPr lang="en-US" sz="3600" b="1" i="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68536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pic>
        <p:nvPicPr>
          <p:cNvPr id="6" name="Picture 5"/>
          <p:cNvPicPr>
            <a:picLocks noChangeAspect="1"/>
          </p:cNvPicPr>
          <p:nvPr/>
        </p:nvPicPr>
        <p:blipFill>
          <a:blip r:embed="rId6"/>
          <a:stretch>
            <a:fillRect/>
          </a:stretch>
        </p:blipFill>
        <p:spPr>
          <a:xfrm>
            <a:off x="-477239" y="-52359"/>
            <a:ext cx="4931673" cy="2686872"/>
          </a:xfrm>
          <a:prstGeom prst="rect">
            <a:avLst/>
          </a:prstGeom>
        </p:spPr>
      </p:pic>
      <p:grpSp>
        <p:nvGrpSpPr>
          <p:cNvPr id="7" name="Group 6"/>
          <p:cNvGrpSpPr/>
          <p:nvPr/>
        </p:nvGrpSpPr>
        <p:grpSpPr>
          <a:xfrm>
            <a:off x="2198790" y="2429711"/>
            <a:ext cx="9185329" cy="858129"/>
            <a:chOff x="2024693" y="3080825"/>
            <a:chExt cx="9185329" cy="858129"/>
          </a:xfrm>
        </p:grpSpPr>
        <p:grpSp>
          <p:nvGrpSpPr>
            <p:cNvPr id="8" name="Group 7"/>
            <p:cNvGrpSpPr/>
            <p:nvPr/>
          </p:nvGrpSpPr>
          <p:grpSpPr>
            <a:xfrm>
              <a:off x="2024693" y="3080825"/>
              <a:ext cx="9004378" cy="858129"/>
              <a:chOff x="2024693" y="3080825"/>
              <a:chExt cx="9004378" cy="858129"/>
            </a:xfrm>
          </p:grpSpPr>
          <p:sp>
            <p:nvSpPr>
              <p:cNvPr id="10" name="Rounded Rectangle 9"/>
              <p:cNvSpPr/>
              <p:nvPr/>
            </p:nvSpPr>
            <p:spPr>
              <a:xfrm>
                <a:off x="2686930" y="3080825"/>
                <a:ext cx="8342141" cy="858129"/>
              </a:xfrm>
              <a:prstGeom prst="roundRect">
                <a:avLst/>
              </a:prstGeom>
              <a:solidFill>
                <a:schemeClr val="accent4">
                  <a:lumMod val="40000"/>
                  <a:lumOff val="60000"/>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grpSp>
        <p:sp>
          <p:nvSpPr>
            <p:cNvPr id="9" name="TextBox 8"/>
            <p:cNvSpPr txBox="1"/>
            <p:nvPr/>
          </p:nvSpPr>
          <p:spPr>
            <a:xfrm>
              <a:off x="2982824" y="3140228"/>
              <a:ext cx="8227198" cy="707886"/>
            </a:xfrm>
            <a:prstGeom prst="rect">
              <a:avLst/>
            </a:prstGeom>
            <a:noFill/>
          </p:spPr>
          <p:txBody>
            <a:bodyPr wrap="square" rtlCol="0">
              <a:spAutoFit/>
            </a:bodyPr>
            <a:lstStyle/>
            <a:p>
              <a:r>
                <a:rPr lang="en-US" sz="4000" b="1">
                  <a:solidFill>
                    <a:srgbClr val="002060"/>
                  </a:solidFill>
                  <a:latin typeface="Cambria" panose="02040503050406030204" pitchFamily="18" charset="0"/>
                  <a:ea typeface="Cambria" panose="02040503050406030204" pitchFamily="18" charset="0"/>
                  <a:cs typeface="Arial" panose="020B0604020202020204" pitchFamily="34" charset="0"/>
                </a:rPr>
                <a:t>Từ đầu đến … </a:t>
              </a:r>
              <a:r>
                <a:rPr lang="en-US" sz="4000" b="1" i="1">
                  <a:solidFill>
                    <a:srgbClr val="0070C0"/>
                  </a:solidFill>
                  <a:latin typeface="Cambria" panose="02040503050406030204" pitchFamily="18" charset="0"/>
                  <a:ea typeface="Cambria" panose="02040503050406030204" pitchFamily="18" charset="0"/>
                  <a:cs typeface="Arial" panose="020B0604020202020204" pitchFamily="34" charset="0"/>
                </a:rPr>
                <a:t>chữa bệnh giúp dân.</a:t>
              </a:r>
              <a:endParaRPr lang="en-US" sz="40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p:cNvGrpSpPr/>
          <p:nvPr/>
        </p:nvGrpSpPr>
        <p:grpSpPr>
          <a:xfrm>
            <a:off x="2238109" y="3430692"/>
            <a:ext cx="9004378" cy="904470"/>
            <a:chOff x="2024693" y="4120263"/>
            <a:chExt cx="9004378" cy="904470"/>
          </a:xfrm>
        </p:grpSpPr>
        <p:sp>
          <p:nvSpPr>
            <p:cNvPr id="13" name="Rounded Rectangle 12"/>
            <p:cNvSpPr/>
            <p:nvPr/>
          </p:nvSpPr>
          <p:spPr>
            <a:xfrm>
              <a:off x="2686930" y="4166604"/>
              <a:ext cx="8342141" cy="858129"/>
            </a:xfrm>
            <a:prstGeom prst="roundRect">
              <a:avLst/>
            </a:prstGeom>
            <a:solidFill>
              <a:schemeClr val="accent4">
                <a:lumMod val="40000"/>
                <a:lumOff val="60000"/>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5" name="TextBox 14"/>
            <p:cNvSpPr txBox="1"/>
            <p:nvPr/>
          </p:nvSpPr>
          <p:spPr>
            <a:xfrm>
              <a:off x="2921527" y="4180672"/>
              <a:ext cx="7558905" cy="707886"/>
            </a:xfrm>
            <a:prstGeom prst="rect">
              <a:avLst/>
            </a:prstGeom>
            <a:noFill/>
          </p:spPr>
          <p:txBody>
            <a:bodyPr wrap="square" rtlCol="0">
              <a:spAutoFit/>
            </a:bodyPr>
            <a:lstStyle/>
            <a:p>
              <a:r>
                <a:rPr lang="en-US" sz="4000" b="1">
                  <a:solidFill>
                    <a:srgbClr val="002060"/>
                  </a:solidFill>
                  <a:latin typeface="Cambria" panose="02040503050406030204" pitchFamily="18" charset="0"/>
                  <a:ea typeface="Cambria" panose="02040503050406030204" pitchFamily="18" charset="0"/>
                  <a:cs typeface="Arial" panose="020B0604020202020204" pitchFamily="34" charset="0"/>
                </a:rPr>
                <a:t>Tiếp theo đến… </a:t>
              </a:r>
              <a:r>
                <a:rPr lang="en-US" sz="4000" b="1" i="1">
                  <a:solidFill>
                    <a:srgbClr val="0070C0"/>
                  </a:solidFill>
                  <a:latin typeface="Cambria" panose="02040503050406030204" pitchFamily="18" charset="0"/>
                  <a:ea typeface="Cambria" panose="02040503050406030204" pitchFamily="18" charset="0"/>
                  <a:cs typeface="Arial" panose="020B0604020202020204" pitchFamily="34" charset="0"/>
                </a:rPr>
                <a:t>không lấy tiền.</a:t>
              </a:r>
              <a:endParaRPr lang="en-US" sz="40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6" name="Group 15"/>
          <p:cNvGrpSpPr/>
          <p:nvPr/>
        </p:nvGrpSpPr>
        <p:grpSpPr>
          <a:xfrm>
            <a:off x="2215342" y="4471906"/>
            <a:ext cx="9049911" cy="858129"/>
            <a:chOff x="2046001" y="5252383"/>
            <a:chExt cx="9049911" cy="858129"/>
          </a:xfrm>
        </p:grpSpPr>
        <p:sp>
          <p:nvSpPr>
            <p:cNvPr id="17" name="Rounded Rectangle 16"/>
            <p:cNvSpPr/>
            <p:nvPr/>
          </p:nvSpPr>
          <p:spPr>
            <a:xfrm>
              <a:off x="2753771" y="5252383"/>
              <a:ext cx="8342141" cy="858129"/>
            </a:xfrm>
            <a:prstGeom prst="roundRect">
              <a:avLst/>
            </a:prstGeom>
            <a:solidFill>
              <a:schemeClr val="accent4">
                <a:lumMod val="40000"/>
                <a:lumOff val="60000"/>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19" name="TextBox 18"/>
            <p:cNvSpPr txBox="1"/>
            <p:nvPr/>
          </p:nvSpPr>
          <p:spPr>
            <a:xfrm>
              <a:off x="2921528" y="5252383"/>
              <a:ext cx="7558904" cy="707886"/>
            </a:xfrm>
            <a:prstGeom prst="rect">
              <a:avLst/>
            </a:prstGeom>
            <a:noFill/>
          </p:spPr>
          <p:txBody>
            <a:bodyPr wrap="square" rtlCol="0">
              <a:spAutoFit/>
            </a:bodyPr>
            <a:lstStyle/>
            <a:p>
              <a:r>
                <a:rPr lang="en-US" sz="4000" b="1">
                  <a:solidFill>
                    <a:srgbClr val="002060"/>
                  </a:solidFill>
                  <a:latin typeface="Cambria" panose="02040503050406030204" pitchFamily="18" charset="0"/>
                  <a:ea typeface="Cambria" panose="02040503050406030204" pitchFamily="18" charset="0"/>
                  <a:cs typeface="Arial" panose="020B0604020202020204" pitchFamily="34" charset="0"/>
                </a:rPr>
                <a:t>Tiếp theo đến… </a:t>
              </a:r>
              <a:r>
                <a:rPr lang="en-US" sz="4000" b="1" i="1">
                  <a:solidFill>
                    <a:srgbClr val="0070C0"/>
                  </a:solidFill>
                  <a:latin typeface="Cambria" panose="02040503050406030204" pitchFamily="18" charset="0"/>
                  <a:ea typeface="Cambria" panose="02040503050406030204" pitchFamily="18" charset="0"/>
                  <a:cs typeface="Arial" panose="020B0604020202020204" pitchFamily="34" charset="0"/>
                </a:rPr>
                <a:t>dầu đèn.</a:t>
              </a:r>
              <a:endParaRPr lang="en-US" sz="40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20" name="Group 19"/>
          <p:cNvGrpSpPr/>
          <p:nvPr/>
        </p:nvGrpSpPr>
        <p:grpSpPr>
          <a:xfrm>
            <a:off x="2238109" y="5489286"/>
            <a:ext cx="9049911" cy="858129"/>
            <a:chOff x="2046001" y="5252383"/>
            <a:chExt cx="9049911" cy="858129"/>
          </a:xfrm>
        </p:grpSpPr>
        <p:sp>
          <p:nvSpPr>
            <p:cNvPr id="21" name="Rounded Rectangle 20"/>
            <p:cNvSpPr/>
            <p:nvPr/>
          </p:nvSpPr>
          <p:spPr>
            <a:xfrm>
              <a:off x="2753771" y="5252383"/>
              <a:ext cx="8342141" cy="858129"/>
            </a:xfrm>
            <a:prstGeom prst="roundRect">
              <a:avLst/>
            </a:prstGeom>
            <a:solidFill>
              <a:schemeClr val="accent4">
                <a:lumMod val="40000"/>
                <a:lumOff val="60000"/>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46001" y="5252383"/>
              <a:ext cx="875526" cy="808085"/>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UTM Futura Extra" panose="02040603050506020204" pitchFamily="18" charset="0"/>
                </a:rPr>
                <a:t>4</a:t>
              </a:r>
              <a:endParaRPr lang="en-US" sz="4800" b="1" dirty="0">
                <a:effectLst>
                  <a:outerShdw blurRad="38100" dist="38100" dir="2700000" algn="tl">
                    <a:srgbClr val="000000">
                      <a:alpha val="43137"/>
                    </a:srgbClr>
                  </a:outerShdw>
                </a:effectLst>
                <a:latin typeface="UTM Futura Extra" panose="02040603050506020204" pitchFamily="18" charset="0"/>
              </a:endParaRPr>
            </a:p>
          </p:txBody>
        </p:sp>
        <p:sp>
          <p:nvSpPr>
            <p:cNvPr id="23" name="TextBox 22"/>
            <p:cNvSpPr txBox="1"/>
            <p:nvPr/>
          </p:nvSpPr>
          <p:spPr>
            <a:xfrm>
              <a:off x="2921528" y="5252383"/>
              <a:ext cx="7558904" cy="707886"/>
            </a:xfrm>
            <a:prstGeom prst="rect">
              <a:avLst/>
            </a:prstGeom>
            <a:noFill/>
          </p:spPr>
          <p:txBody>
            <a:bodyPr wrap="square" rtlCol="0">
              <a:spAutoFit/>
            </a:bodyPr>
            <a:lstStyle/>
            <a:p>
              <a:r>
                <a:rPr lang="en-US" sz="4000" b="1">
                  <a:solidFill>
                    <a:srgbClr val="002060"/>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i="1"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89249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pic>
        <p:nvPicPr>
          <p:cNvPr id="6"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7" name="Picture 6"/>
          <p:cNvPicPr>
            <a:picLocks noChangeAspect="1"/>
          </p:cNvPicPr>
          <p:nvPr/>
        </p:nvPicPr>
        <p:blipFill>
          <a:blip r:embed="rId7"/>
          <a:stretch>
            <a:fillRect/>
          </a:stretch>
        </p:blipFill>
        <p:spPr>
          <a:xfrm>
            <a:off x="617727" y="-823626"/>
            <a:ext cx="8376630" cy="7681626"/>
          </a:xfrm>
          <a:prstGeom prst="rect">
            <a:avLst/>
          </a:prstGeom>
        </p:spPr>
      </p:pic>
    </p:spTree>
    <p:extLst>
      <p:ext uri="{BB962C8B-B14F-4D97-AF65-F5344CB8AC3E}">
        <p14:creationId xmlns:p14="http://schemas.microsoft.com/office/powerpoint/2010/main" val="3188263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3"/>
          <a:stretch>
            <a:fillRect/>
          </a:stretch>
        </p:blipFill>
        <p:spPr>
          <a:xfrm>
            <a:off x="-14490" y="3312106"/>
            <a:ext cx="12220979" cy="3429000"/>
          </a:xfrm>
          <a:prstGeom prst="rect">
            <a:avLst/>
          </a:prstGeom>
        </p:spPr>
      </p:pic>
      <p:pic>
        <p:nvPicPr>
          <p:cNvPr id="7" name="图片 38">
            <a:extLst>
              <a:ext uri="{FF2B5EF4-FFF2-40B4-BE49-F238E27FC236}">
                <a16:creationId xmlns:a16="http://schemas.microsoft.com/office/drawing/2014/main" id="{F921A9EA-6111-44E1-989F-4B1CFB5A2A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20961" y="205878"/>
            <a:ext cx="8149389" cy="1376162"/>
          </a:xfrm>
          <a:prstGeom prst="rect">
            <a:avLst/>
          </a:prstGeom>
        </p:spPr>
      </p:pic>
      <p:sp>
        <p:nvSpPr>
          <p:cNvPr id="15" name="TextBox 14">
            <a:extLst>
              <a:ext uri="{FF2B5EF4-FFF2-40B4-BE49-F238E27FC236}">
                <a16:creationId xmlns:a16="http://schemas.microsoft.com/office/drawing/2014/main" id="{51340263-EAC9-42C0-A1A8-B44A9748D222}"/>
              </a:ext>
            </a:extLst>
          </p:cNvPr>
          <p:cNvSpPr txBox="1"/>
          <p:nvPr/>
        </p:nvSpPr>
        <p:spPr>
          <a:xfrm>
            <a:off x="2980005" y="116894"/>
            <a:ext cx="6231988" cy="1323439"/>
          </a:xfrm>
          <a:prstGeom prst="rect">
            <a:avLst/>
          </a:prstGeom>
          <a:noFill/>
        </p:spPr>
        <p:txBody>
          <a:bodyPr wrap="square" rtlCol="0">
            <a:spAutoFit/>
          </a:bodyPr>
          <a:lstStyle/>
          <a:p>
            <a:pPr algn="ctr"/>
            <a:r>
              <a:rPr lang="en-US" sz="8000">
                <a:latin typeface="#9Slide05 SVNClementine" panose="020F0502020204030203" pitchFamily="34" charset="0"/>
              </a:rPr>
              <a:t>Đọc câu dài</a:t>
            </a:r>
          </a:p>
        </p:txBody>
      </p:sp>
      <p:sp>
        <p:nvSpPr>
          <p:cNvPr id="17" name="TextBox 16">
            <a:extLst>
              <a:ext uri="{FF2B5EF4-FFF2-40B4-BE49-F238E27FC236}">
                <a16:creationId xmlns:a16="http://schemas.microsoft.com/office/drawing/2014/main" id="{039225D7-AE97-4BE6-8133-132734150601}"/>
              </a:ext>
            </a:extLst>
          </p:cNvPr>
          <p:cNvSpPr txBox="1"/>
          <p:nvPr/>
        </p:nvSpPr>
        <p:spPr>
          <a:xfrm>
            <a:off x="512883" y="1787206"/>
            <a:ext cx="11679117" cy="1664879"/>
          </a:xfrm>
          <a:prstGeom prst="rect">
            <a:avLst/>
          </a:prstGeom>
          <a:noFill/>
        </p:spPr>
        <p:txBody>
          <a:bodyPr wrap="square">
            <a:spAutoFit/>
          </a:bodyPr>
          <a:lstStyle/>
          <a:p>
            <a:pPr>
              <a:lnSpc>
                <a:spcPct val="150000"/>
              </a:lnSpc>
            </a:pPr>
            <a:r>
              <a:rPr lang="vi-VN" sz="3600">
                <a:solidFill>
                  <a:srgbClr val="002060"/>
                </a:solidFill>
                <a:latin typeface="Cambria" panose="02040503050406030204" pitchFamily="18" charset="0"/>
                <a:ea typeface="Cambria" panose="02040503050406030204" pitchFamily="18" charset="0"/>
              </a:rPr>
              <a:t>Nhận thấy rằng biết chữa bệnh không chỉ cứu mình mà còn giúp được người đời, ông đã quyết học nghề y. </a:t>
            </a:r>
            <a:endParaRPr lang="en-US" sz="3600"/>
          </a:p>
        </p:txBody>
      </p:sp>
      <p:cxnSp>
        <p:nvCxnSpPr>
          <p:cNvPr id="19" name="Straight Connector 18">
            <a:extLst>
              <a:ext uri="{FF2B5EF4-FFF2-40B4-BE49-F238E27FC236}">
                <a16:creationId xmlns:a16="http://schemas.microsoft.com/office/drawing/2014/main" id="{8E9BEB1B-1A87-478C-8460-67C802FDE2E1}"/>
              </a:ext>
            </a:extLst>
          </p:cNvPr>
          <p:cNvCxnSpPr/>
          <p:nvPr/>
        </p:nvCxnSpPr>
        <p:spPr>
          <a:xfrm flipH="1">
            <a:off x="3601329" y="1993583"/>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478546-0F6F-42CF-800D-58953C7108CE}"/>
              </a:ext>
            </a:extLst>
          </p:cNvPr>
          <p:cNvCxnSpPr/>
          <p:nvPr/>
        </p:nvCxnSpPr>
        <p:spPr>
          <a:xfrm flipH="1">
            <a:off x="6605369" y="1993197"/>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69EE068-B351-4FFE-B5AA-E2A5B4C50C54}"/>
              </a:ext>
            </a:extLst>
          </p:cNvPr>
          <p:cNvCxnSpPr/>
          <p:nvPr/>
        </p:nvCxnSpPr>
        <p:spPr>
          <a:xfrm flipH="1">
            <a:off x="10534357" y="1993197"/>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FB7D5D-4F4E-4168-98CF-3DBED48BACBD}"/>
              </a:ext>
            </a:extLst>
          </p:cNvPr>
          <p:cNvCxnSpPr/>
          <p:nvPr/>
        </p:nvCxnSpPr>
        <p:spPr>
          <a:xfrm flipH="1">
            <a:off x="4665785" y="2833805"/>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EA4B0B3-76E5-4416-BD3F-FF4776404ACD}"/>
              </a:ext>
            </a:extLst>
          </p:cNvPr>
          <p:cNvGrpSpPr/>
          <p:nvPr/>
        </p:nvGrpSpPr>
        <p:grpSpPr>
          <a:xfrm>
            <a:off x="9589477" y="2833804"/>
            <a:ext cx="225084" cy="478302"/>
            <a:chOff x="9589477" y="2833804"/>
            <a:chExt cx="225084" cy="478302"/>
          </a:xfrm>
        </p:grpSpPr>
        <p:cxnSp>
          <p:nvCxnSpPr>
            <p:cNvPr id="23" name="Straight Connector 22">
              <a:extLst>
                <a:ext uri="{FF2B5EF4-FFF2-40B4-BE49-F238E27FC236}">
                  <a16:creationId xmlns:a16="http://schemas.microsoft.com/office/drawing/2014/main" id="{48E46926-34F0-4D40-859C-C4A6815C619A}"/>
                </a:ext>
              </a:extLst>
            </p:cNvPr>
            <p:cNvCxnSpPr/>
            <p:nvPr/>
          </p:nvCxnSpPr>
          <p:spPr>
            <a:xfrm flipH="1">
              <a:off x="9589477" y="2833805"/>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AFD4D8-B04C-4C5E-930A-9A545440058E}"/>
                </a:ext>
              </a:extLst>
            </p:cNvPr>
            <p:cNvCxnSpPr/>
            <p:nvPr/>
          </p:nvCxnSpPr>
          <p:spPr>
            <a:xfrm flipH="1">
              <a:off x="9702019" y="2833804"/>
              <a:ext cx="112542" cy="4783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819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a:extLst>
              <a:ext uri="{FF2B5EF4-FFF2-40B4-BE49-F238E27FC236}">
                <a16:creationId xmlns:a16="http://schemas.microsoft.com/office/drawing/2014/main" id="{212EA246-F939-4B36-B76A-6948DE008EFA}"/>
              </a:ext>
            </a:extLst>
          </p:cNvPr>
          <p:cNvPicPr>
            <a:picLocks noChangeAspect="1"/>
          </p:cNvPicPr>
          <p:nvPr/>
        </p:nvPicPr>
        <p:blipFill rotWithShape="1">
          <a:blip r:embed="rId2">
            <a:extLst>
              <a:ext uri="{28A0092B-C50C-407E-A947-70E740481C1C}">
                <a14:useLocalDpi xmlns:a14="http://schemas.microsoft.com/office/drawing/2010/main" val="0"/>
              </a:ext>
            </a:extLst>
          </a:blip>
          <a:srcRect b="25231"/>
          <a:stretch/>
        </p:blipFill>
        <p:spPr>
          <a:xfrm>
            <a:off x="2" y="4053543"/>
            <a:ext cx="12192000" cy="2061487"/>
          </a:xfrm>
          <a:prstGeom prst="rect">
            <a:avLst/>
          </a:prstGeom>
        </p:spPr>
      </p:pic>
      <p:pic>
        <p:nvPicPr>
          <p:cNvPr id="3" name="图片 20">
            <a:extLst>
              <a:ext uri="{FF2B5EF4-FFF2-40B4-BE49-F238E27FC236}">
                <a16:creationId xmlns:a16="http://schemas.microsoft.com/office/drawing/2014/main" id="{772BEA00-FC7A-4D8A-9870-55829BFAF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84" y="2042419"/>
            <a:ext cx="3119080" cy="2623166"/>
          </a:xfrm>
          <a:prstGeom prst="rect">
            <a:avLst/>
          </a:prstGeom>
        </p:spPr>
      </p:pic>
      <p:pic>
        <p:nvPicPr>
          <p:cNvPr id="4" name="图片 21">
            <a:extLst>
              <a:ext uri="{FF2B5EF4-FFF2-40B4-BE49-F238E27FC236}">
                <a16:creationId xmlns:a16="http://schemas.microsoft.com/office/drawing/2014/main" id="{B88C16A9-CF45-41FD-A432-EED522D6308E}"/>
              </a:ext>
            </a:extLst>
          </p:cNvPr>
          <p:cNvPicPr>
            <a:picLocks noChangeAspect="1"/>
          </p:cNvPicPr>
          <p:nvPr/>
        </p:nvPicPr>
        <p:blipFill>
          <a:blip r:embed="rId4"/>
          <a:stretch>
            <a:fillRect/>
          </a:stretch>
        </p:blipFill>
        <p:spPr>
          <a:xfrm>
            <a:off x="-14490" y="3312106"/>
            <a:ext cx="12220979" cy="3429000"/>
          </a:xfrm>
          <a:prstGeom prst="rect">
            <a:avLst/>
          </a:prstGeom>
        </p:spPr>
      </p:pic>
      <p:pic>
        <p:nvPicPr>
          <p:cNvPr id="5" name="图片 38">
            <a:extLst>
              <a:ext uri="{FF2B5EF4-FFF2-40B4-BE49-F238E27FC236}">
                <a16:creationId xmlns:a16="http://schemas.microsoft.com/office/drawing/2014/main" id="{5BB67C9E-7590-4315-8369-16ACE890A8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26161" y="2042419"/>
            <a:ext cx="3371413" cy="2835380"/>
          </a:xfrm>
          <a:prstGeom prst="rect">
            <a:avLst/>
          </a:prstGeom>
        </p:spPr>
      </p:pic>
      <p:pic>
        <p:nvPicPr>
          <p:cNvPr id="6" name="图片 8">
            <a:extLst>
              <a:ext uri="{FF2B5EF4-FFF2-40B4-BE49-F238E27FC236}">
                <a16:creationId xmlns:a16="http://schemas.microsoft.com/office/drawing/2014/main" id="{117BD2A7-2643-4234-A74D-565E05FCE2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0244" y="271256"/>
            <a:ext cx="9971509" cy="6377706"/>
          </a:xfrm>
          <a:prstGeom prst="rect">
            <a:avLst/>
          </a:prstGeom>
        </p:spPr>
      </p:pic>
      <p:pic>
        <p:nvPicPr>
          <p:cNvPr id="8" name="Picture 7"/>
          <p:cNvPicPr>
            <a:picLocks noChangeAspect="1"/>
          </p:cNvPicPr>
          <p:nvPr/>
        </p:nvPicPr>
        <p:blipFill>
          <a:blip r:embed="rId7"/>
          <a:stretch>
            <a:fillRect/>
          </a:stretch>
        </p:blipFill>
        <p:spPr>
          <a:xfrm>
            <a:off x="1436542" y="2607519"/>
            <a:ext cx="7589619" cy="2150611"/>
          </a:xfrm>
          <a:prstGeom prst="rect">
            <a:avLst/>
          </a:prstGeom>
        </p:spPr>
      </p:pic>
    </p:spTree>
    <p:extLst>
      <p:ext uri="{BB962C8B-B14F-4D97-AF65-F5344CB8AC3E}">
        <p14:creationId xmlns:p14="http://schemas.microsoft.com/office/powerpoint/2010/main" val="4016060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a16="http://schemas.microsoft.com/office/drawing/2014/main" id="{03AFD29B-A2C7-458B-B200-E2EE369903B4}"/>
              </a:ext>
            </a:extLst>
          </p:cNvPr>
          <p:cNvPicPr>
            <a:picLocks noChangeAspect="1"/>
          </p:cNvPicPr>
          <p:nvPr/>
        </p:nvPicPr>
        <p:blipFill>
          <a:blip r:embed="rId2"/>
          <a:stretch>
            <a:fillRect/>
          </a:stretch>
        </p:blipFill>
        <p:spPr>
          <a:xfrm>
            <a:off x="-423333" y="4742578"/>
            <a:ext cx="6485467" cy="2284755"/>
          </a:xfrm>
          <a:prstGeom prst="rect">
            <a:avLst/>
          </a:prstGeom>
        </p:spPr>
      </p:pic>
      <p:grpSp>
        <p:nvGrpSpPr>
          <p:cNvPr id="6" name="Group 5"/>
          <p:cNvGrpSpPr/>
          <p:nvPr/>
        </p:nvGrpSpPr>
        <p:grpSpPr>
          <a:xfrm>
            <a:off x="3307265" y="1752993"/>
            <a:ext cx="8592009" cy="4438801"/>
            <a:chOff x="3416475" y="1932959"/>
            <a:chExt cx="8592009" cy="2639042"/>
          </a:xfrm>
        </p:grpSpPr>
        <p:sp>
          <p:nvSpPr>
            <p:cNvPr id="7" name="矩形: 圆角 13">
              <a:extLst>
                <a:ext uri="{FF2B5EF4-FFF2-40B4-BE49-F238E27FC236}">
                  <a16:creationId xmlns:a16="http://schemas.microsoft.com/office/drawing/2014/main" id="{439F2E60-BBFB-3001-6AB3-4F744528449D}"/>
                </a:ext>
              </a:extLst>
            </p:cNvPr>
            <p:cNvSpPr/>
            <p:nvPr/>
          </p:nvSpPr>
          <p:spPr>
            <a:xfrm>
              <a:off x="3416475" y="1932959"/>
              <a:ext cx="8592009" cy="2639042"/>
            </a:xfrm>
            <a:prstGeom prst="roundRect">
              <a:avLst>
                <a:gd name="adj" fmla="val 5740"/>
              </a:avLst>
            </a:prstGeom>
            <a:solidFill>
              <a:schemeClr val="bg1"/>
            </a:solidFill>
            <a:ln w="28575">
              <a:solidFill>
                <a:srgbClr val="FF6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TextBox 7"/>
            <p:cNvSpPr txBox="1"/>
            <p:nvPr/>
          </p:nvSpPr>
          <p:spPr>
            <a:xfrm>
              <a:off x="3657600" y="1957574"/>
              <a:ext cx="8154650" cy="2470302"/>
            </a:xfrm>
            <a:prstGeom prst="rect">
              <a:avLst/>
            </a:prstGeom>
            <a:noFill/>
          </p:spPr>
          <p:txBody>
            <a:bodyPr wrap="square" rtlCol="0">
              <a:spAutoFit/>
            </a:bodyPr>
            <a:lstStyle/>
            <a:p>
              <a:pPr algn="just"/>
              <a:r>
                <a:rPr lang="en-US" sz="4400" dirty="0" err="1">
                  <a:solidFill>
                    <a:srgbClr val="002060"/>
                  </a:solidFill>
                  <a:latin typeface="Cambria" panose="02040503050406030204" pitchFamily="18" charset="0"/>
                  <a:ea typeface="Cambria" panose="02040503050406030204" pitchFamily="18" charset="0"/>
                </a:rPr>
                <a:t>Hải</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Thượng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Lãn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Ông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chỉ</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là</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một</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thầy</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thuốc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hết</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lòng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thương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yêu</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chăm</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sóc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người</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bệnh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còn</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là</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một</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tấm</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gương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sáng</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về</a:t>
              </a:r>
              <a:r>
                <a:rPr lang="en-US" sz="4400" dirty="0">
                  <a:solidFill>
                    <a:srgbClr val="002060"/>
                  </a:solidFill>
                  <a:latin typeface="Cambria" panose="02040503050406030204" pitchFamily="18" charset="0"/>
                  <a:ea typeface="Cambria" panose="02040503050406030204" pitchFamily="18" charset="0"/>
                </a:rPr>
                <a:t> ý </a:t>
              </a:r>
              <a:r>
                <a:rPr lang="en-US" sz="4400" dirty="0" err="1">
                  <a:solidFill>
                    <a:srgbClr val="002060"/>
                  </a:solidFill>
                  <a:latin typeface="Cambria" panose="02040503050406030204" pitchFamily="18" charset="0"/>
                  <a:ea typeface="Cambria" panose="02040503050406030204" pitchFamily="18" charset="0"/>
                </a:rPr>
                <a:t>thức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tự</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học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để</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trở</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thành</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thầy</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thuốc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giỏi</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một</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bậc</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danh</a:t>
              </a:r>
              <a:r>
                <a:rPr lang="en-US" sz="4400" dirty="0">
                  <a:solidFill>
                    <a:srgbClr val="002060"/>
                  </a:solidFill>
                  <a:latin typeface="Cambria" panose="02040503050406030204" pitchFamily="18" charset="0"/>
                  <a:ea typeface="Cambria" panose="02040503050406030204" pitchFamily="18" charset="0"/>
                </a:rPr>
                <a:t> y </a:t>
              </a:r>
              <a:r>
                <a:rPr lang="en-US" sz="4400" dirty="0" err="1">
                  <a:solidFill>
                    <a:srgbClr val="002060"/>
                  </a:solidFill>
                  <a:latin typeface="Cambria" panose="02040503050406030204" pitchFamily="18" charset="0"/>
                  <a:ea typeface="Cambria" panose="02040503050406030204" pitchFamily="18" charset="0"/>
                </a:rPr>
                <a:t>của</a:t>
              </a:r>
              <a:r>
                <a:rPr lang="en-US" sz="4400" dirty="0">
                  <a:solidFill>
                    <a:srgbClr val="002060"/>
                  </a:solidFill>
                  <a:latin typeface="Cambria" panose="02040503050406030204" pitchFamily="18" charset="0"/>
                  <a:ea typeface="Cambria" panose="02040503050406030204" pitchFamily="18" charset="0"/>
                </a:rPr>
                <a:t> </a:t>
              </a:r>
              <a:r>
                <a:rPr lang="en-US" sz="4400" dirty="0" err="1">
                  <a:solidFill>
                    <a:srgbClr val="002060"/>
                  </a:solidFill>
                  <a:latin typeface="Cambria" panose="02040503050406030204" pitchFamily="18" charset="0"/>
                  <a:ea typeface="Cambria" panose="02040503050406030204" pitchFamily="18" charset="0"/>
                </a:rPr>
                <a:t>nước</a:t>
              </a:r>
              <a:r>
                <a:rPr lang="en-US" sz="4400" dirty="0">
                  <a:solidFill>
                    <a:srgbClr val="002060"/>
                  </a:solidFill>
                  <a:latin typeface="Cambria" panose="02040503050406030204" pitchFamily="18" charset="0"/>
                  <a:ea typeface="Cambria" panose="02040503050406030204" pitchFamily="18" charset="0"/>
                </a:rPr>
                <a:t> ta.</a:t>
              </a:r>
            </a:p>
          </p:txBody>
        </p:sp>
      </p:grpSp>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291655" y="2250597"/>
            <a:ext cx="3768011" cy="4776736"/>
          </a:xfrm>
          <a:prstGeom prst="rect">
            <a:avLst/>
          </a:prstGeom>
        </p:spPr>
      </p:pic>
      <p:pic>
        <p:nvPicPr>
          <p:cNvPr id="10" name="图片 64">
            <a:extLst>
              <a:ext uri="{FF2B5EF4-FFF2-40B4-BE49-F238E27FC236}">
                <a16:creationId xmlns:a16="http://schemas.microsoft.com/office/drawing/2014/main" id="{1C474A4B-66C5-6246-8015-F7CCBC6C9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24774">
            <a:off x="1636440" y="19200"/>
            <a:ext cx="1783837" cy="2337569"/>
          </a:xfrm>
          <a:prstGeom prst="rect">
            <a:avLst/>
          </a:prstGeom>
        </p:spPr>
      </p:pic>
      <p:pic>
        <p:nvPicPr>
          <p:cNvPr id="11" name="Picture 10"/>
          <p:cNvPicPr>
            <a:picLocks noChangeAspect="1"/>
          </p:cNvPicPr>
          <p:nvPr/>
        </p:nvPicPr>
        <p:blipFill>
          <a:blip r:embed="rId6"/>
          <a:stretch>
            <a:fillRect/>
          </a:stretch>
        </p:blipFill>
        <p:spPr>
          <a:xfrm>
            <a:off x="4005990" y="264663"/>
            <a:ext cx="6581740" cy="1659694"/>
          </a:xfrm>
          <a:prstGeom prst="rect">
            <a:avLst/>
          </a:prstGeom>
        </p:spPr>
      </p:pic>
    </p:spTree>
    <p:extLst>
      <p:ext uri="{BB962C8B-B14F-4D97-AF65-F5344CB8AC3E}">
        <p14:creationId xmlns:p14="http://schemas.microsoft.com/office/powerpoint/2010/main" val="3503155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441</TotalTime>
  <Words>401</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#9Slide05 SVNClementine</vt:lpstr>
      <vt:lpstr>#9Slide07 HoneyCream</vt:lpstr>
      <vt:lpstr>Arial</vt:lpstr>
      <vt:lpstr>Calibri</vt:lpstr>
      <vt:lpstr>Cambria</vt:lpstr>
      <vt:lpstr>等线</vt:lpstr>
      <vt:lpstr>SVN-Newton</vt:lpstr>
      <vt:lpstr>Times New Roman</vt:lpstr>
      <vt:lpstr>UTM Futura Extra</vt:lpstr>
      <vt:lpstr>思源黑体 CN Medium</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lastModifiedBy>P131225</cp:lastModifiedBy>
  <cp:revision>33</cp:revision>
  <dcterms:created xsi:type="dcterms:W3CDTF">2023-11-30T09:12:09Z</dcterms:created>
  <dcterms:modified xsi:type="dcterms:W3CDTF">2026-01-19T03:02:25Z</dcterms:modified>
  <cp:version>MĂNGNON</cp:version>
</cp:coreProperties>
</file>