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1" r:id="rId3"/>
    <p:sldMasterId id="2147483693" r:id="rId4"/>
  </p:sldMasterIdLst>
  <p:notesMasterIdLst>
    <p:notesMasterId r:id="rId14"/>
  </p:notesMasterIdLst>
  <p:sldIdLst>
    <p:sldId id="324" r:id="rId5"/>
    <p:sldId id="296" r:id="rId6"/>
    <p:sldId id="272" r:id="rId7"/>
    <p:sldId id="317" r:id="rId8"/>
    <p:sldId id="305" r:id="rId9"/>
    <p:sldId id="306" r:id="rId10"/>
    <p:sldId id="313" r:id="rId11"/>
    <p:sldId id="315"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5" d="100"/>
          <a:sy n="65" d="100"/>
        </p:scale>
        <p:origin x="724"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15/04/2026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Trong cuộc sống hay trong học tập của mỗi con người, ai cũng có những dự định, ước mơ, đó là mục tiêu để chúng ta có thêm động lực cố gắng và phấn đấu. Để đạt được những mục tiêu ấy chúng ta cần phải đặt ra các công việc mà bản thân phải tiến hành và các mốc thời gian để thực hiện các công việc đó. Đó chính là quá trình lập kế hoạch cá nhân. Vậy có những loại kế hoạch cá nhân nào? Ý nghĩa của việc lập kế hoạch cá nhân là gì? Chúng ta sẽ cùng tìm hiểu qua bài học ngày hôm nay.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B4EA9-C9E4-4037-9437-695027E9C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582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t>3</a:t>
            </a:fld>
            <a:endParaRPr lang="en-US"/>
          </a:p>
        </p:txBody>
      </p:sp>
    </p:spTree>
    <p:extLst>
      <p:ext uri="{BB962C8B-B14F-4D97-AF65-F5344CB8AC3E}">
        <p14:creationId xmlns:p14="http://schemas.microsoft.com/office/powerpoint/2010/main" val="4174487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BFCDDB-24F7-49E4-81C2-9F3510FCC4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952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57277"/>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2026/4/15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9163746"/>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367102090"/>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781482746"/>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28235282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15/04/2026</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91115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15/04/2026</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925100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15/04/2026</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165286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15/04/2026</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988733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15/04/2026</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43991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15/04/2026</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795181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15/04/2026</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46439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15/04/2026</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62046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15/04/2026</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56963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15/04/2026</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64743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15/04/2026</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090853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827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4236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71383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5611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0048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4045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9949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6941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309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4584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3923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6789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1301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157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4.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431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15/04/2026</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124053742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02771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3187201" y="-2821442"/>
            <a:ext cx="6183357" cy="11826242"/>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10" name="Picture 9">
            <a:extLst>
              <a:ext uri="{FF2B5EF4-FFF2-40B4-BE49-F238E27FC236}">
                <a16:creationId xmlns:a16="http://schemas.microsoft.com/office/drawing/2014/main" id="{AB18F686-1173-8A32-7921-B678040619F0}"/>
              </a:ext>
            </a:extLst>
          </p:cNvPr>
          <p:cNvPicPr>
            <a:picLocks noChangeAspect="1"/>
          </p:cNvPicPr>
          <p:nvPr/>
        </p:nvPicPr>
        <p:blipFill>
          <a:blip r:embed="rId7"/>
          <a:stretch>
            <a:fillRect/>
          </a:stretch>
        </p:blipFill>
        <p:spPr>
          <a:xfrm>
            <a:off x="3784938" y="-133284"/>
            <a:ext cx="4444369" cy="2840982"/>
          </a:xfrm>
          <a:prstGeom prst="rect">
            <a:avLst/>
          </a:prstGeom>
        </p:spPr>
      </p:pic>
      <p:sp>
        <p:nvSpPr>
          <p:cNvPr id="14" name="Rectangle 13"/>
          <p:cNvSpPr/>
          <p:nvPr/>
        </p:nvSpPr>
        <p:spPr>
          <a:xfrm>
            <a:off x="2202426" y="202441"/>
            <a:ext cx="7609394" cy="646331"/>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rPr>
              <a:t>TRƯỜNG TIỂU HỌC LONG BIÊN</a:t>
            </a:r>
          </a:p>
        </p:txBody>
      </p:sp>
      <p:sp>
        <p:nvSpPr>
          <p:cNvPr id="16" name="Rectangle 15"/>
          <p:cNvSpPr/>
          <p:nvPr/>
        </p:nvSpPr>
        <p:spPr>
          <a:xfrm>
            <a:off x="2310581" y="2487039"/>
            <a:ext cx="8681883" cy="707886"/>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40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7: </a:t>
            </a:r>
            <a:r>
              <a:rPr kumimoji="0" lang="en-US" altLang="en-US" sz="4000" b="1" i="0" u="none" strike="noStrike" kern="1200" cap="none" spc="0" normalizeH="0" noProof="0" dirty="0" err="1"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Phòng</a:t>
            </a:r>
            <a:r>
              <a:rPr kumimoji="0" lang="en-US" altLang="en-US" sz="40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1200" cap="none" spc="0" normalizeH="0" noProof="0" dirty="0" err="1"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tránh</a:t>
            </a:r>
            <a:r>
              <a:rPr kumimoji="0" lang="en-US" altLang="en-US" sz="40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1200" cap="none" spc="0" normalizeH="0" noProof="0" dirty="0" err="1"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xâm</a:t>
            </a:r>
            <a:r>
              <a:rPr kumimoji="0" lang="en-US" altLang="en-US" sz="40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none" strike="noStrike" kern="1200" cap="none" spc="0" normalizeH="0" noProof="0" dirty="0" err="1"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hại</a:t>
            </a:r>
            <a:r>
              <a:rPr kumimoji="0" lang="en-US" altLang="en-US" sz="40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altLang="en-US" sz="4000" b="1" i="0" u="none" strike="noStrike" kern="1200" cap="none" spc="0" normalizeH="0" noProof="0" dirty="0" err="1"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Tiết</a:t>
            </a:r>
            <a:r>
              <a:rPr kumimoji="0" lang="en-US" altLang="en-US" sz="40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en-US" alt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6249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video game screen with trees and a bridge&#10;&#10;Description automatically generated">
            <a:extLst>
              <a:ext uri="{FF2B5EF4-FFF2-40B4-BE49-F238E27FC236}">
                <a16:creationId xmlns:a16="http://schemas.microsoft.com/office/drawing/2014/main" id="{E354C910-D8B1-A8A0-3E4B-10D28EF457CC}"/>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98B2179A-2FDA-44ED-C0C1-BD0B5A9065D8}"/>
              </a:ext>
            </a:extLst>
          </p:cNvPr>
          <p:cNvSpPr>
            <a:spLocks/>
          </p:cNvSpPr>
          <p:nvPr/>
        </p:nvSpPr>
        <p:spPr>
          <a:xfrm>
            <a:off x="2100942" y="162564"/>
            <a:ext cx="7641771"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F32DE55-8E05-EABE-451A-0E81323ACEA0}"/>
              </a:ext>
            </a:extLst>
          </p:cNvPr>
          <p:cNvSpPr txBox="1"/>
          <p:nvPr/>
        </p:nvSpPr>
        <p:spPr>
          <a:xfrm>
            <a:off x="2380859" y="374231"/>
            <a:ext cx="71985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Hãy</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nêu</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hậu</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quả</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xâm</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hại</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trẻ</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em</a:t>
            </a:r>
            <a:endPar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pic>
        <p:nvPicPr>
          <p:cNvPr id="49" name="8-bit-arcade-138828">
            <a:hlinkClick r:id="" action="ppaction://media"/>
            <a:extLst>
              <a:ext uri="{FF2B5EF4-FFF2-40B4-BE49-F238E27FC236}">
                <a16:creationId xmlns:a16="http://schemas.microsoft.com/office/drawing/2014/main" id="{AF3962A1-54B3-596C-2A15-1FB6D01379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84986" y="89195"/>
            <a:ext cx="406400" cy="406400"/>
          </a:xfrm>
          <a:prstGeom prst="rect">
            <a:avLst/>
          </a:prstGeom>
        </p:spPr>
      </p:pic>
      <p:sp>
        <p:nvSpPr>
          <p:cNvPr id="50" name="Rectangle: Rounded Corners 49">
            <a:extLst>
              <a:ext uri="{FF2B5EF4-FFF2-40B4-BE49-F238E27FC236}">
                <a16:creationId xmlns:a16="http://schemas.microsoft.com/office/drawing/2014/main" id="{0921BE75-2FE1-A92C-C3F0-9C174A0FA951}"/>
              </a:ext>
            </a:extLst>
          </p:cNvPr>
          <p:cNvSpPr>
            <a:spLocks/>
          </p:cNvSpPr>
          <p:nvPr/>
        </p:nvSpPr>
        <p:spPr>
          <a:xfrm>
            <a:off x="156816" y="1493491"/>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00FF"/>
                </a:solidFill>
                <a:latin typeface="Cambria" panose="02040503050406030204" pitchFamily="18" charset="0"/>
                <a:ea typeface="Cambria" panose="02040503050406030204" pitchFamily="18" charset="0"/>
              </a:rPr>
              <a:t>• Gây tổn hại về sức khoẻ và tinh thần.</a:t>
            </a:r>
          </a:p>
          <a:p>
            <a:pPr lvl="0" algn="just">
              <a:defRPr/>
            </a:pPr>
            <a:r>
              <a:rPr lang="vi-VN" sz="3200" b="1" dirty="0">
                <a:solidFill>
                  <a:srgbClr val="0000FF"/>
                </a:solidFill>
                <a:latin typeface="Cambria" panose="02040503050406030204" pitchFamily="18" charset="0"/>
                <a:ea typeface="Cambria" panose="02040503050406030204" pitchFamily="18" charset="0"/>
              </a:rPr>
              <a:t>• Giảm khả năng hoà nhập.</a:t>
            </a:r>
          </a:p>
          <a:p>
            <a:pPr lvl="0" algn="just">
              <a:defRPr/>
            </a:pPr>
            <a:r>
              <a:rPr lang="vi-VN" sz="3200" b="1" dirty="0">
                <a:solidFill>
                  <a:srgbClr val="0000FF"/>
                </a:solidFill>
                <a:latin typeface="Cambria" panose="02040503050406030204" pitchFamily="18" charset="0"/>
                <a:ea typeface="Cambria" panose="02040503050406030204" pitchFamily="18" charset="0"/>
              </a:rPr>
              <a:t>• Ảnh hưởng xấu đến sự phát triển của trẻ em và xã hội.</a:t>
            </a:r>
          </a:p>
        </p:txBody>
      </p:sp>
    </p:spTree>
    <p:extLst>
      <p:ext uri="{BB962C8B-B14F-4D97-AF65-F5344CB8AC3E}">
        <p14:creationId xmlns:p14="http://schemas.microsoft.com/office/powerpoint/2010/main" val="505144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408">
                <p:cTn id="12" fill="hold" display="0">
                  <p:stCondLst>
                    <p:cond delay="indefinite"/>
                  </p:stCondLst>
                  <p:endCondLst>
                    <p:cond evt="onStopAudio" delay="0">
                      <p:tgtEl>
                        <p:sldTgt/>
                      </p:tgtEl>
                    </p:cond>
                  </p:endCondLst>
                </p:cTn>
                <p:tgtEl>
                  <p:spTgt spid="49"/>
                </p:tgtEl>
              </p:cMediaNode>
            </p:audio>
          </p:childTnLst>
        </p:cTn>
      </p:par>
    </p:tnLst>
    <p:bldLst>
      <p:bldP spid="5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3140364" y="0"/>
            <a:ext cx="4958608"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zh-CN" sz="4400" b="1" dirty="0">
                <a:solidFill>
                  <a:schemeClr val="tx1"/>
                </a:solidFill>
                <a:latin typeface="Cambria" panose="02040503050406030204" pitchFamily="18" charset="0"/>
                <a:ea typeface="阿里巴巴普惠体" panose="00020600040101010101"/>
              </a:rPr>
              <a:t>Lựa chọn cách</a:t>
            </a:r>
            <a:r>
              <a:rPr lang="en-US" altLang="zh-CN" sz="4400" b="1" dirty="0">
                <a:solidFill>
                  <a:schemeClr val="tx1"/>
                </a:solidFill>
                <a:latin typeface="Cambria" panose="02040503050406030204" pitchFamily="18" charset="0"/>
                <a:ea typeface="阿里巴巴普惠体" panose="00020600040101010101"/>
              </a:rPr>
              <a:t>:</a:t>
            </a:r>
            <a:r>
              <a:rPr lang="vi-VN" altLang="zh-CN" sz="4400" b="1" dirty="0">
                <a:solidFill>
                  <a:schemeClr val="tx1"/>
                </a:solidFill>
                <a:latin typeface="Cambria" panose="02040503050406030204" pitchFamily="18" charset="0"/>
                <a:ea typeface="阿里巴巴普惠体" panose="00020600040101010101"/>
              </a:rPr>
              <a:t> </a:t>
            </a:r>
            <a:endParaRPr lang="en-US" altLang="zh-CN" sz="4400" b="1" dirty="0">
              <a:solidFill>
                <a:schemeClr val="tx1"/>
              </a:solidFill>
              <a:latin typeface="Cambria" panose="02040503050406030204" pitchFamily="18" charset="0"/>
              <a:ea typeface="阿里巴巴普惠体" panose="00020600040101010101"/>
            </a:endParaRPr>
          </a:p>
        </p:txBody>
      </p:sp>
      <p:pic>
        <p:nvPicPr>
          <p:cNvPr id="5" name="Picture 4">
            <a:extLst>
              <a:ext uri="{FF2B5EF4-FFF2-40B4-BE49-F238E27FC236}">
                <a16:creationId xmlns:a16="http://schemas.microsoft.com/office/drawing/2014/main" id="{38DC3F9B-EB68-8035-33A7-B8E16A938FEB}"/>
              </a:ext>
            </a:extLst>
          </p:cNvPr>
          <p:cNvPicPr>
            <a:picLocks noChangeAspect="1"/>
          </p:cNvPicPr>
          <p:nvPr/>
        </p:nvPicPr>
        <p:blipFill>
          <a:blip r:embed="rId3"/>
          <a:stretch>
            <a:fillRect/>
          </a:stretch>
        </p:blipFill>
        <p:spPr>
          <a:xfrm>
            <a:off x="344941" y="1434874"/>
            <a:ext cx="3856946" cy="1462980"/>
          </a:xfrm>
          <a:prstGeom prst="rect">
            <a:avLst/>
          </a:prstGeom>
        </p:spPr>
      </p:pic>
      <p:pic>
        <p:nvPicPr>
          <p:cNvPr id="7" name="Picture 6">
            <a:extLst>
              <a:ext uri="{FF2B5EF4-FFF2-40B4-BE49-F238E27FC236}">
                <a16:creationId xmlns:a16="http://schemas.microsoft.com/office/drawing/2014/main" id="{E0EC1D93-7EEA-3FD7-174B-B9127C82E171}"/>
              </a:ext>
            </a:extLst>
          </p:cNvPr>
          <p:cNvPicPr>
            <a:picLocks noChangeAspect="1"/>
          </p:cNvPicPr>
          <p:nvPr/>
        </p:nvPicPr>
        <p:blipFill>
          <a:blip r:embed="rId4"/>
          <a:stretch>
            <a:fillRect/>
          </a:stretch>
        </p:blipFill>
        <p:spPr>
          <a:xfrm>
            <a:off x="334055" y="3040515"/>
            <a:ext cx="3780745" cy="1364545"/>
          </a:xfrm>
          <a:prstGeom prst="rect">
            <a:avLst/>
          </a:prstGeom>
        </p:spPr>
      </p:pic>
      <p:pic>
        <p:nvPicPr>
          <p:cNvPr id="9" name="Picture 8">
            <a:extLst>
              <a:ext uri="{FF2B5EF4-FFF2-40B4-BE49-F238E27FC236}">
                <a16:creationId xmlns:a16="http://schemas.microsoft.com/office/drawing/2014/main" id="{97F73E1F-4E83-DE19-FDA3-9768FFBC8444}"/>
              </a:ext>
            </a:extLst>
          </p:cNvPr>
          <p:cNvPicPr>
            <a:picLocks noChangeAspect="1"/>
          </p:cNvPicPr>
          <p:nvPr/>
        </p:nvPicPr>
        <p:blipFill>
          <a:blip r:embed="rId5"/>
          <a:stretch>
            <a:fillRect/>
          </a:stretch>
        </p:blipFill>
        <p:spPr>
          <a:xfrm>
            <a:off x="372156" y="4814887"/>
            <a:ext cx="3699102" cy="1360091"/>
          </a:xfrm>
          <a:prstGeom prst="rect">
            <a:avLst/>
          </a:prstGeom>
        </p:spPr>
      </p:pic>
      <p:pic>
        <p:nvPicPr>
          <p:cNvPr id="11" name="Picture 10">
            <a:extLst>
              <a:ext uri="{FF2B5EF4-FFF2-40B4-BE49-F238E27FC236}">
                <a16:creationId xmlns:a16="http://schemas.microsoft.com/office/drawing/2014/main" id="{824C1357-8F6C-BEB4-7CF6-422FA60C63E8}"/>
              </a:ext>
            </a:extLst>
          </p:cNvPr>
          <p:cNvPicPr>
            <a:picLocks noChangeAspect="1"/>
          </p:cNvPicPr>
          <p:nvPr/>
        </p:nvPicPr>
        <p:blipFill>
          <a:blip r:embed="rId6"/>
          <a:stretch>
            <a:fillRect/>
          </a:stretch>
        </p:blipFill>
        <p:spPr>
          <a:xfrm>
            <a:off x="4129087" y="1359354"/>
            <a:ext cx="3786965" cy="1394733"/>
          </a:xfrm>
          <a:prstGeom prst="rect">
            <a:avLst/>
          </a:prstGeom>
        </p:spPr>
      </p:pic>
      <p:pic>
        <p:nvPicPr>
          <p:cNvPr id="13" name="Picture 12">
            <a:extLst>
              <a:ext uri="{FF2B5EF4-FFF2-40B4-BE49-F238E27FC236}">
                <a16:creationId xmlns:a16="http://schemas.microsoft.com/office/drawing/2014/main" id="{864A7713-6BBD-F8AC-8EC5-276629D82C49}"/>
              </a:ext>
            </a:extLst>
          </p:cNvPr>
          <p:cNvPicPr>
            <a:picLocks noChangeAspect="1"/>
          </p:cNvPicPr>
          <p:nvPr/>
        </p:nvPicPr>
        <p:blipFill>
          <a:blip r:embed="rId7"/>
          <a:stretch>
            <a:fillRect/>
          </a:stretch>
        </p:blipFill>
        <p:spPr>
          <a:xfrm>
            <a:off x="4095070" y="2990851"/>
            <a:ext cx="3731760" cy="1363360"/>
          </a:xfrm>
          <a:prstGeom prst="rect">
            <a:avLst/>
          </a:prstGeom>
        </p:spPr>
      </p:pic>
      <p:pic>
        <p:nvPicPr>
          <p:cNvPr id="15" name="Picture 14">
            <a:extLst>
              <a:ext uri="{FF2B5EF4-FFF2-40B4-BE49-F238E27FC236}">
                <a16:creationId xmlns:a16="http://schemas.microsoft.com/office/drawing/2014/main" id="{C04A906C-8E85-3C2F-E7B1-577962B099E3}"/>
              </a:ext>
            </a:extLst>
          </p:cNvPr>
          <p:cNvPicPr>
            <a:picLocks noChangeAspect="1"/>
          </p:cNvPicPr>
          <p:nvPr/>
        </p:nvPicPr>
        <p:blipFill>
          <a:blip r:embed="rId8"/>
          <a:stretch>
            <a:fillRect/>
          </a:stretch>
        </p:blipFill>
        <p:spPr>
          <a:xfrm>
            <a:off x="4203927" y="4833938"/>
            <a:ext cx="3535817" cy="1266932"/>
          </a:xfrm>
          <a:prstGeom prst="rect">
            <a:avLst/>
          </a:prstGeom>
        </p:spPr>
      </p:pic>
      <p:grpSp>
        <p:nvGrpSpPr>
          <p:cNvPr id="16" name="Group 15">
            <a:extLst>
              <a:ext uri="{FF2B5EF4-FFF2-40B4-BE49-F238E27FC236}">
                <a16:creationId xmlns:a16="http://schemas.microsoft.com/office/drawing/2014/main" id="{EDB76572-50BC-90A2-A21F-AA2D83C6D035}"/>
              </a:ext>
            </a:extLst>
          </p:cNvPr>
          <p:cNvGrpSpPr/>
          <p:nvPr/>
        </p:nvGrpSpPr>
        <p:grpSpPr>
          <a:xfrm>
            <a:off x="7903029" y="1545772"/>
            <a:ext cx="4460241" cy="4545147"/>
            <a:chOff x="932650" y="2524306"/>
            <a:chExt cx="8528147" cy="3065176"/>
          </a:xfrm>
        </p:grpSpPr>
        <p:grpSp>
          <p:nvGrpSpPr>
            <p:cNvPr id="17" name="Group 6">
              <a:extLst>
                <a:ext uri="{FF2B5EF4-FFF2-40B4-BE49-F238E27FC236}">
                  <a16:creationId xmlns:a16="http://schemas.microsoft.com/office/drawing/2014/main" id="{71040979-0278-5C7D-0945-7F3B3CE19176}"/>
                </a:ext>
              </a:extLst>
            </p:cNvPr>
            <p:cNvGrpSpPr/>
            <p:nvPr/>
          </p:nvGrpSpPr>
          <p:grpSpPr>
            <a:xfrm>
              <a:off x="932650" y="2524306"/>
              <a:ext cx="8528147" cy="3065176"/>
              <a:chOff x="-32491" y="-14381"/>
              <a:chExt cx="2884830" cy="1036862"/>
            </a:xfrm>
          </p:grpSpPr>
          <p:sp>
            <p:nvSpPr>
              <p:cNvPr id="19" name="Freeform 7">
                <a:extLst>
                  <a:ext uri="{FF2B5EF4-FFF2-40B4-BE49-F238E27FC236}">
                    <a16:creationId xmlns:a16="http://schemas.microsoft.com/office/drawing/2014/main" id="{C24AE1AA-E585-4738-4B69-7F5CC07D1FF6}"/>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8" name="TextBox 17">
              <a:extLst>
                <a:ext uri="{FF2B5EF4-FFF2-40B4-BE49-F238E27FC236}">
                  <a16:creationId xmlns:a16="http://schemas.microsoft.com/office/drawing/2014/main" id="{E51D1D57-C616-3FC4-4969-EA7293FDE078}"/>
                </a:ext>
              </a:extLst>
            </p:cNvPr>
            <p:cNvSpPr txBox="1"/>
            <p:nvPr/>
          </p:nvSpPr>
          <p:spPr>
            <a:xfrm>
              <a:off x="1239356" y="2873026"/>
              <a:ext cx="7885371" cy="2175397"/>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en-US" sz="3200" dirty="0">
                  <a:solidFill>
                    <a:srgbClr val="002060"/>
                  </a:solidFill>
                  <a:latin typeface="Cambria" panose="02040503050406030204" pitchFamily="18" charset="0"/>
                  <a:ea typeface="Cambria" panose="02040503050406030204" pitchFamily="18" charset="0"/>
                </a:rPr>
                <a:t>K</a:t>
              </a:r>
              <a:r>
                <a:rPr lang="vi-VN" sz="3200" dirty="0">
                  <a:solidFill>
                    <a:srgbClr val="002060"/>
                  </a:solidFill>
                  <a:latin typeface="Cambria" panose="02040503050406030204" pitchFamily="18" charset="0"/>
                  <a:ea typeface="Cambria" panose="02040503050406030204" pitchFamily="18" charset="0"/>
                </a:rPr>
                <a:t>hi gặp nguy cơ bị xâm hại vì đây là những cách làm hiệu quả để phòng tránh, ngăn chặn, khắc phục hậu quả khi có nguy cơ bị xâm hại.</a:t>
              </a:r>
              <a:endParaRPr lang="en-US" sz="3200"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3140364" y="0"/>
            <a:ext cx="5992750"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zh-CN" sz="4400" b="1">
                <a:solidFill>
                  <a:prstClr val="black"/>
                </a:solidFill>
                <a:latin typeface="Cambria" panose="02040503050406030204" pitchFamily="18" charset="0"/>
                <a:ea typeface="阿里巴巴普惠体" panose="00020600040101010101"/>
              </a:rPr>
              <a:t>Không lựa chọn cách </a:t>
            </a:r>
            <a:endPar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阿里巴巴普惠体" panose="00020600040101010101"/>
              <a:cs typeface="+mn-cs"/>
            </a:endParaRPr>
          </a:p>
        </p:txBody>
      </p:sp>
      <p:pic>
        <p:nvPicPr>
          <p:cNvPr id="4" name="Picture 3">
            <a:extLst>
              <a:ext uri="{FF2B5EF4-FFF2-40B4-BE49-F238E27FC236}">
                <a16:creationId xmlns:a16="http://schemas.microsoft.com/office/drawing/2014/main" id="{F1997688-9C85-3736-8F5D-B145FFA51C25}"/>
              </a:ext>
            </a:extLst>
          </p:cNvPr>
          <p:cNvPicPr>
            <a:picLocks noChangeAspect="1"/>
          </p:cNvPicPr>
          <p:nvPr/>
        </p:nvPicPr>
        <p:blipFill>
          <a:blip r:embed="rId3"/>
          <a:stretch>
            <a:fillRect/>
          </a:stretch>
        </p:blipFill>
        <p:spPr>
          <a:xfrm>
            <a:off x="521833" y="1331458"/>
            <a:ext cx="4181475" cy="1495425"/>
          </a:xfrm>
          <a:prstGeom prst="rect">
            <a:avLst/>
          </a:prstGeom>
        </p:spPr>
      </p:pic>
      <p:pic>
        <p:nvPicPr>
          <p:cNvPr id="8" name="Picture 7">
            <a:extLst>
              <a:ext uri="{FF2B5EF4-FFF2-40B4-BE49-F238E27FC236}">
                <a16:creationId xmlns:a16="http://schemas.microsoft.com/office/drawing/2014/main" id="{9E7DD1BC-019E-46CC-6195-85EE789651B7}"/>
              </a:ext>
            </a:extLst>
          </p:cNvPr>
          <p:cNvPicPr>
            <a:picLocks noChangeAspect="1"/>
          </p:cNvPicPr>
          <p:nvPr/>
        </p:nvPicPr>
        <p:blipFill>
          <a:blip r:embed="rId4"/>
          <a:stretch>
            <a:fillRect/>
          </a:stretch>
        </p:blipFill>
        <p:spPr>
          <a:xfrm>
            <a:off x="753836" y="3169104"/>
            <a:ext cx="4152900" cy="1543050"/>
          </a:xfrm>
          <a:prstGeom prst="rect">
            <a:avLst/>
          </a:prstGeom>
        </p:spPr>
      </p:pic>
      <p:grpSp>
        <p:nvGrpSpPr>
          <p:cNvPr id="10" name="Group 9">
            <a:extLst>
              <a:ext uri="{FF2B5EF4-FFF2-40B4-BE49-F238E27FC236}">
                <a16:creationId xmlns:a16="http://schemas.microsoft.com/office/drawing/2014/main" id="{415092B0-CEFF-340F-0C0D-C367CBE5F4BA}"/>
              </a:ext>
            </a:extLst>
          </p:cNvPr>
          <p:cNvGrpSpPr/>
          <p:nvPr/>
        </p:nvGrpSpPr>
        <p:grpSpPr>
          <a:xfrm>
            <a:off x="5584372" y="1447801"/>
            <a:ext cx="5918927" cy="4545147"/>
            <a:chOff x="932650" y="2524306"/>
            <a:chExt cx="8528147" cy="3065176"/>
          </a:xfrm>
        </p:grpSpPr>
        <p:grpSp>
          <p:nvGrpSpPr>
            <p:cNvPr id="12" name="Group 6">
              <a:extLst>
                <a:ext uri="{FF2B5EF4-FFF2-40B4-BE49-F238E27FC236}">
                  <a16:creationId xmlns:a16="http://schemas.microsoft.com/office/drawing/2014/main" id="{04C995A6-DC51-0B67-6611-004284CA3F22}"/>
                </a:ext>
              </a:extLst>
            </p:cNvPr>
            <p:cNvGrpSpPr/>
            <p:nvPr/>
          </p:nvGrpSpPr>
          <p:grpSpPr>
            <a:xfrm>
              <a:off x="932650" y="2524306"/>
              <a:ext cx="8528147" cy="3065176"/>
              <a:chOff x="-32491" y="-14381"/>
              <a:chExt cx="2884830" cy="1036862"/>
            </a:xfrm>
          </p:grpSpPr>
          <p:sp>
            <p:nvSpPr>
              <p:cNvPr id="20" name="Freeform 7">
                <a:extLst>
                  <a:ext uri="{FF2B5EF4-FFF2-40B4-BE49-F238E27FC236}">
                    <a16:creationId xmlns:a16="http://schemas.microsoft.com/office/drawing/2014/main" id="{7787F6A0-5144-666A-77D7-55F536FE52F0}"/>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TextBox 13">
              <a:extLst>
                <a:ext uri="{FF2B5EF4-FFF2-40B4-BE49-F238E27FC236}">
                  <a16:creationId xmlns:a16="http://schemas.microsoft.com/office/drawing/2014/main" id="{8CD5360B-64AF-360D-546F-B1EE2BE13ECF}"/>
                </a:ext>
              </a:extLst>
            </p:cNvPr>
            <p:cNvSpPr txBox="1"/>
            <p:nvPr/>
          </p:nvSpPr>
          <p:spPr>
            <a:xfrm>
              <a:off x="1176618" y="2711521"/>
              <a:ext cx="7885371" cy="2640851"/>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vi-VN" sz="3200" dirty="0">
                  <a:solidFill>
                    <a:srgbClr val="002060"/>
                  </a:solidFill>
                  <a:latin typeface="Cambria" panose="02040503050406030204" pitchFamily="18" charset="0"/>
                  <a:ea typeface="Cambria" panose="02040503050406030204" pitchFamily="18" charset="0"/>
                </a:rPr>
                <a:t>Không lựa chọn cách a, d khi gặp nguy cơ bị xâm hại vì nếu run sợ, khóc lóc thì sẽ không đủ tỉnh táo để tìm được cách ứng xử phù hợp, việc chịu đựng hành vi xâm hại sẽ khiến cho kẻ xấu sẽ tiếp tục xâm hại....</a:t>
              </a:r>
              <a:endParaRPr lang="en-US" sz="3200"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44500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53143" y="293915"/>
            <a:ext cx="11168743" cy="925285"/>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2390281"/>
            </a:xfrm>
            <a:prstGeom prst="rect">
              <a:avLst/>
            </a:prstGeom>
          </p:spPr>
          <p:txBody>
            <a:bodyPr wrap="square" lIns="0" tIns="0" rIns="0" bIns="0" rtlCol="0" anchor="t">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F7B07F4B-FDD0-BF36-A554-F50AB4924DEB}"/>
              </a:ext>
            </a:extLst>
          </p:cNvPr>
          <p:cNvPicPr>
            <a:picLocks noChangeAspect="1"/>
          </p:cNvPicPr>
          <p:nvPr/>
        </p:nvPicPr>
        <p:blipFill>
          <a:blip r:embed="rId2"/>
          <a:stretch>
            <a:fillRect/>
          </a:stretch>
        </p:blipFill>
        <p:spPr>
          <a:xfrm>
            <a:off x="605518" y="1187223"/>
            <a:ext cx="6440616" cy="2709863"/>
          </a:xfrm>
          <a:prstGeom prst="rect">
            <a:avLst/>
          </a:prstGeom>
        </p:spPr>
      </p:pic>
      <p:pic>
        <p:nvPicPr>
          <p:cNvPr id="6" name="Picture 5">
            <a:extLst>
              <a:ext uri="{FF2B5EF4-FFF2-40B4-BE49-F238E27FC236}">
                <a16:creationId xmlns:a16="http://schemas.microsoft.com/office/drawing/2014/main" id="{26C3F904-3514-692A-0BAC-0A8A633C7835}"/>
              </a:ext>
            </a:extLst>
          </p:cNvPr>
          <p:cNvPicPr>
            <a:picLocks noChangeAspect="1"/>
          </p:cNvPicPr>
          <p:nvPr/>
        </p:nvPicPr>
        <p:blipFill>
          <a:blip r:embed="rId3"/>
          <a:stretch>
            <a:fillRect/>
          </a:stretch>
        </p:blipFill>
        <p:spPr>
          <a:xfrm>
            <a:off x="5236029" y="3926206"/>
            <a:ext cx="6362019" cy="2757624"/>
          </a:xfrm>
          <a:prstGeom prst="rect">
            <a:avLst/>
          </a:prstGeom>
        </p:spPr>
      </p:pic>
    </p:spTree>
    <p:extLst>
      <p:ext uri="{BB962C8B-B14F-4D97-AF65-F5344CB8AC3E}">
        <p14:creationId xmlns:p14="http://schemas.microsoft.com/office/powerpoint/2010/main" val="3310920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F4537D-D03B-D6B1-2543-098469680FA9}"/>
              </a:ext>
            </a:extLst>
          </p:cNvPr>
          <p:cNvPicPr>
            <a:picLocks noChangeAspect="1"/>
          </p:cNvPicPr>
          <p:nvPr/>
        </p:nvPicPr>
        <p:blipFill>
          <a:blip r:embed="rId2"/>
          <a:stretch>
            <a:fillRect/>
          </a:stretch>
        </p:blipFill>
        <p:spPr>
          <a:xfrm>
            <a:off x="613002" y="202746"/>
            <a:ext cx="6956608" cy="2585059"/>
          </a:xfrm>
          <a:prstGeom prst="rect">
            <a:avLst/>
          </a:prstGeom>
        </p:spPr>
      </p:pic>
      <p:pic>
        <p:nvPicPr>
          <p:cNvPr id="12" name="Picture 11">
            <a:extLst>
              <a:ext uri="{FF2B5EF4-FFF2-40B4-BE49-F238E27FC236}">
                <a16:creationId xmlns:a16="http://schemas.microsoft.com/office/drawing/2014/main" id="{635D6839-E914-5CC6-84C3-B1177115B3AE}"/>
              </a:ext>
            </a:extLst>
          </p:cNvPr>
          <p:cNvPicPr>
            <a:picLocks noChangeAspect="1"/>
          </p:cNvPicPr>
          <p:nvPr/>
        </p:nvPicPr>
        <p:blipFill>
          <a:blip r:embed="rId3"/>
          <a:stretch>
            <a:fillRect/>
          </a:stretch>
        </p:blipFill>
        <p:spPr>
          <a:xfrm>
            <a:off x="666750" y="3214687"/>
            <a:ext cx="6735333" cy="2583947"/>
          </a:xfrm>
          <a:prstGeom prst="rect">
            <a:avLst/>
          </a:prstGeom>
        </p:spPr>
      </p:pic>
      <p:pic>
        <p:nvPicPr>
          <p:cNvPr id="14" name="Picture 13">
            <a:extLst>
              <a:ext uri="{FF2B5EF4-FFF2-40B4-BE49-F238E27FC236}">
                <a16:creationId xmlns:a16="http://schemas.microsoft.com/office/drawing/2014/main" id="{F70D13F7-455C-39C4-D404-2D822586A004}"/>
              </a:ext>
            </a:extLst>
          </p:cNvPr>
          <p:cNvPicPr>
            <a:picLocks noChangeAspect="1"/>
          </p:cNvPicPr>
          <p:nvPr/>
        </p:nvPicPr>
        <p:blipFill>
          <a:blip r:embed="rId4"/>
          <a:stretch>
            <a:fillRect/>
          </a:stretch>
        </p:blipFill>
        <p:spPr>
          <a:xfrm>
            <a:off x="7544065" y="1128562"/>
            <a:ext cx="4125005" cy="2960616"/>
          </a:xfrm>
          <a:prstGeom prst="rect">
            <a:avLst/>
          </a:prstGeom>
        </p:spPr>
      </p:pic>
      <p:pic>
        <p:nvPicPr>
          <p:cNvPr id="16" name="Picture 15">
            <a:extLst>
              <a:ext uri="{FF2B5EF4-FFF2-40B4-BE49-F238E27FC236}">
                <a16:creationId xmlns:a16="http://schemas.microsoft.com/office/drawing/2014/main" id="{CA1A30E7-1FBF-5282-0439-BBC3A609967C}"/>
              </a:ext>
            </a:extLst>
          </p:cNvPr>
          <p:cNvPicPr>
            <a:picLocks noChangeAspect="1"/>
          </p:cNvPicPr>
          <p:nvPr/>
        </p:nvPicPr>
        <p:blipFill>
          <a:blip r:embed="rId5"/>
          <a:stretch>
            <a:fillRect/>
          </a:stretch>
        </p:blipFill>
        <p:spPr>
          <a:xfrm>
            <a:off x="8047945" y="4299176"/>
            <a:ext cx="3324225" cy="1895475"/>
          </a:xfrm>
          <a:prstGeom prst="rect">
            <a:avLst/>
          </a:prstGeom>
        </p:spPr>
      </p:pic>
    </p:spTree>
    <p:extLst>
      <p:ext uri="{BB962C8B-B14F-4D97-AF65-F5344CB8AC3E}">
        <p14:creationId xmlns:p14="http://schemas.microsoft.com/office/powerpoint/2010/main" val="341307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4"/>
            <a:ext cx="8377598" cy="4942115"/>
            <a:chOff x="8407682" y="1855672"/>
            <a:chExt cx="3476267" cy="2092927"/>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30471"/>
              <a:ext cx="3378560" cy="20181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bị đe doạ: không nên có cử chỉ hành vi khiêu khích, cần giữ bình tĩnh và nói với người đó là mình sẽ bảo với người có trách nhiệm để họ phải chịu hậu quả về hành vi của họ. Nếu người đó vẫn cố tình thực hiện hành vi đe đoạ thì cần nhờ sự giúp đỡ từ thầy, cô giáo (nếu ở trường) từ người thân (nếu ở nhà), nhờ những người đáng tin cậy như bảo vệ, công an (nếu ở nơi công công).</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62464911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t a desk&#10;&#10;Description automatically generated">
            <a:extLst>
              <a:ext uri="{FF2B5EF4-FFF2-40B4-BE49-F238E27FC236}">
                <a16:creationId xmlns:a16="http://schemas.microsoft.com/office/drawing/2014/main" id="{1713BE43-2A40-92A8-3421-601F16BB072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21EE271-4FB1-74F9-4B96-E38BFBE4196A}"/>
              </a:ext>
            </a:extLst>
          </p:cNvPr>
          <p:cNvSpPr txBox="1"/>
          <p:nvPr/>
        </p:nvSpPr>
        <p:spPr>
          <a:xfrm>
            <a:off x="3450771" y="2002971"/>
            <a:ext cx="6553200" cy="1938992"/>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Về</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nhà</a:t>
            </a:r>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Sưu tầm bài thơ, bài hát hoặc thiết kế tờ rơi về phòng tránh xâm hại.</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16477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688</TotalTime>
  <Words>410</Words>
  <Application>Microsoft Office PowerPoint</Application>
  <PresentationFormat>Widescreen</PresentationFormat>
  <Paragraphs>18</Paragraphs>
  <Slides>9</Slides>
  <Notes>3</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9</vt:i4>
      </vt:variant>
    </vt:vector>
  </HeadingPairs>
  <TitlesOfParts>
    <vt:vector size="25" baseType="lpstr">
      <vt:lpstr>微软雅黑</vt:lpstr>
      <vt:lpstr>Aptos</vt:lpstr>
      <vt:lpstr>Aptos Display</vt:lpstr>
      <vt:lpstr>Arial</vt:lpstr>
      <vt:lpstr>Calibri</vt:lpstr>
      <vt:lpstr>Calibri Light</vt:lpstr>
      <vt:lpstr>Cambria</vt:lpstr>
      <vt:lpstr>Tahoma</vt:lpstr>
      <vt:lpstr>Times New Roman</vt:lpstr>
      <vt:lpstr>字魂107号-萌趣欢乐体</vt:lpstr>
      <vt:lpstr>字魂156号-萌趣苏打饼</vt:lpstr>
      <vt:lpstr>阿里巴巴普惠体</vt:lpstr>
      <vt:lpstr>Office 主题</vt:lpstr>
      <vt:lpstr>1_Office 主题</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HN27112024</cp:lastModifiedBy>
  <cp:revision>89</cp:revision>
  <dcterms:created xsi:type="dcterms:W3CDTF">2024-01-13T10:44:00Z</dcterms:created>
  <dcterms:modified xsi:type="dcterms:W3CDTF">2026-04-15T05:19:54Z</dcterms:modified>
</cp:coreProperties>
</file>