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8"/>
  </p:notesMasterIdLst>
  <p:sldIdLst>
    <p:sldId id="257" r:id="rId3"/>
    <p:sldId id="283" r:id="rId4"/>
    <p:sldId id="307" r:id="rId5"/>
    <p:sldId id="285" r:id="rId6"/>
    <p:sldId id="306" r:id="rId7"/>
    <p:sldId id="267" r:id="rId8"/>
    <p:sldId id="268" r:id="rId9"/>
    <p:sldId id="269" r:id="rId10"/>
    <p:sldId id="273"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2" r:id="rId25"/>
    <p:sldId id="323"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2"/>
    <a:srgbClr val="FFD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688F7-5648-4E22-B1B4-2906A952DE49}" type="datetimeFigureOut">
              <a:rPr lang="en-US" smtClean="0"/>
              <a:t>29/01/2026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B4EA9-C9E4-4037-9437-695027E9C891}" type="slidenum">
              <a:rPr lang="en-US" smtClean="0"/>
              <a:t>‹#›</a:t>
            </a:fld>
            <a:endParaRPr lang="en-US"/>
          </a:p>
        </p:txBody>
      </p:sp>
    </p:spTree>
    <p:extLst>
      <p:ext uri="{BB962C8B-B14F-4D97-AF65-F5344CB8AC3E}">
        <p14:creationId xmlns:p14="http://schemas.microsoft.com/office/powerpoint/2010/main" val="287224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Trong cuộc sống hay trong học tập của mỗi con người, ai cũng có những dự định, ước mơ, đó là mục tiêu để chúng ta có thêm động lực cố gắng và phấn đấu. Để đạt được những mục tiêu ấy chúng ta cần phải đặt ra các công việc mà bản thân phải tiến hành và các mốc thời gian để thực hiện các công việc đó. Đó chính là quá trình lập kế hoạch cá nhân. Vậy có những loại kế hoạch cá nhân nào? Ý nghĩa của việc lập kế hoạch cá nhân là gì? Chúng ta sẽ cùng tìm hiểu qua bài học ngày hôm nay.</a:t>
            </a:r>
            <a:endParaRPr lang="en-US" dirty="0"/>
          </a:p>
        </p:txBody>
      </p:sp>
      <p:sp>
        <p:nvSpPr>
          <p:cNvPr id="4" name="Slide Number Placeholder 3"/>
          <p:cNvSpPr>
            <a:spLocks noGrp="1"/>
          </p:cNvSpPr>
          <p:nvPr>
            <p:ph type="sldNum" sz="quarter" idx="5"/>
          </p:nvPr>
        </p:nvSpPr>
        <p:spPr/>
        <p:txBody>
          <a:bodyPr/>
          <a:lstStyle/>
          <a:p>
            <a:fld id="{13FB4EA9-C9E4-4037-9437-695027E9C891}" type="slidenum">
              <a:rPr lang="en-US" smtClean="0"/>
              <a:t>1</a:t>
            </a:fld>
            <a:endParaRPr lang="en-US"/>
          </a:p>
        </p:txBody>
      </p:sp>
    </p:spTree>
    <p:extLst>
      <p:ext uri="{BB962C8B-B14F-4D97-AF65-F5344CB8AC3E}">
        <p14:creationId xmlns:p14="http://schemas.microsoft.com/office/powerpoint/2010/main" val="176562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187772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35266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299361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257718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58988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97627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83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8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578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879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244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6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482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51080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458700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20081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62033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87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166192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68081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858873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108837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0116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2026/1/29</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99384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870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39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3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784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72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53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22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00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850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userDrawn="1"/>
        </p:nvGrpSpPr>
        <p:grpSpPr>
          <a:xfrm>
            <a:off x="326600" y="459350"/>
            <a:ext cx="11459000" cy="5955964"/>
            <a:chOff x="885536" y="1424739"/>
            <a:chExt cx="10624293" cy="4978857"/>
          </a:xfrm>
        </p:grpSpPr>
        <p:sp>
          <p:nvSpPr>
            <p:cNvPr id="9" name="圆角矩形 8"/>
            <p:cNvSpPr/>
            <p:nvPr/>
          </p:nvSpPr>
          <p:spPr>
            <a:xfrm>
              <a:off x="885536" y="1424739"/>
              <a:ext cx="10624293" cy="4978857"/>
            </a:xfrm>
            <a:prstGeom prst="roundRect">
              <a:avLst>
                <a:gd name="adj" fmla="val 12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sp>
          <p:nvSpPr>
            <p:cNvPr id="10" name="圆角矩形 9"/>
            <p:cNvSpPr/>
            <p:nvPr/>
          </p:nvSpPr>
          <p:spPr>
            <a:xfrm>
              <a:off x="1011953" y="1569882"/>
              <a:ext cx="10352733" cy="4700289"/>
            </a:xfrm>
            <a:prstGeom prst="roundRect">
              <a:avLst>
                <a:gd name="adj" fmla="val 12877"/>
              </a:avLst>
            </a:prstGeom>
            <a:solidFill>
              <a:schemeClr val="bg1"/>
            </a:solidFill>
            <a:ln w="28575">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grpSp>
    </p:spTree>
    <p:extLst>
      <p:ext uri="{BB962C8B-B14F-4D97-AF65-F5344CB8AC3E}">
        <p14:creationId xmlns:p14="http://schemas.microsoft.com/office/powerpoint/2010/main" val="3604017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187202" y="-2821439"/>
            <a:ext cx="6183357" cy="11826242"/>
          </a:xfrm>
          <a:prstGeom prst="rect">
            <a:avLst/>
          </a:prstGeom>
        </p:spPr>
      </p:pic>
      <p:pic>
        <p:nvPicPr>
          <p:cNvPr id="20" name="图片 19"/>
          <p:cNvPicPr>
            <a:picLocks noChangeAspect="1"/>
          </p:cNvPicPr>
          <p:nvPr/>
        </p:nvPicPr>
        <p:blipFill rotWithShape="1">
          <a:blip r:embed="rId5"/>
          <a:srcRect r="37374"/>
          <a:stretch/>
        </p:blipFill>
        <p:spPr>
          <a:xfrm>
            <a:off x="-302118" y="2508462"/>
            <a:ext cx="2931919" cy="4681627"/>
          </a:xfrm>
          <a:prstGeom prst="rect">
            <a:avLst/>
          </a:prstGeom>
        </p:spPr>
      </p:pic>
      <p:grpSp>
        <p:nvGrpSpPr>
          <p:cNvPr id="18" name="组合 17">
            <a:extLst>
              <a:ext uri="{FF2B5EF4-FFF2-40B4-BE49-F238E27FC236}">
                <a16:creationId xmlns:a16="http://schemas.microsoft.com/office/drawing/2014/main" id="{5BF58E39-2B03-4CAA-92E9-641CA2D2180D}"/>
              </a:ext>
            </a:extLst>
          </p:cNvPr>
          <p:cNvGrpSpPr/>
          <p:nvPr/>
        </p:nvGrpSpPr>
        <p:grpSpPr>
          <a:xfrm>
            <a:off x="0" y="-19878"/>
            <a:ext cx="12192000" cy="3276138"/>
            <a:chOff x="0" y="0"/>
            <a:chExt cx="9347284" cy="3276138"/>
          </a:xfrm>
        </p:grpSpPr>
        <p:pic>
          <p:nvPicPr>
            <p:cNvPr id="21" name="图片 20">
              <a:extLst>
                <a:ext uri="{FF2B5EF4-FFF2-40B4-BE49-F238E27FC236}">
                  <a16:creationId xmlns:a16="http://schemas.microsoft.com/office/drawing/2014/main" id="{6EAB8C36-A14A-4663-95AC-A167EFE0B5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337403" y="20176"/>
              <a:ext cx="5009881" cy="3255962"/>
            </a:xfrm>
            <a:prstGeom prst="rect">
              <a:avLst/>
            </a:prstGeom>
          </p:spPr>
        </p:pic>
        <p:pic>
          <p:nvPicPr>
            <p:cNvPr id="24" name="图片 23">
              <a:extLst>
                <a:ext uri="{FF2B5EF4-FFF2-40B4-BE49-F238E27FC236}">
                  <a16:creationId xmlns:a16="http://schemas.microsoft.com/office/drawing/2014/main" id="{65AEEFE8-22C2-4D70-99AA-9210B5A6C3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grpSp>
        <p:nvGrpSpPr>
          <p:cNvPr id="3" name="Group 2">
            <a:extLst>
              <a:ext uri="{FF2B5EF4-FFF2-40B4-BE49-F238E27FC236}">
                <a16:creationId xmlns:a16="http://schemas.microsoft.com/office/drawing/2014/main" id="{AB90CF59-2CB5-845E-EE1E-51B9FD5673B2}"/>
              </a:ext>
            </a:extLst>
          </p:cNvPr>
          <p:cNvGrpSpPr/>
          <p:nvPr/>
        </p:nvGrpSpPr>
        <p:grpSpPr>
          <a:xfrm>
            <a:off x="8798560" y="4348479"/>
            <a:ext cx="3304366" cy="2386149"/>
            <a:chOff x="6618152" y="2685143"/>
            <a:chExt cx="5484774" cy="4049486"/>
          </a:xfrm>
        </p:grpSpPr>
        <p:pic>
          <p:nvPicPr>
            <p:cNvPr id="4" name="图片 3">
              <a:extLst>
                <a:ext uri="{FF2B5EF4-FFF2-40B4-BE49-F238E27FC236}">
                  <a16:creationId xmlns:a16="http://schemas.microsoft.com/office/drawing/2014/main" id="{1C2DB18F-A1CE-6C51-959C-A7A385CBEB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8" name="Rectangle 7">
              <a:extLst>
                <a:ext uri="{FF2B5EF4-FFF2-40B4-BE49-F238E27FC236}">
                  <a16:creationId xmlns:a16="http://schemas.microsoft.com/office/drawing/2014/main" id="{D3905C4D-FECC-F000-693A-CD4F1A325F36}"/>
                </a:ext>
              </a:extLst>
            </p:cNvPr>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10" name="Picture 9">
            <a:extLst>
              <a:ext uri="{FF2B5EF4-FFF2-40B4-BE49-F238E27FC236}">
                <a16:creationId xmlns:a16="http://schemas.microsoft.com/office/drawing/2014/main" id="{AB18F686-1173-8A32-7921-B678040619F0}"/>
              </a:ext>
            </a:extLst>
          </p:cNvPr>
          <p:cNvPicPr>
            <a:picLocks noChangeAspect="1"/>
          </p:cNvPicPr>
          <p:nvPr/>
        </p:nvPicPr>
        <p:blipFill>
          <a:blip r:embed="rId9"/>
          <a:stretch>
            <a:fillRect/>
          </a:stretch>
        </p:blipFill>
        <p:spPr>
          <a:xfrm>
            <a:off x="2380295" y="230509"/>
            <a:ext cx="4444369" cy="2840982"/>
          </a:xfrm>
          <a:prstGeom prst="rect">
            <a:avLst/>
          </a:prstGeom>
        </p:spPr>
      </p:pic>
      <p:pic>
        <p:nvPicPr>
          <p:cNvPr id="23" name="Picture 22">
            <a:extLst>
              <a:ext uri="{FF2B5EF4-FFF2-40B4-BE49-F238E27FC236}">
                <a16:creationId xmlns:a16="http://schemas.microsoft.com/office/drawing/2014/main" id="{3D6F34E3-3994-8371-F0F7-0E0D9EB3A182}"/>
              </a:ext>
            </a:extLst>
          </p:cNvPr>
          <p:cNvPicPr>
            <a:picLocks noChangeAspect="1"/>
          </p:cNvPicPr>
          <p:nvPr/>
        </p:nvPicPr>
        <p:blipFill>
          <a:blip r:embed="rId10"/>
          <a:stretch>
            <a:fillRect/>
          </a:stretch>
        </p:blipFill>
        <p:spPr>
          <a:xfrm>
            <a:off x="3102985" y="2476354"/>
            <a:ext cx="6998815" cy="2804403"/>
          </a:xfrm>
          <a:prstGeom prst="rect">
            <a:avLst/>
          </a:prstGeom>
        </p:spPr>
      </p:pic>
      <p:sp>
        <p:nvSpPr>
          <p:cNvPr id="14" name="Rectangle 13"/>
          <p:cNvSpPr/>
          <p:nvPr/>
        </p:nvSpPr>
        <p:spPr>
          <a:xfrm>
            <a:off x="2202426" y="202441"/>
            <a:ext cx="7609394" cy="646331"/>
          </a:xfrm>
          <a:prstGeom prst="rect">
            <a:avLst/>
          </a:prstGeom>
        </p:spPr>
        <p:txBody>
          <a:bodyPr wrap="square">
            <a:spAutoFit/>
          </a:bodyPr>
          <a:lstStyle/>
          <a:p>
            <a:pPr algn="ctr" defTabSz="1371600">
              <a:defRPr/>
            </a:pPr>
            <a:r>
              <a:rPr lang="en-US" altLang="en-US" sz="36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TRƯỜNG TIỂU HỌC LONG BIÊN</a:t>
            </a:r>
          </a:p>
        </p:txBody>
      </p:sp>
    </p:spTree>
    <p:extLst>
      <p:ext uri="{BB962C8B-B14F-4D97-AF65-F5344CB8AC3E}">
        <p14:creationId xmlns:p14="http://schemas.microsoft.com/office/powerpoint/2010/main" val="8574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Theo em, dựa vào thời gian thực hiện, sẽ có những loại kế hoạch cá nhân nào?</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4000" dirty="0">
                <a:solidFill>
                  <a:schemeClr val="bg1"/>
                </a:solidFill>
                <a:latin typeface="Cambria" panose="02040503050406030204" pitchFamily="18" charset="0"/>
                <a:ea typeface="Cambria" panose="02040503050406030204" pitchFamily="18" charset="0"/>
              </a:rPr>
              <a:t>K</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ế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cá</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nhân</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ngày</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1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tháng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nhiều</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năm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endParaRPr kumimoji="0"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168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Hãy kể thêm các loại kế hoạch cá nhân khác mà em biết</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học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tập</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tiết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kiệm</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92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9352A4-F300-9AB7-9E61-D09F99C55F17}"/>
              </a:ext>
            </a:extLst>
          </p:cNvPr>
          <p:cNvPicPr>
            <a:picLocks noChangeAspect="1"/>
          </p:cNvPicPr>
          <p:nvPr/>
        </p:nvPicPr>
        <p:blipFill>
          <a:blip r:embed="rId2"/>
          <a:stretch>
            <a:fillRect/>
          </a:stretch>
        </p:blipFill>
        <p:spPr>
          <a:xfrm>
            <a:off x="508000" y="1828799"/>
            <a:ext cx="2692400" cy="4436233"/>
          </a:xfrm>
          <a:prstGeom prst="rect">
            <a:avLst/>
          </a:prstGeom>
        </p:spPr>
      </p:pic>
      <p:grpSp>
        <p:nvGrpSpPr>
          <p:cNvPr id="4" name="Group 3">
            <a:extLst>
              <a:ext uri="{FF2B5EF4-FFF2-40B4-BE49-F238E27FC236}">
                <a16:creationId xmlns:a16="http://schemas.microsoft.com/office/drawing/2014/main" id="{3C41B2E2-4203-674E-BE01-02E6444205BE}"/>
              </a:ext>
            </a:extLst>
          </p:cNvPr>
          <p:cNvGrpSpPr/>
          <p:nvPr/>
        </p:nvGrpSpPr>
        <p:grpSpPr>
          <a:xfrm>
            <a:off x="3606799" y="816429"/>
            <a:ext cx="7406642" cy="4463142"/>
            <a:chOff x="2178197" y="524848"/>
            <a:chExt cx="6917443" cy="2308324"/>
          </a:xfrm>
        </p:grpSpPr>
        <p:sp>
          <p:nvSpPr>
            <p:cNvPr id="5" name="Rectangle: Rounded Corners 4">
              <a:extLst>
                <a:ext uri="{FF2B5EF4-FFF2-40B4-BE49-F238E27FC236}">
                  <a16:creationId xmlns:a16="http://schemas.microsoft.com/office/drawing/2014/main" id="{98543B52-1789-F3A9-768A-A32AFB5BBB71}"/>
                </a:ext>
              </a:extLst>
            </p:cNvPr>
            <p:cNvSpPr/>
            <p:nvPr/>
          </p:nvSpPr>
          <p:spPr>
            <a:xfrm>
              <a:off x="2178197" y="524848"/>
              <a:ext cx="6917443" cy="2308324"/>
            </a:xfrm>
            <a:prstGeom prst="roundRect">
              <a:avLst/>
            </a:prstGeom>
            <a:solidFill>
              <a:srgbClr val="CDEBFF"/>
            </a:solid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A6746878-D194-88AE-8E65-DE699EAA51F6}"/>
                </a:ext>
              </a:extLst>
            </p:cNvPr>
            <p:cNvSpPr txBox="1"/>
            <p:nvPr/>
          </p:nvSpPr>
          <p:spPr>
            <a:xfrm>
              <a:off x="2484871" y="609299"/>
              <a:ext cx="6420311" cy="215902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tuần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ngắn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tháng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năm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2182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58241" y="-722328"/>
            <a:ext cx="15631499" cy="1045554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81"/>
          <a:stretch/>
        </p:blipFill>
        <p:spPr>
          <a:xfrm>
            <a:off x="0" y="-6350"/>
            <a:ext cx="12192000" cy="686435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666" t="-1" r="10937" b="-2029"/>
          <a:stretch/>
        </p:blipFill>
        <p:spPr>
          <a:xfrm rot="198485">
            <a:off x="476613" y="-480105"/>
            <a:ext cx="11577010" cy="7511316"/>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8542"/>
          <a:stretch/>
        </p:blipFill>
        <p:spPr>
          <a:xfrm>
            <a:off x="8215169" y="838200"/>
            <a:ext cx="3976831" cy="6019800"/>
          </a:xfrm>
          <a:custGeom>
            <a:avLst/>
            <a:gdLst>
              <a:gd name="connsiteX0" fmla="*/ 0 w 3976831"/>
              <a:gd name="connsiteY0" fmla="*/ 0 h 6019800"/>
              <a:gd name="connsiteX1" fmla="*/ 579204 w 3976831"/>
              <a:gd name="connsiteY1" fmla="*/ 0 h 6019800"/>
              <a:gd name="connsiteX2" fmla="*/ 474613 w 3976831"/>
              <a:gd name="connsiteY2" fmla="*/ 143429 h 6019800"/>
              <a:gd name="connsiteX3" fmla="*/ 204931 w 3976831"/>
              <a:gd name="connsiteY3" fmla="*/ 1225550 h 6019800"/>
              <a:gd name="connsiteX4" fmla="*/ 1125681 w 3976831"/>
              <a:gd name="connsiteY4" fmla="*/ 2755900 h 6019800"/>
              <a:gd name="connsiteX5" fmla="*/ 2046431 w 3976831"/>
              <a:gd name="connsiteY5" fmla="*/ 1225550 h 6019800"/>
              <a:gd name="connsiteX6" fmla="*/ 1776750 w 3976831"/>
              <a:gd name="connsiteY6" fmla="*/ 143429 h 6019800"/>
              <a:gd name="connsiteX7" fmla="*/ 1672158 w 3976831"/>
              <a:gd name="connsiteY7" fmla="*/ 0 h 6019800"/>
              <a:gd name="connsiteX8" fmla="*/ 3976831 w 3976831"/>
              <a:gd name="connsiteY8" fmla="*/ 0 h 6019800"/>
              <a:gd name="connsiteX9" fmla="*/ 3976831 w 3976831"/>
              <a:gd name="connsiteY9" fmla="*/ 6019800 h 6019800"/>
              <a:gd name="connsiteX10" fmla="*/ 0 w 3976831"/>
              <a:gd name="connsiteY10"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831" h="6019800">
                <a:moveTo>
                  <a:pt x="0" y="0"/>
                </a:moveTo>
                <a:lnTo>
                  <a:pt x="579204" y="0"/>
                </a:lnTo>
                <a:lnTo>
                  <a:pt x="474613" y="143429"/>
                </a:lnTo>
                <a:cubicBezTo>
                  <a:pt x="307990" y="420368"/>
                  <a:pt x="204931" y="802956"/>
                  <a:pt x="204931" y="1225550"/>
                </a:cubicBezTo>
                <a:cubicBezTo>
                  <a:pt x="204931" y="2070739"/>
                  <a:pt x="617165" y="2755900"/>
                  <a:pt x="1125681" y="2755900"/>
                </a:cubicBezTo>
                <a:cubicBezTo>
                  <a:pt x="1634197" y="2755900"/>
                  <a:pt x="2046431" y="2070739"/>
                  <a:pt x="2046431" y="1225550"/>
                </a:cubicBezTo>
                <a:cubicBezTo>
                  <a:pt x="2046431" y="802956"/>
                  <a:pt x="1943372" y="420368"/>
                  <a:pt x="1776750" y="143429"/>
                </a:cubicBezTo>
                <a:lnTo>
                  <a:pt x="1672158" y="0"/>
                </a:lnTo>
                <a:lnTo>
                  <a:pt x="3976831" y="0"/>
                </a:lnTo>
                <a:lnTo>
                  <a:pt x="3976831" y="6019800"/>
                </a:lnTo>
                <a:lnTo>
                  <a:pt x="0" y="6019800"/>
                </a:lnTo>
                <a:close/>
              </a:path>
            </a:pathLst>
          </a:cu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56055" r="73021"/>
          <a:stretch/>
        </p:blipFill>
        <p:spPr>
          <a:xfrm flipH="1">
            <a:off x="315473" y="235878"/>
            <a:ext cx="3289300" cy="2551325"/>
          </a:xfrm>
          <a:prstGeom prst="rect">
            <a:avLst/>
          </a:prstGeom>
        </p:spPr>
      </p:pic>
      <p:pic>
        <p:nvPicPr>
          <p:cNvPr id="17"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r="55024" b="67663"/>
          <a:stretch/>
        </p:blipFill>
        <p:spPr>
          <a:xfrm>
            <a:off x="-573750" y="3450771"/>
            <a:ext cx="3272573" cy="3552910"/>
          </a:xfrm>
          <a:prstGeom prst="rect">
            <a:avLst/>
          </a:prstGeom>
        </p:spPr>
      </p:pic>
      <p:pic>
        <p:nvPicPr>
          <p:cNvPr id="25" name="图片 16"/>
          <p:cNvPicPr>
            <a:picLocks noChangeAspect="1"/>
          </p:cNvPicPr>
          <p:nvPr/>
        </p:nvPicPr>
        <p:blipFill>
          <a:blip r:embed="rId7">
            <a:extLst>
              <a:ext uri="{BEBA8EAE-BF5A-486C-A8C5-ECC9F3942E4B}">
                <a14:imgProps xmlns:a14="http://schemas.microsoft.com/office/drawing/2010/main">
                  <a14:imgLayer r:embed="rId8">
                    <a14:imgEffect>
                      <a14:backgroundRemoval t="0" b="100000" l="0" r="95385"/>
                    </a14:imgEffect>
                  </a14:imgLayer>
                </a14:imgProps>
              </a:ext>
            </a:extLst>
          </a:blip>
          <a:stretch>
            <a:fillRect/>
          </a:stretch>
        </p:blipFill>
        <p:spPr>
          <a:xfrm flipH="1">
            <a:off x="10236596" y="4247781"/>
            <a:ext cx="2196033" cy="2755900"/>
          </a:xfrm>
          <a:prstGeom prst="rect">
            <a:avLst/>
          </a:prstGeom>
        </p:spPr>
      </p:pic>
      <p:pic>
        <p:nvPicPr>
          <p:cNvPr id="2" name="Picture 1">
            <a:extLst>
              <a:ext uri="{FF2B5EF4-FFF2-40B4-BE49-F238E27FC236}">
                <a16:creationId xmlns:a16="http://schemas.microsoft.com/office/drawing/2014/main" id="{CA5E4C63-EC3D-5C44-8A32-0BAD05FD46EA}"/>
              </a:ext>
            </a:extLst>
          </p:cNvPr>
          <p:cNvPicPr>
            <a:picLocks noChangeAspect="1"/>
          </p:cNvPicPr>
          <p:nvPr/>
        </p:nvPicPr>
        <p:blipFill>
          <a:blip r:embed="rId9"/>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id="{8F96B031-528B-3620-3409-3818BDACF09E}"/>
              </a:ext>
            </a:extLst>
          </p:cNvPr>
          <p:cNvPicPr>
            <a:picLocks noChangeAspect="1"/>
          </p:cNvPicPr>
          <p:nvPr/>
        </p:nvPicPr>
        <p:blipFill>
          <a:blip r:embed="rId9"/>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id="{31FDFA8D-01B2-F52C-686B-876C1E56756C}"/>
              </a:ext>
            </a:extLst>
          </p:cNvPr>
          <p:cNvSpPr txBox="1"/>
          <p:nvPr/>
        </p:nvSpPr>
        <p:spPr>
          <a:xfrm>
            <a:off x="1524000" y="2275114"/>
            <a:ext cx="9231086" cy="1754326"/>
          </a:xfrm>
          <a:prstGeom prst="rect">
            <a:avLst/>
          </a:prstGeom>
          <a:noFill/>
        </p:spPr>
        <p:txBody>
          <a:bodyPr wrap="square" rtlCol="0">
            <a:spAutoFit/>
          </a:bodyPr>
          <a:lstStyle/>
          <a:p>
            <a:pPr lvl="0" algn="ctr"/>
            <a:r>
              <a:rPr lang="en-US" sz="5400" b="1" dirty="0" err="1">
                <a:solidFill>
                  <a:prstClr val="black"/>
                </a:solidFill>
                <a:latin typeface="Cambria" panose="02040503050406030204" pitchFamily="18" charset="0"/>
                <a:ea typeface="Cambria" panose="02040503050406030204" pitchFamily="18" charset="0"/>
              </a:rPr>
              <a:t>Hoạt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động</a:t>
            </a:r>
            <a:r>
              <a:rPr lang="en-US" sz="5400" b="1" dirty="0">
                <a:solidFill>
                  <a:prstClr val="black"/>
                </a:solidFill>
                <a:latin typeface="Cambria" panose="02040503050406030204" pitchFamily="18" charset="0"/>
                <a:ea typeface="Cambria" panose="02040503050406030204" pitchFamily="18" charset="0"/>
              </a:rPr>
              <a:t> 2: </a:t>
            </a:r>
            <a:r>
              <a:rPr lang="en-US" sz="5400" dirty="0" err="1">
                <a:solidFill>
                  <a:prstClr val="black"/>
                </a:solidFill>
                <a:latin typeface="Cambria" panose="02040503050406030204" pitchFamily="18" charset="0"/>
                <a:ea typeface="Cambria" panose="02040503050406030204" pitchFamily="18" charset="0"/>
              </a:rPr>
              <a:t>Tìm</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hiểu</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vì</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sao</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phải</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lập</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kế</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hoạch</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cá</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nhân</a:t>
            </a:r>
            <a:r>
              <a:rPr lang="en-US" sz="5400" dirty="0">
                <a:solidFill>
                  <a:prstClr val="black"/>
                </a:solidFill>
                <a:latin typeface="Cambria" panose="02040503050406030204" pitchFamily="18" charset="0"/>
                <a:ea typeface="Cambria" panose="02040503050406030204" pitchFamily="18" charset="0"/>
              </a:rPr>
              <a:t>.</a:t>
            </a:r>
            <a:endParaRPr kumimoji="0" lang="en-US" sz="5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0610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1E8EA2-5531-4F29-BE64-529067DDD55C}"/>
              </a:ext>
            </a:extLst>
          </p:cNvPr>
          <p:cNvSpPr/>
          <p:nvPr/>
        </p:nvSpPr>
        <p:spPr>
          <a:xfrm>
            <a:off x="2481587" y="718481"/>
            <a:ext cx="6909648" cy="584775"/>
          </a:xfrm>
          <a:prstGeom prst="rect">
            <a:avLst/>
          </a:prstGeom>
          <a:noFill/>
        </p:spPr>
        <p:txBody>
          <a:bodyPr wrap="none" lIns="91440" tIns="45720" rIns="91440" bIns="45720">
            <a:spAutoFit/>
          </a:bodyPr>
          <a:lstStyle/>
          <a:p>
            <a:pPr lvl="0" algn="ctr">
              <a:defRPr/>
            </a:pPr>
            <a:r>
              <a:rPr lang="en-US" sz="3200" b="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 Đọc câu chuyện và trả lời câu hỏi:</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ADAC9D7-07D7-C3B5-4CD8-7AA619BE7CD4}"/>
              </a:ext>
            </a:extLst>
          </p:cNvPr>
          <p:cNvSpPr txBox="1"/>
          <p:nvPr/>
        </p:nvSpPr>
        <p:spPr>
          <a:xfrm>
            <a:off x="947058" y="1349829"/>
            <a:ext cx="10352314" cy="4770537"/>
          </a:xfrm>
          <a:prstGeom prst="rect">
            <a:avLst/>
          </a:prstGeom>
          <a:noFill/>
        </p:spPr>
        <p:txBody>
          <a:bodyPr wrap="square" rtlCol="0">
            <a:spAutoFit/>
          </a:bodyPr>
          <a:lstStyle/>
          <a:p>
            <a:pPr algn="ctr"/>
            <a:r>
              <a:rPr lang="vi-VN" sz="2800" b="1" dirty="0">
                <a:latin typeface="Cambria" panose="02040503050406030204" pitchFamily="18" charset="0"/>
                <a:ea typeface="Cambria" panose="02040503050406030204" pitchFamily="18" charset="0"/>
              </a:rPr>
              <a:t>Một ngày làm việc của Bác</a:t>
            </a:r>
          </a:p>
          <a:p>
            <a:r>
              <a:rPr lang="vi-VN" sz="2800" dirty="0">
                <a:latin typeface="Cambria" panose="02040503050406030204" pitchFamily="18" charset="0"/>
                <a:ea typeface="Cambria" panose="02040503050406030204" pitchFamily="18" charset="0"/>
              </a:rPr>
              <a:t>Là người bảo vệ Bác, tôi thấy Bác có thói quen làm việc có kế hoạch và rất đúng giờ. Bác chủ động đặt ra thời gian làm việc và thực hành nghiêm túc không thay đổi giờ giấc sinh hoạt, kể cả mùa đông. Hằng ngày, Bác dậy từ 5 giờ, 5 giờ 15 tập thể dục, 6 giờ ăn sáng, sau đó Bác bắt đầu làm việc. Vì vậy, người phục vụ Bác cũng rất dễ dàng. [...]</a:t>
            </a:r>
          </a:p>
          <a:p>
            <a:r>
              <a:rPr lang="vi-VN" sz="2800" dirty="0">
                <a:latin typeface="Cambria" panose="02040503050406030204" pitchFamily="18" charset="0"/>
                <a:ea typeface="Cambria" panose="02040503050406030204" pitchFamily="18" charset="0"/>
              </a:rPr>
              <a:t>Bác làm việc suốt ngày, ngày thường cũng như Chủ nhật. Sau mỗi bữa ăn, Người nghỉ một lát rồi làm việc ngay. Những việc mà Bác đã định trong kế hoạch đều giải quyết hết</a:t>
            </a:r>
          </a:p>
          <a:p>
            <a:pPr algn="r"/>
            <a:r>
              <a:rPr lang="vi-VN" sz="2400" dirty="0">
                <a:latin typeface="Cambria" panose="02040503050406030204" pitchFamily="18" charset="0"/>
                <a:ea typeface="Cambria" panose="02040503050406030204" pitchFamily="18" charset="0"/>
              </a:rPr>
              <a:t>(Theo Chuyện kể của những người giúp việc Bác Hồ,</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NXB Thông tấn, Hà Nội)</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864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Qua câu chuyện, em thấy Bác Hồ có thói quen làm việc như thế nào?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385458"/>
            <a:ext cx="8075809" cy="2188028"/>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err="1">
                <a:solidFill>
                  <a:prstClr val="white"/>
                </a:solidFill>
                <a:latin typeface="Cambria" panose="02040503050406030204" pitchFamily="18" charset="0"/>
                <a:ea typeface="Cambria" panose="02040503050406030204" pitchFamily="18" charset="0"/>
              </a:rPr>
              <a:t>Bác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thói</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quen</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làm</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việc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và</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rất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đúng</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giờ</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000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Thói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quen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đó</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hể hiện qua câu văn nào trong câu chuyện?</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385458"/>
            <a:ext cx="8075809"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3200">
                <a:solidFill>
                  <a:prstClr val="white"/>
                </a:solidFill>
                <a:latin typeface="Cambria" panose="02040503050406030204" pitchFamily="18" charset="0"/>
                <a:ea typeface="Cambria" panose="02040503050406030204" pitchFamily="18" charset="0"/>
              </a:rPr>
              <a:t>Hằng ngày, Bác dậy từ 5 giờ. 5 giờ 15 tập thể dục, 6 giờ ăn sáng, sau đó Bác bắt đầu làm việc. Bác thực hành nghiêm túc, không thay đổi giờ giấc kể cả mùa đông.</a:t>
            </a:r>
            <a:endParaRPr kumimoji="0"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107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Khi Bác thực hiện công việc theo kế hoạch thì kết quả như thế nào?</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88877" y="3396343"/>
            <a:ext cx="8260867" cy="1926772"/>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4000">
                <a:solidFill>
                  <a:prstClr val="white"/>
                </a:solidFill>
                <a:latin typeface="Cambria" panose="02040503050406030204" pitchFamily="18" charset="0"/>
                <a:ea typeface="Cambria" panose="02040503050406030204" pitchFamily="18" charset="0"/>
              </a:rPr>
              <a:t>Những việc mà Bác đề ra trong kế hoạch đều được giải quyết hết.</a:t>
            </a:r>
            <a:endParaRPr kumimoji="0"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2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m học tập được điều gì từ Bác?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167743"/>
            <a:ext cx="8075809" cy="2743199"/>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 Học từ Bác thói quen biết lập kế hoạch cá nhân.</a:t>
            </a:r>
          </a:p>
          <a:p>
            <a:pPr lvl="0" algn="just">
              <a:defRPr/>
            </a:pPr>
            <a:r>
              <a:rPr lang="vi-VN" sz="3600">
                <a:solidFill>
                  <a:prstClr val="white"/>
                </a:solidFill>
                <a:latin typeface="Cambria" panose="02040503050406030204" pitchFamily="18" charset="0"/>
                <a:ea typeface="Cambria" panose="02040503050406030204" pitchFamily="18" charset="0"/>
              </a:rPr>
              <a:t>+ Học được cách kiên trì thực hiện những việc đã đề ra.</a:t>
            </a:r>
            <a:endParaRPr lang="vi-VN" sz="3600" dirty="0" err="1">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70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1E8EA2-5531-4F29-BE64-529067DDD55C}"/>
              </a:ext>
            </a:extLst>
          </p:cNvPr>
          <p:cNvSpPr/>
          <p:nvPr/>
        </p:nvSpPr>
        <p:spPr>
          <a:xfrm>
            <a:off x="1510295" y="718481"/>
            <a:ext cx="8852232" cy="584775"/>
          </a:xfrm>
          <a:prstGeom prst="rect">
            <a:avLst/>
          </a:prstGeom>
          <a:noFill/>
        </p:spPr>
        <p:txBody>
          <a:bodyPr wrap="none" lIns="91440" tIns="45720" rIns="91440" bIns="45720">
            <a:spAutoFit/>
          </a:bodyPr>
          <a:lstStyle/>
          <a:p>
            <a:pPr lvl="0" algn="ctr">
              <a:defRPr/>
            </a:pPr>
            <a:r>
              <a:rPr lang="vi-VN"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 Đọc trường hợp dưới đây và trả lời câu hỏi:</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ADAC9D7-07D7-C3B5-4CD8-7AA619BE7CD4}"/>
              </a:ext>
            </a:extLst>
          </p:cNvPr>
          <p:cNvSpPr txBox="1"/>
          <p:nvPr/>
        </p:nvSpPr>
        <p:spPr>
          <a:xfrm>
            <a:off x="762001" y="1349829"/>
            <a:ext cx="6640285" cy="4832092"/>
          </a:xfrm>
          <a:prstGeom prst="rect">
            <a:avLst/>
          </a:prstGeom>
          <a:noFill/>
        </p:spPr>
        <p:txBody>
          <a:bodyPr wrap="square" rtlCol="0">
            <a:spAutoFit/>
          </a:bodyPr>
          <a:lstStyle/>
          <a:p>
            <a:pPr lvl="0" algn="just"/>
            <a:r>
              <a:rPr lang="en-US" sz="2800" dirty="0">
                <a:solidFill>
                  <a:prstClr val="black"/>
                </a:solidFill>
                <a:latin typeface="Cambria" panose="02040503050406030204" pitchFamily="18" charset="0"/>
                <a:ea typeface="Cambria" panose="02040503050406030204" pitchFamily="18" charset="0"/>
              </a:rPr>
              <a:t>   </a:t>
            </a:r>
            <a:r>
              <a:rPr lang="vi-VN" sz="2800" dirty="0">
                <a:solidFill>
                  <a:prstClr val="black"/>
                </a:solidFill>
                <a:latin typeface="Cambria" panose="02040503050406030204" pitchFamily="18" charset="0"/>
                <a:ea typeface="Cambria" panose="02040503050406030204" pitchFamily="18" charset="0"/>
              </a:rPr>
              <a:t>Trong học tập và sinh hoạt hằng ngày. Hiên thường không làm việc theo kế hoạch định trước mà để mọi việc đến đâu thì giải quyết đến đó. Hiên cảm thấy khá tự do và thoải mái khi làm theo cách này. Tuy nhiên, vào những lúc có nhiều việc ở lớp và ở nhà, Hiên hay bỏ quên, bỏ sót công việc hoặc không đủ thời gian để hoàn thành những việc cần làm. Vấn đề này cứ lặp đi lặp lại khiến bạn không ít lần gặp rắc rối và bị bố mẹ, thầy cô chê trách.</a:t>
            </a:r>
            <a:endParaRPr kumimoji="0" lang="en-US"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380B441-AAB3-3EDB-2B31-68C858E2B210}"/>
              </a:ext>
            </a:extLst>
          </p:cNvPr>
          <p:cNvPicPr>
            <a:picLocks noChangeAspect="1"/>
          </p:cNvPicPr>
          <p:nvPr/>
        </p:nvPicPr>
        <p:blipFill>
          <a:blip r:embed="rId3"/>
          <a:stretch>
            <a:fillRect/>
          </a:stretch>
        </p:blipFill>
        <p:spPr>
          <a:xfrm>
            <a:off x="7471682" y="1869622"/>
            <a:ext cx="4171950" cy="3619500"/>
          </a:xfrm>
          <a:prstGeom prst="rect">
            <a:avLst/>
          </a:prstGeom>
        </p:spPr>
      </p:pic>
    </p:spTree>
    <p:extLst>
      <p:ext uri="{BB962C8B-B14F-4D97-AF65-F5344CB8AC3E}">
        <p14:creationId xmlns:p14="http://schemas.microsoft.com/office/powerpoint/2010/main" val="23585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2257" y="971324"/>
            <a:ext cx="7840808" cy="5261429"/>
          </a:xfrm>
          <a:prstGeom prst="rect">
            <a:avLst/>
          </a:prstGeom>
        </p:spPr>
      </p:pic>
      <p:grpSp>
        <p:nvGrpSpPr>
          <p:cNvPr id="16" name="组合 15">
            <a:extLst>
              <a:ext uri="{FF2B5EF4-FFF2-40B4-BE49-F238E27FC236}">
                <a16:creationId xmlns:a16="http://schemas.microsoft.com/office/drawing/2014/main"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3" name="Picture 2"/>
          <p:cNvPicPr>
            <a:picLocks noChangeAspect="1"/>
          </p:cNvPicPr>
          <p:nvPr/>
        </p:nvPicPr>
        <p:blipFill>
          <a:blip r:embed="rId9"/>
          <a:stretch>
            <a:fillRect/>
          </a:stretch>
        </p:blipFill>
        <p:spPr>
          <a:xfrm>
            <a:off x="1760320" y="2709920"/>
            <a:ext cx="5236918" cy="2859272"/>
          </a:xfrm>
          <a:prstGeom prst="rect">
            <a:avLst/>
          </a:prstGeom>
        </p:spPr>
      </p:pic>
    </p:spTree>
    <p:extLst>
      <p:ext uri="{BB962C8B-B14F-4D97-AF65-F5344CB8AC3E}">
        <p14:creationId xmlns:p14="http://schemas.microsoft.com/office/powerpoint/2010/main" val="7567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Bạn Hiên có thói quen làm việc như thế nào?</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461657" y="3385458"/>
            <a:ext cx="7913914"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Hiên có thói quen làm việc không theo kế hoạch định trước mà để mọi việc đến đâu thì giải quyết đến đó.</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9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Thói quen đó đã khiến Hiên gặp phải vấn đề gì?</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461657" y="3385458"/>
            <a:ext cx="7913914"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dirty="0">
                <a:solidFill>
                  <a:prstClr val="white"/>
                </a:solidFill>
                <a:latin typeface="Cambria" panose="02040503050406030204" pitchFamily="18" charset="0"/>
                <a:ea typeface="Cambria" panose="02040503050406030204" pitchFamily="18" charset="0"/>
              </a:rPr>
              <a:t>Lúc có nhiều việc ở lớp hay ở nhà, Hiên hay bỏ quên, bỏ sót công việc, không đủ thời gian để hoàn thành các việc cần làm.</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388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Vậy vì sao chúng ta phải lập kế hoạch cá nhân?</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156857" y="3015343"/>
            <a:ext cx="8447314" cy="291737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200" b="1" dirty="0">
                <a:solidFill>
                  <a:prstClr val="white"/>
                </a:solidFill>
                <a:latin typeface="Cambria" panose="02040503050406030204" pitchFamily="18" charset="0"/>
                <a:ea typeface="Cambria" panose="02040503050406030204" pitchFamily="18" charset="0"/>
              </a:rPr>
              <a:t>Phải lập kế hoạch cá nhân vì: </a:t>
            </a:r>
            <a:r>
              <a:rPr lang="vi-VN" sz="3200" dirty="0">
                <a:solidFill>
                  <a:prstClr val="white"/>
                </a:solidFill>
                <a:latin typeface="Cambria" panose="02040503050406030204" pitchFamily="18" charset="0"/>
                <a:ea typeface="Cambria" panose="02040503050406030204" pitchFamily="18" charset="0"/>
              </a:rPr>
              <a:t>giúp chúng ta chủ động khi thực hiện công việc;  mang lại kết quả cao trong công việc; rèn luyện được đức tính chăm chỉ, kiên trì, có trách nhiệm vớ công việc của mình.</a:t>
            </a:r>
            <a:endParaRPr kumimoji="0"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424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2257" y="971324"/>
            <a:ext cx="7840808" cy="5261429"/>
          </a:xfrm>
          <a:prstGeom prst="rect">
            <a:avLst/>
          </a:prstGeom>
        </p:spPr>
      </p:pic>
      <p:grpSp>
        <p:nvGrpSpPr>
          <p:cNvPr id="16" name="组合 15">
            <a:extLst>
              <a:ext uri="{FF2B5EF4-FFF2-40B4-BE49-F238E27FC236}">
                <a16:creationId xmlns:a16="http://schemas.microsoft.com/office/drawing/2014/main"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6" name="Picture 5">
            <a:extLst>
              <a:ext uri="{FF2B5EF4-FFF2-40B4-BE49-F238E27FC236}">
                <a16:creationId xmlns:a16="http://schemas.microsoft.com/office/drawing/2014/main" id="{B3EB4980-D98B-D582-7E92-5913E89F21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3743" y="2452007"/>
            <a:ext cx="6161313" cy="2045749"/>
          </a:xfrm>
          <a:prstGeom prst="rect">
            <a:avLst/>
          </a:prstGeom>
        </p:spPr>
      </p:pic>
    </p:spTree>
    <p:extLst>
      <p:ext uri="{BB962C8B-B14F-4D97-AF65-F5344CB8AC3E}">
        <p14:creationId xmlns:p14="http://schemas.microsoft.com/office/powerpoint/2010/main" val="6031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Dựa</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vào</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thời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gian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thực</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hiện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có</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các</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loại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kế</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hoạch</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cá</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nhân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nào</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167743"/>
            <a:ext cx="8075809" cy="2743199"/>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dirty="0">
                <a:solidFill>
                  <a:prstClr val="white"/>
                </a:solidFill>
                <a:latin typeface="Cambria" panose="02040503050406030204" pitchFamily="18" charset="0"/>
                <a:ea typeface="Cambria" panose="02040503050406030204" pitchFamily="18" charset="0"/>
              </a:rPr>
              <a:t>Kế hoạch cá nhân làm trong ngày; kế hoạch làm trong 1 tháng; kế hoạch làm trong nhiều năm.</a:t>
            </a:r>
          </a:p>
        </p:txBody>
      </p:sp>
    </p:spTree>
    <p:extLst>
      <p:ext uri="{BB962C8B-B14F-4D97-AF65-F5344CB8AC3E}">
        <p14:creationId xmlns:p14="http://schemas.microsoft.com/office/powerpoint/2010/main" val="85892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3191368" y="-1358862"/>
            <a:ext cx="5513763" cy="9570672"/>
          </a:xfrm>
          <a:prstGeom prst="rect">
            <a:avLst/>
          </a:prstGeom>
        </p:spPr>
      </p:pic>
      <p:pic>
        <p:nvPicPr>
          <p:cNvPr id="20" name="图片 19"/>
          <p:cNvPicPr>
            <a:picLocks noChangeAspect="1"/>
          </p:cNvPicPr>
          <p:nvPr/>
        </p:nvPicPr>
        <p:blipFill rotWithShape="1">
          <a:blip r:embed="rId4"/>
          <a:srcRect r="37374"/>
          <a:stretch/>
        </p:blipFill>
        <p:spPr>
          <a:xfrm>
            <a:off x="277762" y="2362773"/>
            <a:ext cx="2931919" cy="4681627"/>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67952" y="5245977"/>
            <a:ext cx="1533078" cy="1625591"/>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9182991" y="535404"/>
            <a:ext cx="1805207" cy="1785257"/>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338976" y="4764110"/>
            <a:ext cx="1325941" cy="1902876"/>
          </a:xfrm>
          <a:prstGeom prst="rect">
            <a:avLst/>
          </a:prstGeom>
        </p:spPr>
      </p:pic>
      <p:grpSp>
        <p:nvGrpSpPr>
          <p:cNvPr id="18" name="组合 17">
            <a:extLst>
              <a:ext uri="{FF2B5EF4-FFF2-40B4-BE49-F238E27FC236}">
                <a16:creationId xmlns:a16="http://schemas.microsoft.com/office/drawing/2014/main" id="{5BF58E39-2B03-4CAA-92E9-641CA2D2180D}"/>
              </a:ext>
            </a:extLst>
          </p:cNvPr>
          <p:cNvGrpSpPr/>
          <p:nvPr/>
        </p:nvGrpSpPr>
        <p:grpSpPr>
          <a:xfrm>
            <a:off x="0" y="0"/>
            <a:ext cx="12185222" cy="3255962"/>
            <a:chOff x="0" y="0"/>
            <a:chExt cx="12185222" cy="3255962"/>
          </a:xfrm>
        </p:grpSpPr>
        <p:pic>
          <p:nvPicPr>
            <p:cNvPr id="21" name="图片 20">
              <a:extLst>
                <a:ext uri="{FF2B5EF4-FFF2-40B4-BE49-F238E27FC236}">
                  <a16:creationId xmlns:a16="http://schemas.microsoft.com/office/drawing/2014/main" id="{6EAB8C36-A14A-4663-95AC-A167EFE0B5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24" name="图片 23">
              <a:extLst>
                <a:ext uri="{FF2B5EF4-FFF2-40B4-BE49-F238E27FC236}">
                  <a16:creationId xmlns:a16="http://schemas.microsoft.com/office/drawing/2014/main" id="{65AEEFE8-22C2-4D70-99AA-9210B5A6C3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 name="Picture 1"/>
          <p:cNvPicPr>
            <a:picLocks noChangeAspect="1"/>
          </p:cNvPicPr>
          <p:nvPr/>
        </p:nvPicPr>
        <p:blipFill>
          <a:blip r:embed="rId10"/>
          <a:stretch>
            <a:fillRect/>
          </a:stretch>
        </p:blipFill>
        <p:spPr>
          <a:xfrm>
            <a:off x="3257165" y="1684060"/>
            <a:ext cx="5925826" cy="3627434"/>
          </a:xfrm>
          <a:prstGeom prst="rect">
            <a:avLst/>
          </a:prstGeom>
        </p:spPr>
      </p:pic>
    </p:spTree>
    <p:extLst>
      <p:ext uri="{BB962C8B-B14F-4D97-AF65-F5344CB8AC3E}">
        <p14:creationId xmlns:p14="http://schemas.microsoft.com/office/powerpoint/2010/main" val="35616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0DC65D-DB25-C091-15D9-90B5FC788B3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3" name="Speech Bubble: Rectangle with Corners Rounded 5">
            <a:extLst>
              <a:ext uri="{FF2B5EF4-FFF2-40B4-BE49-F238E27FC236}">
                <a16:creationId xmlns:a16="http://schemas.microsoft.com/office/drawing/2014/main" id="{2965C60C-1B4A-490A-614C-77E3A2B4AF6D}"/>
              </a:ext>
            </a:extLst>
          </p:cNvPr>
          <p:cNvSpPr/>
          <p:nvPr/>
        </p:nvSpPr>
        <p:spPr>
          <a:xfrm>
            <a:off x="3716334" y="1329356"/>
            <a:ext cx="6957548" cy="2715528"/>
          </a:xfrm>
          <a:prstGeom prst="wedgeRoundRectCallout">
            <a:avLst>
              <a:gd name="adj1" fmla="val -61712"/>
              <a:gd name="adj2" fmla="val 35406"/>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5400">
                <a:solidFill>
                  <a:srgbClr val="F7A9BD">
                    <a:lumMod val="10000"/>
                  </a:srgbClr>
                </a:solidFill>
                <a:latin typeface="Calibri" panose="020F0502020204030204" pitchFamily="34" charset="0"/>
                <a:cs typeface="Calibri" panose="020F0502020204030204" pitchFamily="34" charset="0"/>
              </a:rPr>
              <a:t>Các bạn nhỏ trong bài hát ước muốn được làm những gì?</a:t>
            </a:r>
            <a:endParaRPr kumimoji="0" lang="en-US" sz="54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9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5943" y="971324"/>
            <a:ext cx="8367122" cy="5261429"/>
          </a:xfrm>
          <a:prstGeom prst="rect">
            <a:avLst/>
          </a:prstGeom>
        </p:spPr>
      </p:pic>
      <p:grpSp>
        <p:nvGrpSpPr>
          <p:cNvPr id="16" name="组合 15">
            <a:extLst>
              <a:ext uri="{FF2B5EF4-FFF2-40B4-BE49-F238E27FC236}">
                <a16:creationId xmlns:a16="http://schemas.microsoft.com/office/drawing/2014/main"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6" name="Picture 5">
            <a:extLst>
              <a:ext uri="{FF2B5EF4-FFF2-40B4-BE49-F238E27FC236}">
                <a16:creationId xmlns:a16="http://schemas.microsoft.com/office/drawing/2014/main" id="{E340BB47-F268-0859-E91C-F5661F6D05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167" y="2595871"/>
            <a:ext cx="6293692" cy="2139416"/>
          </a:xfrm>
          <a:prstGeom prst="rect">
            <a:avLst/>
          </a:prstGeom>
        </p:spPr>
      </p:pic>
    </p:spTree>
    <p:extLst>
      <p:ext uri="{BB962C8B-B14F-4D97-AF65-F5344CB8AC3E}">
        <p14:creationId xmlns:p14="http://schemas.microsoft.com/office/powerpoint/2010/main" val="20056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58241" y="-722328"/>
            <a:ext cx="15631499" cy="1045554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81"/>
          <a:stretch/>
        </p:blipFill>
        <p:spPr>
          <a:xfrm>
            <a:off x="0" y="-6350"/>
            <a:ext cx="12192000" cy="686435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666" t="-1" r="10937" b="-2029"/>
          <a:stretch/>
        </p:blipFill>
        <p:spPr>
          <a:xfrm rot="198485">
            <a:off x="476613" y="-480105"/>
            <a:ext cx="11577010" cy="7511316"/>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8542"/>
          <a:stretch/>
        </p:blipFill>
        <p:spPr>
          <a:xfrm>
            <a:off x="8215169" y="838200"/>
            <a:ext cx="3976831" cy="6019800"/>
          </a:xfrm>
          <a:custGeom>
            <a:avLst/>
            <a:gdLst>
              <a:gd name="connsiteX0" fmla="*/ 0 w 3976831"/>
              <a:gd name="connsiteY0" fmla="*/ 0 h 6019800"/>
              <a:gd name="connsiteX1" fmla="*/ 579204 w 3976831"/>
              <a:gd name="connsiteY1" fmla="*/ 0 h 6019800"/>
              <a:gd name="connsiteX2" fmla="*/ 474613 w 3976831"/>
              <a:gd name="connsiteY2" fmla="*/ 143429 h 6019800"/>
              <a:gd name="connsiteX3" fmla="*/ 204931 w 3976831"/>
              <a:gd name="connsiteY3" fmla="*/ 1225550 h 6019800"/>
              <a:gd name="connsiteX4" fmla="*/ 1125681 w 3976831"/>
              <a:gd name="connsiteY4" fmla="*/ 2755900 h 6019800"/>
              <a:gd name="connsiteX5" fmla="*/ 2046431 w 3976831"/>
              <a:gd name="connsiteY5" fmla="*/ 1225550 h 6019800"/>
              <a:gd name="connsiteX6" fmla="*/ 1776750 w 3976831"/>
              <a:gd name="connsiteY6" fmla="*/ 143429 h 6019800"/>
              <a:gd name="connsiteX7" fmla="*/ 1672158 w 3976831"/>
              <a:gd name="connsiteY7" fmla="*/ 0 h 6019800"/>
              <a:gd name="connsiteX8" fmla="*/ 3976831 w 3976831"/>
              <a:gd name="connsiteY8" fmla="*/ 0 h 6019800"/>
              <a:gd name="connsiteX9" fmla="*/ 3976831 w 3976831"/>
              <a:gd name="connsiteY9" fmla="*/ 6019800 h 6019800"/>
              <a:gd name="connsiteX10" fmla="*/ 0 w 3976831"/>
              <a:gd name="connsiteY10"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831" h="6019800">
                <a:moveTo>
                  <a:pt x="0" y="0"/>
                </a:moveTo>
                <a:lnTo>
                  <a:pt x="579204" y="0"/>
                </a:lnTo>
                <a:lnTo>
                  <a:pt x="474613" y="143429"/>
                </a:lnTo>
                <a:cubicBezTo>
                  <a:pt x="307990" y="420368"/>
                  <a:pt x="204931" y="802956"/>
                  <a:pt x="204931" y="1225550"/>
                </a:cubicBezTo>
                <a:cubicBezTo>
                  <a:pt x="204931" y="2070739"/>
                  <a:pt x="617165" y="2755900"/>
                  <a:pt x="1125681" y="2755900"/>
                </a:cubicBezTo>
                <a:cubicBezTo>
                  <a:pt x="1634197" y="2755900"/>
                  <a:pt x="2046431" y="2070739"/>
                  <a:pt x="2046431" y="1225550"/>
                </a:cubicBezTo>
                <a:cubicBezTo>
                  <a:pt x="2046431" y="802956"/>
                  <a:pt x="1943372" y="420368"/>
                  <a:pt x="1776750" y="143429"/>
                </a:cubicBezTo>
                <a:lnTo>
                  <a:pt x="1672158" y="0"/>
                </a:lnTo>
                <a:lnTo>
                  <a:pt x="3976831" y="0"/>
                </a:lnTo>
                <a:lnTo>
                  <a:pt x="3976831" y="6019800"/>
                </a:lnTo>
                <a:lnTo>
                  <a:pt x="0" y="6019800"/>
                </a:lnTo>
                <a:close/>
              </a:path>
            </a:pathLst>
          </a:cu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56055" r="73021"/>
          <a:stretch/>
        </p:blipFill>
        <p:spPr>
          <a:xfrm flipH="1">
            <a:off x="315473" y="235878"/>
            <a:ext cx="3289300" cy="2551325"/>
          </a:xfrm>
          <a:prstGeom prst="rect">
            <a:avLst/>
          </a:prstGeom>
        </p:spPr>
      </p:pic>
      <p:pic>
        <p:nvPicPr>
          <p:cNvPr id="17"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r="55024" b="67663"/>
          <a:stretch/>
        </p:blipFill>
        <p:spPr>
          <a:xfrm>
            <a:off x="-573750" y="3450771"/>
            <a:ext cx="3272573" cy="3552910"/>
          </a:xfrm>
          <a:prstGeom prst="rect">
            <a:avLst/>
          </a:prstGeom>
        </p:spPr>
      </p:pic>
      <p:pic>
        <p:nvPicPr>
          <p:cNvPr id="25" name="图片 16"/>
          <p:cNvPicPr>
            <a:picLocks noChangeAspect="1"/>
          </p:cNvPicPr>
          <p:nvPr/>
        </p:nvPicPr>
        <p:blipFill>
          <a:blip r:embed="rId7">
            <a:extLst>
              <a:ext uri="{BEBA8EAE-BF5A-486C-A8C5-ECC9F3942E4B}">
                <a14:imgProps xmlns:a14="http://schemas.microsoft.com/office/drawing/2010/main">
                  <a14:imgLayer r:embed="rId8">
                    <a14:imgEffect>
                      <a14:backgroundRemoval t="0" b="100000" l="0" r="95385"/>
                    </a14:imgEffect>
                  </a14:imgLayer>
                </a14:imgProps>
              </a:ext>
            </a:extLst>
          </a:blip>
          <a:stretch>
            <a:fillRect/>
          </a:stretch>
        </p:blipFill>
        <p:spPr>
          <a:xfrm flipH="1">
            <a:off x="10236596" y="4247781"/>
            <a:ext cx="2196033" cy="2755900"/>
          </a:xfrm>
          <a:prstGeom prst="rect">
            <a:avLst/>
          </a:prstGeom>
        </p:spPr>
      </p:pic>
      <p:pic>
        <p:nvPicPr>
          <p:cNvPr id="2" name="Picture 1">
            <a:extLst>
              <a:ext uri="{FF2B5EF4-FFF2-40B4-BE49-F238E27FC236}">
                <a16:creationId xmlns:a16="http://schemas.microsoft.com/office/drawing/2014/main" id="{CA5E4C63-EC3D-5C44-8A32-0BAD05FD46EA}"/>
              </a:ext>
            </a:extLst>
          </p:cNvPr>
          <p:cNvPicPr>
            <a:picLocks noChangeAspect="1"/>
          </p:cNvPicPr>
          <p:nvPr/>
        </p:nvPicPr>
        <p:blipFill>
          <a:blip r:embed="rId9"/>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id="{8F96B031-528B-3620-3409-3818BDACF09E}"/>
              </a:ext>
            </a:extLst>
          </p:cNvPr>
          <p:cNvPicPr>
            <a:picLocks noChangeAspect="1"/>
          </p:cNvPicPr>
          <p:nvPr/>
        </p:nvPicPr>
        <p:blipFill>
          <a:blip r:embed="rId9"/>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id="{31FDFA8D-01B2-F52C-686B-876C1E56756C}"/>
              </a:ext>
            </a:extLst>
          </p:cNvPr>
          <p:cNvSpPr txBox="1"/>
          <p:nvPr/>
        </p:nvSpPr>
        <p:spPr>
          <a:xfrm>
            <a:off x="2068286" y="2275114"/>
            <a:ext cx="8240485" cy="1754326"/>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Hoạt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động</a:t>
            </a:r>
            <a:r>
              <a:rPr lang="en-US" sz="5400" b="1" dirty="0">
                <a:latin typeface="Cambria" panose="02040503050406030204" pitchFamily="18" charset="0"/>
                <a:ea typeface="Cambria" panose="02040503050406030204" pitchFamily="18" charset="0"/>
              </a:rPr>
              <a:t> 1: </a:t>
            </a:r>
            <a:r>
              <a:rPr lang="en-US" sz="5400" dirty="0" err="1">
                <a:latin typeface="Cambria" panose="02040503050406030204" pitchFamily="18" charset="0"/>
                <a:ea typeface="Cambria" panose="02040503050406030204" pitchFamily="18" charset="0"/>
              </a:rPr>
              <a:t>Tìm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hiểu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các</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loại</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kế</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hoạch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nhân</a:t>
            </a:r>
            <a:r>
              <a:rPr lang="en-US" sz="5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6731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1E8EA2-5531-4F29-BE64-529067DDD55C}"/>
              </a:ext>
            </a:extLst>
          </p:cNvPr>
          <p:cNvSpPr/>
          <p:nvPr/>
        </p:nvSpPr>
        <p:spPr>
          <a:xfrm>
            <a:off x="1935380" y="718481"/>
            <a:ext cx="8002063"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các</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trường</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hợp</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sau</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trả</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lời</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câu</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hỏi</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F5AC464-CE9D-7D91-BCF6-22F971F360CA}"/>
              </a:ext>
            </a:extLst>
          </p:cNvPr>
          <p:cNvPicPr>
            <a:picLocks noChangeAspect="1"/>
          </p:cNvPicPr>
          <p:nvPr/>
        </p:nvPicPr>
        <p:blipFill>
          <a:blip r:embed="rId3"/>
          <a:stretch>
            <a:fillRect/>
          </a:stretch>
        </p:blipFill>
        <p:spPr>
          <a:xfrm>
            <a:off x="1299552" y="1530123"/>
            <a:ext cx="9342594" cy="4228420"/>
          </a:xfrm>
          <a:prstGeom prst="rect">
            <a:avLst/>
          </a:prstGeom>
        </p:spPr>
      </p:pic>
    </p:spTree>
    <p:extLst>
      <p:ext uri="{BB962C8B-B14F-4D97-AF65-F5344CB8AC3E}">
        <p14:creationId xmlns:p14="http://schemas.microsoft.com/office/powerpoint/2010/main" val="25461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0F03F2-7853-FFF9-F0B3-496932D4F08C}"/>
              </a:ext>
            </a:extLst>
          </p:cNvPr>
          <p:cNvPicPr>
            <a:picLocks noChangeAspect="1"/>
          </p:cNvPicPr>
          <p:nvPr/>
        </p:nvPicPr>
        <p:blipFill>
          <a:blip r:embed="rId3"/>
          <a:stretch>
            <a:fillRect/>
          </a:stretch>
        </p:blipFill>
        <p:spPr>
          <a:xfrm>
            <a:off x="1687286" y="699415"/>
            <a:ext cx="8925605" cy="5471423"/>
          </a:xfrm>
          <a:prstGeom prst="rect">
            <a:avLst/>
          </a:prstGeom>
        </p:spPr>
      </p:pic>
    </p:spTree>
    <p:extLst>
      <p:ext uri="{BB962C8B-B14F-4D97-AF65-F5344CB8AC3E}">
        <p14:creationId xmlns:p14="http://schemas.microsoft.com/office/powerpoint/2010/main" val="297852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1E8EA2-5531-4F29-BE64-529067DDD55C}"/>
              </a:ext>
            </a:extLst>
          </p:cNvPr>
          <p:cNvSpPr/>
          <p:nvPr/>
        </p:nvSpPr>
        <p:spPr>
          <a:xfrm>
            <a:off x="723915" y="762025"/>
            <a:ext cx="10617166" cy="954107"/>
          </a:xfrm>
          <a:prstGeom prst="rect">
            <a:avLst/>
          </a:prstGeom>
          <a:noFill/>
        </p:spPr>
        <p:txBody>
          <a:bodyPr wrap="square" lIns="91440" tIns="45720" rIns="91440" bIns="45720">
            <a:spAutoFit/>
          </a:bodyPr>
          <a:lstStyle/>
          <a:p>
            <a:pPr lvl="0" algn="just">
              <a:defRPr/>
            </a:pPr>
            <a:r>
              <a:rPr lang="vi-VN" sz="28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Em hãy mô tả kế hoạch cá nhân của các bạn trong các trường hợp trên bằng cách hoàn thiện bảng theo gợi ý dưới đây:</a:t>
            </a:r>
            <a:endParaRPr kumimoji="0" lang="vi-VN" sz="28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19C7E66-7593-6211-B5F7-1DABD3CC6C59}"/>
              </a:ext>
            </a:extLst>
          </p:cNvPr>
          <p:cNvPicPr>
            <a:picLocks noChangeAspect="1"/>
          </p:cNvPicPr>
          <p:nvPr/>
        </p:nvPicPr>
        <p:blipFill>
          <a:blip r:embed="rId3"/>
          <a:stretch>
            <a:fillRect/>
          </a:stretch>
        </p:blipFill>
        <p:spPr>
          <a:xfrm>
            <a:off x="718457" y="2165153"/>
            <a:ext cx="10727871" cy="3078359"/>
          </a:xfrm>
          <a:prstGeom prst="rect">
            <a:avLst/>
          </a:prstGeom>
        </p:spPr>
      </p:pic>
    </p:spTree>
    <p:extLst>
      <p:ext uri="{BB962C8B-B14F-4D97-AF65-F5344CB8AC3E}">
        <p14:creationId xmlns:p14="http://schemas.microsoft.com/office/powerpoint/2010/main" val="18044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1F26BEA-B7DC-C168-B3BA-9E68AC84BF0F}"/>
              </a:ext>
            </a:extLst>
          </p:cNvPr>
          <p:cNvGraphicFramePr>
            <a:graphicFrameLocks noGrp="1"/>
          </p:cNvGraphicFramePr>
          <p:nvPr>
            <p:extLst>
              <p:ext uri="{D42A27DB-BD31-4B8C-83A1-F6EECF244321}">
                <p14:modId xmlns:p14="http://schemas.microsoft.com/office/powerpoint/2010/main" val="1998891655"/>
              </p:ext>
            </p:extLst>
          </p:nvPr>
        </p:nvGraphicFramePr>
        <p:xfrm>
          <a:off x="718458" y="683328"/>
          <a:ext cx="10515600" cy="5481391"/>
        </p:xfrm>
        <a:graphic>
          <a:graphicData uri="http://schemas.openxmlformats.org/drawingml/2006/table">
            <a:tbl>
              <a:tblPr/>
              <a:tblGrid>
                <a:gridCol w="1959427">
                  <a:extLst>
                    <a:ext uri="{9D8B030D-6E8A-4147-A177-3AD203B41FA5}">
                      <a16:colId xmlns:a16="http://schemas.microsoft.com/office/drawing/2014/main" val="3549327109"/>
                    </a:ext>
                  </a:extLst>
                </a:gridCol>
                <a:gridCol w="2460172">
                  <a:extLst>
                    <a:ext uri="{9D8B030D-6E8A-4147-A177-3AD203B41FA5}">
                      <a16:colId xmlns:a16="http://schemas.microsoft.com/office/drawing/2014/main" val="1028288597"/>
                    </a:ext>
                  </a:extLst>
                </a:gridCol>
                <a:gridCol w="1752600">
                  <a:extLst>
                    <a:ext uri="{9D8B030D-6E8A-4147-A177-3AD203B41FA5}">
                      <a16:colId xmlns:a16="http://schemas.microsoft.com/office/drawing/2014/main" val="2793680496"/>
                    </a:ext>
                  </a:extLst>
                </a:gridCol>
                <a:gridCol w="4343401">
                  <a:extLst>
                    <a:ext uri="{9D8B030D-6E8A-4147-A177-3AD203B41FA5}">
                      <a16:colId xmlns:a16="http://schemas.microsoft.com/office/drawing/2014/main" val="362979613"/>
                    </a:ext>
                  </a:extLst>
                </a:gridCol>
              </a:tblGrid>
              <a:tr h="364925">
                <a:tc>
                  <a:txBody>
                    <a:bodyPr/>
                    <a:lstStyle/>
                    <a:p>
                      <a:pPr algn="ctr"/>
                      <a:r>
                        <a:rPr lang="vi-VN" sz="2400" b="1" dirty="0">
                          <a:solidFill>
                            <a:srgbClr val="000000"/>
                          </a:solidFill>
                          <a:effectLst/>
                          <a:latin typeface="Cambria" panose="02040503050406030204" pitchFamily="18" charset="0"/>
                          <a:ea typeface="Cambria" panose="02040503050406030204" pitchFamily="18" charset="0"/>
                        </a:rPr>
                        <a:t>Trường hợp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Mục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tiêu</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Thời</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gian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thực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hiện</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Cách</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thức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thực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hiện</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extLst>
                  <a:ext uri="{0D108BD9-81ED-4DB2-BD59-A6C34878D82A}">
                    <a16:rowId xmlns:a16="http://schemas.microsoft.com/office/drawing/2014/main" val="2548010635"/>
                  </a:ext>
                </a:extLst>
              </a:tr>
              <a:tr h="1094775">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 (</a:t>
                      </a:r>
                      <a:r>
                        <a:rPr lang="en-US" sz="2400" dirty="0" err="1">
                          <a:solidFill>
                            <a:srgbClr val="000000"/>
                          </a:solidFill>
                          <a:effectLst/>
                          <a:latin typeface="Cambria" panose="02040503050406030204" pitchFamily="18" charset="0"/>
                          <a:ea typeface="Cambria" panose="02040503050406030204" pitchFamily="18" charset="0"/>
                        </a:rPr>
                        <a:t>Bạn</a:t>
                      </a:r>
                      <a:r>
                        <a:rPr lang="en-US" sz="2400" dirty="0">
                          <a:solidFill>
                            <a:srgbClr val="000000"/>
                          </a:solidFill>
                          <a:effectLst/>
                          <a:latin typeface="Cambria" panose="02040503050406030204" pitchFamily="18" charset="0"/>
                          <a:ea typeface="Cambria" panose="02040503050406030204" pitchFamily="18" charset="0"/>
                        </a:rPr>
                        <a:t> Nam)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Hoàn </a:t>
                      </a:r>
                      <a:r>
                        <a:rPr lang="en-US" sz="2400" dirty="0" err="1">
                          <a:solidFill>
                            <a:srgbClr val="000000"/>
                          </a:solidFill>
                          <a:effectLst/>
                          <a:latin typeface="Cambria" panose="02040503050406030204" pitchFamily="18" charset="0"/>
                          <a:ea typeface="Cambria" panose="02040503050406030204" pitchFamily="18" charset="0"/>
                        </a:rPr>
                        <a:t>thành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việc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ôn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bài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để</a:t>
                      </a:r>
                      <a:r>
                        <a:rPr lang="en-US" sz="2400" dirty="0">
                          <a:solidFill>
                            <a:srgbClr val="000000"/>
                          </a:solidFill>
                          <a:effectLst/>
                          <a:latin typeface="Cambria" panose="02040503050406030204" pitchFamily="18" charset="0"/>
                          <a:ea typeface="Cambria" panose="02040503050406030204" pitchFamily="18" charset="0"/>
                        </a:rPr>
                        <a:t> sang </a:t>
                      </a:r>
                      <a:r>
                        <a:rPr lang="en-US" sz="2400" dirty="0" err="1">
                          <a:solidFill>
                            <a:srgbClr val="000000"/>
                          </a:solidFill>
                          <a:effectLst/>
                          <a:latin typeface="Cambria" panose="02040503050406030204" pitchFamily="18" charset="0"/>
                          <a:ea typeface="Cambria" panose="02040503050406030204" pitchFamily="18" charset="0"/>
                        </a:rPr>
                        <a:t>nhà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Tuấn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xem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bóng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đá</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Trong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Ôn bài ngay sau khi tan học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927896"/>
                  </a:ext>
                </a:extLst>
              </a:tr>
              <a:tr h="2189551">
                <a:tc>
                  <a:txBody>
                    <a:bodyPr/>
                    <a:lstStyle/>
                    <a:p>
                      <a:pPr algn="ctr"/>
                      <a:r>
                        <a:rPr lang="en-US" sz="2400">
                          <a:solidFill>
                            <a:srgbClr val="000000"/>
                          </a:solidFill>
                          <a:effectLst/>
                          <a:latin typeface="Cambria" panose="02040503050406030204" pitchFamily="18" charset="0"/>
                          <a:ea typeface="Cambria" panose="02040503050406030204" pitchFamily="18" charset="0"/>
                        </a:rPr>
                        <a:t>2 (Bạn Quang)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rgbClr val="000000"/>
                          </a:solidFill>
                          <a:effectLst/>
                          <a:latin typeface="Cambria" panose="02040503050406030204" pitchFamily="18" charset="0"/>
                          <a:ea typeface="Cambria" panose="02040503050406030204" pitchFamily="18" charset="0"/>
                        </a:rPr>
                        <a:t>Mong muốn đạt được giải cao trong cuộc thi cờ vua cấp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Một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tháng</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Dành một tiếng mỗi tối chơi cùng bố và tham gia Câu lạc bộ cờ vua ở nhà văn hoá thôn vào cuối tuần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5520606"/>
                  </a:ext>
                </a:extLst>
              </a:tr>
              <a:tr h="1285464">
                <a:tc>
                  <a:txBody>
                    <a:bodyPr/>
                    <a:lstStyle/>
                    <a:p>
                      <a:pPr algn="ctr"/>
                      <a:r>
                        <a:rPr lang="en-US" sz="2400">
                          <a:solidFill>
                            <a:srgbClr val="000000"/>
                          </a:solidFill>
                          <a:effectLst/>
                          <a:latin typeface="Cambria" panose="02040503050406030204" pitchFamily="18" charset="0"/>
                          <a:ea typeface="Cambria" panose="02040503050406030204" pitchFamily="18" charset="0"/>
                        </a:rPr>
                        <a:t>3 (Bạn Hà)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Lên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lớp</a:t>
                      </a:r>
                      <a:r>
                        <a:rPr lang="en-US" sz="2400" dirty="0">
                          <a:solidFill>
                            <a:srgbClr val="000000"/>
                          </a:solidFill>
                          <a:effectLst/>
                          <a:latin typeface="Cambria" panose="02040503050406030204" pitchFamily="18" charset="0"/>
                          <a:ea typeface="Cambria" panose="02040503050406030204" pitchFamily="18" charset="0"/>
                        </a:rPr>
                        <a:t> 8 </a:t>
                      </a:r>
                      <a:r>
                        <a:rPr lang="en-US" sz="2400" dirty="0" err="1">
                          <a:solidFill>
                            <a:srgbClr val="000000"/>
                          </a:solidFill>
                          <a:effectLst/>
                          <a:latin typeface="Cambria" panose="02040503050406030204" pitchFamily="18" charset="0"/>
                          <a:ea typeface="Cambria" panose="02040503050406030204" pitchFamily="18" charset="0"/>
                        </a:rPr>
                        <a:t>sẽ</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giỏi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Dành</a:t>
                      </a:r>
                      <a:r>
                        <a:rPr lang="en-US" sz="2400" dirty="0">
                          <a:solidFill>
                            <a:srgbClr val="000000"/>
                          </a:solidFill>
                          <a:effectLst/>
                          <a:latin typeface="Cambria" panose="02040503050406030204" pitchFamily="18" charset="0"/>
                          <a:ea typeface="Cambria" panose="02040503050406030204" pitchFamily="18" charset="0"/>
                        </a:rPr>
                        <a:t> 30 </a:t>
                      </a:r>
                      <a:r>
                        <a:rPr lang="en-US" sz="2400" dirty="0" err="1">
                          <a:solidFill>
                            <a:srgbClr val="000000"/>
                          </a:solidFill>
                          <a:effectLst/>
                          <a:latin typeface="Cambria" panose="02040503050406030204" pitchFamily="18" charset="0"/>
                          <a:ea typeface="Cambria" panose="02040503050406030204" pitchFamily="18" charset="0"/>
                        </a:rPr>
                        <a:t>phút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trò</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với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chị</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bằng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 </a:t>
                      </a:r>
                      <a:r>
                        <a:rPr lang="en-US" sz="2400" dirty="0" err="1">
                          <a:solidFill>
                            <a:srgbClr val="000000"/>
                          </a:solidFill>
                          <a:effectLst/>
                          <a:latin typeface="Cambria" panose="02040503050406030204" pitchFamily="18" charset="0"/>
                          <a:ea typeface="Cambria" panose="02040503050406030204" pitchFamily="18" charset="0"/>
                        </a:rPr>
                        <a:t>xin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mẹ</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mua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thêm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sách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 </a:t>
                      </a:r>
                      <a:r>
                        <a:rPr lang="en-US" sz="2400" dirty="0" err="1">
                          <a:solidFill>
                            <a:srgbClr val="000000"/>
                          </a:solidFill>
                          <a:effectLst/>
                          <a:latin typeface="Cambria" panose="02040503050406030204" pitchFamily="18" charset="0"/>
                          <a:ea typeface="Cambria" panose="02040503050406030204" pitchFamily="18" charset="0"/>
                        </a:rPr>
                        <a:t>để</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đọc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thêm</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264608"/>
                  </a:ext>
                </a:extLst>
              </a:tr>
            </a:tbl>
          </a:graphicData>
        </a:graphic>
      </p:graphicFrame>
    </p:spTree>
    <p:extLst>
      <p:ext uri="{BB962C8B-B14F-4D97-AF65-F5344CB8AC3E}">
        <p14:creationId xmlns:p14="http://schemas.microsoft.com/office/powerpoint/2010/main" val="222679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黑体 CN Light"/>
        <a:ea typeface=""/>
        <a:cs typeface=""/>
        <a:font script="Jpan" typeface="游ゴシック Light"/>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33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1072</Words>
  <Application>Microsoft Office PowerPoint</Application>
  <PresentationFormat>Widescreen</PresentationFormat>
  <Paragraphs>60</Paragraphs>
  <Slides>25</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Cambria</vt:lpstr>
      <vt:lpstr>等线</vt:lpstr>
      <vt:lpstr>Times New Roman</vt:lpstr>
      <vt:lpstr>思源黑体 CN Light</vt:lpstr>
      <vt:lpstr>2_Office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HN27112024</cp:lastModifiedBy>
  <cp:revision>36</cp:revision>
  <dcterms:created xsi:type="dcterms:W3CDTF">2023-08-02T13:13:38Z</dcterms:created>
  <dcterms:modified xsi:type="dcterms:W3CDTF">2026-01-29T14:43:22Z</dcterms:modified>
</cp:coreProperties>
</file>