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7" r:id="rId2"/>
    <p:sldId id="291" r:id="rId3"/>
    <p:sldId id="292" r:id="rId4"/>
    <p:sldId id="293" r:id="rId5"/>
    <p:sldId id="256" r:id="rId6"/>
    <p:sldId id="273" r:id="rId7"/>
    <p:sldId id="258" r:id="rId8"/>
    <p:sldId id="261" r:id="rId9"/>
    <p:sldId id="262" r:id="rId10"/>
    <p:sldId id="299" r:id="rId11"/>
    <p:sldId id="300" r:id="rId12"/>
    <p:sldId id="279" r:id="rId13"/>
    <p:sldId id="301" r:id="rId14"/>
    <p:sldId id="302" r:id="rId15"/>
    <p:sldId id="266" r:id="rId16"/>
    <p:sldId id="305" r:id="rId17"/>
    <p:sldId id="267" r:id="rId18"/>
    <p:sldId id="282" r:id="rId19"/>
    <p:sldId id="289" r:id="rId20"/>
    <p:sldId id="284" r:id="rId21"/>
    <p:sldId id="270" r:id="rId22"/>
    <p:sldId id="304" r:id="rId23"/>
    <p:sldId id="306" r:id="rId24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DFF"/>
    <a:srgbClr val="AFEAFF"/>
    <a:srgbClr val="FFFF01"/>
    <a:srgbClr val="FFFF37"/>
    <a:srgbClr val="F3CEF6"/>
    <a:srgbClr val="ECB2F0"/>
    <a:srgbClr val="E496EA"/>
    <a:srgbClr val="A521AF"/>
    <a:srgbClr val="D24CDC"/>
    <a:srgbClr val="DD7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137" d="100"/>
          <a:sy n="137" d="100"/>
        </p:scale>
        <p:origin x="86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46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khai thác trên SGK vì văn bản nhiều chữ, chữ trên màn hình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chắc phần này. Phần này k nên nói quá sâu vì kiến thức sinh học hơi phức tạp.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chắc phần này. Phần này k nên nói quá sâu vì kiến thức sinh học hơi phức tạp.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4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K. </a:t>
            </a:r>
            <a:r>
              <a:rPr lang="en-US" baseline="0" dirty="0" err="1"/>
              <a:t>GVhỏi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(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,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1 con </a:t>
            </a:r>
            <a:r>
              <a:rPr lang="en-US" baseline="0" dirty="0" err="1"/>
              <a:t>chữ</a:t>
            </a:r>
            <a:r>
              <a:rPr lang="en-US" baseline="0" dirty="0"/>
              <a:t> o…).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3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8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638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297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395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19616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276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4" indent="0">
              <a:buNone/>
              <a:defRPr sz="2000" b="1"/>
            </a:lvl2pPr>
            <a:lvl3pPr marL="913192" indent="0">
              <a:buNone/>
              <a:defRPr sz="1801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76" indent="0">
              <a:buNone/>
              <a:defRPr sz="1600" b="1"/>
            </a:lvl6pPr>
            <a:lvl7pPr marL="2739572" indent="0">
              <a:buNone/>
              <a:defRPr sz="1600" b="1"/>
            </a:lvl7pPr>
            <a:lvl8pPr marL="3196168" indent="0">
              <a:buNone/>
              <a:defRPr sz="1600" b="1"/>
            </a:lvl8pPr>
            <a:lvl9pPr marL="36527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4" indent="0">
              <a:buNone/>
              <a:defRPr sz="2000" b="1"/>
            </a:lvl2pPr>
            <a:lvl3pPr marL="913192" indent="0">
              <a:buNone/>
              <a:defRPr sz="1801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76" indent="0">
              <a:buNone/>
              <a:defRPr sz="1600" b="1"/>
            </a:lvl6pPr>
            <a:lvl7pPr marL="2739572" indent="0">
              <a:buNone/>
              <a:defRPr sz="1600" b="1"/>
            </a:lvl7pPr>
            <a:lvl8pPr marL="3196168" indent="0">
              <a:buNone/>
              <a:defRPr sz="1600" b="1"/>
            </a:lvl8pPr>
            <a:lvl9pPr marL="36527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30"/>
            <a:ext cx="3008313" cy="3518297"/>
          </a:xfrm>
        </p:spPr>
        <p:txBody>
          <a:bodyPr/>
          <a:lstStyle>
            <a:lvl1pPr marL="0" indent="0">
              <a:buNone/>
              <a:defRPr sz="1401"/>
            </a:lvl1pPr>
            <a:lvl2pPr marL="456594" indent="0">
              <a:buNone/>
              <a:defRPr sz="1200"/>
            </a:lvl2pPr>
            <a:lvl3pPr marL="913192" indent="0">
              <a:buNone/>
              <a:defRPr sz="1001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76" indent="0">
              <a:buNone/>
              <a:defRPr sz="900"/>
            </a:lvl6pPr>
            <a:lvl7pPr marL="2739572" indent="0">
              <a:buNone/>
              <a:defRPr sz="900"/>
            </a:lvl7pPr>
            <a:lvl8pPr marL="3196168" indent="0">
              <a:buNone/>
              <a:defRPr sz="900"/>
            </a:lvl8pPr>
            <a:lvl9pPr marL="36527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94" indent="0">
              <a:buNone/>
              <a:defRPr sz="2800"/>
            </a:lvl2pPr>
            <a:lvl3pPr marL="913192" indent="0">
              <a:buNone/>
              <a:defRPr sz="2400"/>
            </a:lvl3pPr>
            <a:lvl4pPr marL="1369786" indent="0">
              <a:buNone/>
              <a:defRPr sz="2000"/>
            </a:lvl4pPr>
            <a:lvl5pPr marL="1826382" indent="0">
              <a:buNone/>
              <a:defRPr sz="2000"/>
            </a:lvl5pPr>
            <a:lvl6pPr marL="2282976" indent="0">
              <a:buNone/>
              <a:defRPr sz="2000"/>
            </a:lvl6pPr>
            <a:lvl7pPr marL="2739572" indent="0">
              <a:buNone/>
              <a:defRPr sz="2000"/>
            </a:lvl7pPr>
            <a:lvl8pPr marL="3196168" indent="0">
              <a:buNone/>
              <a:defRPr sz="2000"/>
            </a:lvl8pPr>
            <a:lvl9pPr marL="36527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1"/>
            </a:lvl1pPr>
            <a:lvl2pPr marL="456594" indent="0">
              <a:buNone/>
              <a:defRPr sz="1200"/>
            </a:lvl2pPr>
            <a:lvl3pPr marL="913192" indent="0">
              <a:buNone/>
              <a:defRPr sz="1001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76" indent="0">
              <a:buNone/>
              <a:defRPr sz="900"/>
            </a:lvl6pPr>
            <a:lvl7pPr marL="2739572" indent="0">
              <a:buNone/>
              <a:defRPr sz="900"/>
            </a:lvl7pPr>
            <a:lvl8pPr marL="3196168" indent="0">
              <a:buNone/>
              <a:defRPr sz="900"/>
            </a:lvl8pPr>
            <a:lvl9pPr marL="36527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9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7" indent="-342447" algn="l" defTabSz="9131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67" indent="-285372" algn="l" defTabSz="9131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88" indent="-228300" algn="l" defTabSz="913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4" indent="-228300" algn="l" defTabSz="91319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0" indent="-228300" algn="l" defTabSz="91319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74" indent="-228300" algn="l" defTabSz="913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0" indent="-228300" algn="l" defTabSz="913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6" indent="-228300" algn="l" defTabSz="913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60" indent="-228300" algn="l" defTabSz="9131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6594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3192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6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6382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6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39572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8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2" algn="l" defTabSz="91319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45FFCA32-A877-4B09-A0FC-98583CA87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9771"/>
            <a:ext cx="9135611" cy="32937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ECF27E8-23FC-4EE9-A854-04E497D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774E29C-5A44-4EF7-909C-98F966C11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6C60E5-D186-41DD-9EE9-19D8DBBB2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747" y="2305922"/>
            <a:ext cx="1373662" cy="23814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2C94CC-1E2C-437C-BF2B-6006BB22D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2" y="3466752"/>
            <a:ext cx="1754759" cy="12374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4970A0-1C59-4D2F-8F80-97F1E7152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20" y="2549071"/>
            <a:ext cx="3176185" cy="31761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52CDB8-E3F4-4407-93D5-990A8104E2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" y="-456162"/>
            <a:ext cx="9118832" cy="1826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2" y="898443"/>
            <a:ext cx="6157054" cy="144650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sz="44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 VIỆT</a:t>
            </a:r>
          </a:p>
          <a:p>
            <a:pPr algn="ctr"/>
            <a:r>
              <a:rPr lang="en-US" sz="44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306677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0999" y="1657350"/>
            <a:ext cx="8744857" cy="1338707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nọ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cùng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hôm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>
              <a:spcAft>
                <a:spcPts val="601"/>
              </a:spcAft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Ai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nhé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			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528022"/>
            <a:ext cx="527051" cy="104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4126" y="1340959"/>
            <a:ext cx="5947065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9957" y="1938269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042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9143" y="1704724"/>
            <a:ext cx="8744857" cy="1261763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nấp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gần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Nhớ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đành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1" y="1428752"/>
            <a:ext cx="527051" cy="143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33811" y="1941899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83EDD3-400E-48EE-9DA4-4F9146A9C587}"/>
              </a:ext>
            </a:extLst>
          </p:cNvPr>
          <p:cNvCxnSpPr/>
          <p:nvPr/>
        </p:nvCxnSpPr>
        <p:spPr>
          <a:xfrm>
            <a:off x="6477001" y="2038351"/>
            <a:ext cx="914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8538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>
                <a:latin typeface="Arial" pitchFamily="34" charset="0"/>
                <a:cs typeface="Arial" pitchFamily="34" charset="0"/>
              </a:rPr>
              <a:t>Giải nghĩa từ khó: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1" y="1657351"/>
            <a:ext cx="91440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70000" lnSpcReduction="200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giọng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38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7225" y="1502288"/>
            <a:ext cx="8744857" cy="213892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Nghe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ra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vắng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xoa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lắm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r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			 (Theo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cổ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Grim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" y="1140533"/>
            <a:ext cx="527051" cy="21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68630" y="2221394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0BB478-83E5-4FCD-BB77-98196CE58A64}"/>
              </a:ext>
            </a:extLst>
          </p:cNvPr>
          <p:cNvCxnSpPr>
            <a:cxnSpLocks/>
          </p:cNvCxnSpPr>
          <p:nvPr/>
        </p:nvCxnSpPr>
        <p:spPr>
          <a:xfrm>
            <a:off x="8458202" y="1809750"/>
            <a:ext cx="70388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6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8538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>
                <a:latin typeface="Arial" pitchFamily="34" charset="0"/>
                <a:cs typeface="Arial" pitchFamily="34" charset="0"/>
              </a:rPr>
              <a:t>Giải nghĩa từ khó: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2586" y="1657351"/>
            <a:ext cx="8915401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70000" lnSpcReduction="200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ngừng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11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170058" y="96690"/>
            <a:ext cx="1879600" cy="777765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0272" y="435085"/>
            <a:ext cx="5947065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09" y="932911"/>
            <a:ext cx="8977746" cy="418564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Trong khu rừng nọ có một đàn dê con sống cùng mẹ. Một hôm, trước khi đi kiếm cỏ, dê mẹ dặn con: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- Ai đến gọi cửa, các con đừng mở nhé! Chỉ mở cửa khi nghe tiếng mẹ.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Một con sói nấp gần đó. Đợi dê mẹ đi xa, nó gõ cửa và giả giọng dê mẹ.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Nhớ lời mẹ, đàn dê con nói: 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- Không phải giọng mẹ. Không mở.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Sói đành bỏ đi.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Một lúc sau, dê mẹ về. Nghe đúng tiếng mẹ, đàn dê con ra mở cửa và tíu tít khoe: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- Lúc mẹ đi vắng, có tiếng gọi cửa, nhưng không phải giọng của mẹ nên chúng con không mở.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Dê mẹ xoa đầu con:</a:t>
            </a:r>
          </a:p>
          <a:p>
            <a:pPr algn="just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- Các con ngoan lắm!</a:t>
            </a:r>
          </a:p>
          <a:p>
            <a:pPr algn="r"/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				 (Theo </a:t>
            </a:r>
            <a:r>
              <a:rPr lang="en-US" sz="1900" i="1">
                <a:latin typeface="Arial" pitchFamily="34" charset="0"/>
                <a:ea typeface="Arial-Rounded" pitchFamily="34" charset="0"/>
                <a:cs typeface="Arial" pitchFamily="34" charset="0"/>
              </a:rPr>
              <a:t>Truyện cổ Grim</a:t>
            </a:r>
            <a:r>
              <a:rPr lang="en-US" sz="190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399" y="3378344"/>
            <a:ext cx="1140281" cy="15936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7"/>
            <a:ext cx="1450482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8" y="419102"/>
            <a:ext cx="1189036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8" y="3105151"/>
            <a:ext cx="1122363" cy="16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6"/>
            <a:ext cx="904011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1" y="590551"/>
            <a:ext cx="6032965" cy="3124201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18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1" y="1123952"/>
            <a:ext cx="8762999" cy="2554436"/>
          </a:xfrm>
          <a:prstGeom prst="rect">
            <a:avLst/>
          </a:prstGeom>
        </p:spPr>
        <p:txBody>
          <a:bodyPr wrap="square" lIns="91330" tIns="45666" rIns="91330" bIns="45666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Trong khu rừng nọ có một đàn dê con sống cùng mẹ. Một hôm, trước khi đi kiếm cỏ, dê mẹ dặn con:</a:t>
            </a:r>
          </a:p>
          <a:p>
            <a:pPr algn="just">
              <a:spcAft>
                <a:spcPts val="601"/>
              </a:spcAft>
            </a:pP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- Ai đến gọi cửa, các con đừng mở nhé! Chỉ mở cửa khi nghe tiếng mẹ.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85751"/>
            <a:ext cx="364253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 đoạn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24352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Loài vật nào được nhắc đến trong đoạn trên?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324183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vi-VN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ở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44969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2" y="1276352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1"/>
              </a:spcBef>
            </a:pPr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	Một con sói nấp gần đó. Đợi dê mẹ đi xa, nó gõ cửa và giả giọng dê mẹ.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	Nhớ lời mẹ, đàn dê con nói: 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	- Không phải giọng mẹ. Không mở.</a:t>
            </a:r>
          </a:p>
          <a:p>
            <a:pPr algn="just">
              <a:spcAft>
                <a:spcPts val="1200"/>
              </a:spcAft>
            </a:pPr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	Sói đành bỏ đi.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85" y="4253801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Con vật nguy hiểm nào xuất hiện?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699" y="4253801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466149"/>
            <a:ext cx="364253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 đoạn 2: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699" y="4248824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Đàn dê con làm gì khi sói gọi cửa?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3" y="4233913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xét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hành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19649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688" y="720783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Một lúc sau, dê mẹ về. Nghe đúng tiếng mẹ, đàn dê con ra mở cửa và tíu tít khoe: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- Lúc mẹ đi vắng, có tiếng gọi cửa, nhưng không phải giọng của mẹ nên chúng con không mở.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Dê mẹ xoa đầu con: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	- Các con ngoan lắm!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09598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Nghe chuyện, dê mẹ đã nói gì với con?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194117"/>
            <a:ext cx="364253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 đoạn 3:</a:t>
            </a:r>
          </a:p>
        </p:txBody>
      </p:sp>
    </p:spTree>
    <p:extLst>
      <p:ext uri="{BB962C8B-B14F-4D97-AF65-F5344CB8AC3E}">
        <p14:creationId xmlns:p14="http://schemas.microsoft.com/office/powerpoint/2010/main" val="24617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399" y="3378344"/>
            <a:ext cx="1140281" cy="15936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7"/>
            <a:ext cx="1450482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8" y="419102"/>
            <a:ext cx="1189036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8" y="3105151"/>
            <a:ext cx="1122363" cy="16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6"/>
            <a:ext cx="904011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1" y="590551"/>
            <a:ext cx="6032965" cy="3124201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Ôn và khởi động</a:t>
            </a:r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6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46747"/>
            <a:ext cx="2773364" cy="388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3093"/>
            <a:ext cx="3461835" cy="392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" y="4346122"/>
            <a:ext cx="9143998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Em học hỏi được gì qua câu chuyện?</a:t>
            </a:r>
          </a:p>
        </p:txBody>
      </p:sp>
    </p:spTree>
    <p:extLst>
      <p:ext uri="{BB962C8B-B14F-4D97-AF65-F5344CB8AC3E}">
        <p14:creationId xmlns:p14="http://schemas.microsoft.com/office/powerpoint/2010/main" val="416825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4"/>
            <a:ext cx="609600" cy="609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31" y="445961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vở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trả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b ở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3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6787" y="1170811"/>
            <a:ext cx="5238713" cy="523111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b. Khi dê mẹ vừa đi xa, sói (…).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998" t="36772" r="1664" b="11463"/>
          <a:stretch/>
        </p:blipFill>
        <p:spPr>
          <a:xfrm>
            <a:off x="76200" y="1885949"/>
            <a:ext cx="8915401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9367-29A3-4F85-8B02-A408DFC4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yt1s.com - HƯỚNG DẪN VIẾT CHỮ HOA Y  CỠ CHỮ 25 LY  KIẾN THỨC TIỂU HỌC">
            <a:hlinkClick r:id="" action="ppaction://media"/>
            <a:extLst>
              <a:ext uri="{FF2B5EF4-FFF2-40B4-BE49-F238E27FC236}">
                <a16:creationId xmlns:a16="http://schemas.microsoft.com/office/drawing/2014/main" id="{2840EDCF-B2E3-49C0-B221-EFB4D1D041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24" y="438150"/>
            <a:ext cx="4885509" cy="4248149"/>
          </a:xfrm>
          <a:prstGeom prst="rect">
            <a:avLst/>
          </a:prstGeom>
        </p:spPr>
      </p:pic>
      <p:pic>
        <p:nvPicPr>
          <p:cNvPr id="5" name="yt1s.com - HƯỚNG DẪN VIẾT CHỮ HOA L  CỠ CHỮ 25 LY  KIẾN THỨC TIỂU HỌC">
            <a:hlinkClick r:id="" action="ppaction://media"/>
            <a:extLst>
              <a:ext uri="{FF2B5EF4-FFF2-40B4-BE49-F238E27FC236}">
                <a16:creationId xmlns:a16="http://schemas.microsoft.com/office/drawing/2014/main" id="{7DB4FC18-EC7A-41D0-9D8C-B6152CB9B3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8502" y="514349"/>
            <a:ext cx="4729289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286000" y="0"/>
            <a:ext cx="4779170" cy="4962984"/>
            <a:chOff x="2286000" y="0"/>
            <a:chExt cx="4779170" cy="4962984"/>
          </a:xfrm>
        </p:grpSpPr>
        <p:sp>
          <p:nvSpPr>
            <p:cNvPr id="17" name="Rectangle 16"/>
            <p:cNvSpPr/>
            <p:nvPr/>
          </p:nvSpPr>
          <p:spPr>
            <a:xfrm>
              <a:off x="6261974" y="1308181"/>
              <a:ext cx="61126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rPr>
                <a:t>Y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6734" y="477961"/>
              <a:ext cx="6112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rPr>
                <a:t>Y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286000" y="0"/>
              <a:ext cx="4779170" cy="4962984"/>
              <a:chOff x="2286000" y="0"/>
              <a:chExt cx="4779170" cy="496298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00" t="35185" r="38334" b="24815"/>
              <a:stretch/>
            </p:blipFill>
            <p:spPr>
              <a:xfrm>
                <a:off x="2286000" y="0"/>
                <a:ext cx="4779170" cy="4962984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726967" y="4292220"/>
                <a:ext cx="420723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Khi </a:t>
                </a:r>
                <a:r>
                  <a:rPr lang="el-GR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Ύ</a:t>
                </a:r>
                <a:r>
                  <a:rPr lang="vi-VN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ł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mẹ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vừa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đi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xa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,</a:t>
                </a:r>
                <a:r>
                  <a:rPr lang="vi-VN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sói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gõ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cửa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và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giả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giọng</a:t>
                </a:r>
                <a:endPara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433381" y="4615103"/>
                <a:ext cx="427222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dê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mẹ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722530" y="2322375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tíu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tít</a:t>
                </a:r>
                <a:endPara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97056" y="2322375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tíu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tít</a:t>
                </a:r>
                <a:endPara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717450" y="2958035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giả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giọng</a:t>
                </a:r>
                <a:endPara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987450" y="2963127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giả</a:t>
                </a:r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giọng</a:t>
                </a:r>
                <a:endPara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23220" y="1301955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L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697130" y="1293626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L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972824" y="1293626"/>
                <a:ext cx="118927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Y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72824" y="467863"/>
                <a:ext cx="11892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Y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697130" y="472943"/>
                <a:ext cx="11892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L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422328" y="477960"/>
                <a:ext cx="118927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HP001 4H" panose="020B0603050302020204" pitchFamily="34" charset="-127"/>
                    <a:cs typeface="Arial-Rounded" pitchFamily="34" charset="0"/>
                  </a:rPr>
                  <a:t>L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6245040" y="467863"/>
              <a:ext cx="3150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rPr>
                <a:t>Y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261974" y="1312845"/>
              <a:ext cx="3455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HP001 4H" panose="020B0603050302020204" pitchFamily="34" charset="-127"/>
                  <a:cs typeface="Arial-Rounded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6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13" y="3289127"/>
            <a:ext cx="1203614" cy="1604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867755"/>
            <a:ext cx="6001667" cy="4379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3472" y="1322044"/>
            <a:ext cx="1692892" cy="195529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5" y="167259"/>
            <a:ext cx="1656606" cy="95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3253" y="1099483"/>
            <a:ext cx="6553198" cy="64621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Chúng ta nên (…) khi gặp gỡ.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6853" y="1976583"/>
            <a:ext cx="2837548" cy="64621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A. im lặng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6853" y="2865630"/>
            <a:ext cx="2837548" cy="64621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B. chào hỏi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6853" y="3754677"/>
            <a:ext cx="2837548" cy="64621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C. hát</a:t>
            </a:r>
          </a:p>
        </p:txBody>
      </p:sp>
    </p:spTree>
    <p:extLst>
      <p:ext uri="{BB962C8B-B14F-4D97-AF65-F5344CB8AC3E}">
        <p14:creationId xmlns:p14="http://schemas.microsoft.com/office/powerpoint/2010/main" val="162392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21748 C 0.09323 0.22181 0.09358 0.22706 0.09427 0.23169 C 0.09514 0.23695 0.0974 0.24838 0.0974 0.24868 C 0.09636 0.27278 0.09601 0.29348 0.08629 0.31078 C 0.08577 0.31356 0.08594 0.31696 0.08473 0.31912 C 0.079 0.32932 0.05938 0.33827 0.05139 0.34167 C 0.02431 0.34013 0.00278 0.33735 -0.02309 0.33333 C -0.02465 0.3324 -0.03298 0.32592 -0.0342 0.33333 C -0.03645 0.34662 -0.03125 0.3633 -0.02951 0.37565 C -0.02847 0.38307 -0.02639 0.39821 -0.02639 0.39851 C -0.02691 0.41334 -0.02708 0.42817 -0.02795 0.44331 C -0.02951 0.47142 -0.0552 0.47853 -0.06753 0.48285 C -0.07552 0.48193 -0.0835 0.48162 -0.09149 0.48007 C -0.09791 0.47884 -0.10243 0.46895 -0.10885 0.46586 C -0.1177 0.45474 -0.12066 0.45227 -0.12639 0.43775 C -0.12795 0.43868 -0.13038 0.43775 -0.13107 0.44053 C -0.13281 0.44733 -0.13194 0.45567 -0.13264 0.46308 C -0.13385 0.47575 -0.1368 0.4915 -0.14062 0.50262 C -0.14201 0.50664 -0.14392 0.51004 -0.14531 0.51405 C -0.14618 0.51653 -0.14583 0.52023 -0.14704 0.5224 C -0.15868 0.54309 -0.171 0.54804 -0.18663 0.5536 C -0.19357 0.55267 -0.20052 0.55298 -0.20729 0.55082 C -0.2092 0.5502 -0.21024 0.54618 -0.21198 0.54495 C -0.21406 0.5434 -0.21632 0.54309 -0.2184 0.54217 C -0.23454 0.52332 -0.221 0.53661 -0.24062 0.52518 C -0.24375 0.52332 -0.25017 0.51961 -0.25017 0.51992 C -0.25555 0.51344 -0.26145 0.5051 -0.26597 0.49706 C -0.27135 0.48749 -0.27118 0.47884 -0.27864 0.47451 C -0.28489 0.45289 -0.29618 0.43559 -0.30086 0.41242 C -0.30295 0.40191 -0.30451 0.39234 -0.30885 0.384 C -0.31163 0.36639 -0.31441 0.34847 -0.31684 0.33055 C -0.31684 0.32653 -0.32309 0.24652 -0.30729 0.23695 C -0.30798 0.18721 -0.30642 0.13222 -0.31198 0.08186 C -0.31389 0.04479 -0.31475 0.04912 -0.31198 0.01112 C -0.31111 -0.00186 -0.3059 -0.01267 -0.30416 -0.02533 C -0.30139 -0.04572 -0.2967 -0.06611 -0.29149 -0.08465 C -0.28889 -0.10658 -0.2835 -0.12666 -0.27552 -0.14396 C -0.27291 -0.16312 -0.27118 -0.16312 -0.26441 -0.17794 C -0.26145 -0.18412 -0.25642 -0.19772 -0.25642 -0.19741 C -0.25191 -0.22274 -0.23524 -0.23819 -0.22152 -0.24282 C -0.21354 -0.25301 -0.20416 -0.25641 -0.19461 -0.25981 C -0.16701 -0.29317 -0.12795 -0.26661 -0.09461 -0.26568 C -0.09149 -0.26197 -0.08871 -0.25641 -0.08507 -0.25425 C -0.0835 -0.25332 -0.08177 -0.25301 -0.08038 -0.25147 C -0.06423 -0.23541 -0.07673 -0.24344 -0.06597 -0.23726 C -0.0585 -0.22861 -0.0559 -0.2249 -0.05017 -0.21471 " pathEditMode="relative" rAng="0" ptsTypes="fffffffffffffffffffffffffffffffffffffffffffffA">
                                      <p:cBhvr>
                                        <p:cTn id="37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56" y="-874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971551"/>
            <a:ext cx="3832226" cy="368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657351"/>
            <a:ext cx="5181600" cy="2015998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latin typeface="Arial" pitchFamily="34" charset="0"/>
                <a:cs typeface="Arial" pitchFamily="34" charset="0"/>
              </a:rPr>
              <a:t>Em hãy đọc thuộc hai khổ thơ đầu bài thơ </a:t>
            </a:r>
            <a:r>
              <a:rPr lang="en-US" i="1">
                <a:latin typeface="Arial" pitchFamily="34" charset="0"/>
                <a:cs typeface="Arial" pitchFamily="34" charset="0"/>
              </a:rPr>
              <a:t>Lời chào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5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8" y="-14640"/>
            <a:ext cx="9252642" cy="19435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1801"/>
          </a:p>
        </p:txBody>
      </p:sp>
      <p:sp>
        <p:nvSpPr>
          <p:cNvPr id="18" name="Flowchart: Document 17"/>
          <p:cNvSpPr/>
          <p:nvPr/>
        </p:nvSpPr>
        <p:spPr>
          <a:xfrm>
            <a:off x="-43197" y="10759"/>
            <a:ext cx="9252642" cy="177722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1801"/>
          </a:p>
        </p:txBody>
      </p:sp>
      <p:grpSp>
        <p:nvGrpSpPr>
          <p:cNvPr id="2" name="Group 1"/>
          <p:cNvGrpSpPr/>
          <p:nvPr/>
        </p:nvGrpSpPr>
        <p:grpSpPr>
          <a:xfrm>
            <a:off x="2400656" y="2152118"/>
            <a:ext cx="5828946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sz="180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sz="1801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5" y="2109522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1862228" y="1286862"/>
            <a:ext cx="1341530" cy="1108003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6601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71600" y="5848350"/>
            <a:ext cx="7086600" cy="923337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5401" b="1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MẸ VẮNG NHÀ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7" y="162117"/>
            <a:ext cx="7089774" cy="145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96400" y="2166844"/>
            <a:ext cx="9906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82" y="2028712"/>
            <a:ext cx="6171285" cy="126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45" y="2054428"/>
            <a:ext cx="993774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1" y="260747"/>
            <a:ext cx="7391401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vi-VN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dưới đây:</a:t>
            </a:r>
            <a:endParaRPr lang="en-US" sz="24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5" y="1123950"/>
            <a:ext cx="2585356" cy="1200207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a)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bức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10151"/>
            <a:ext cx="9144000" cy="133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 sz="1801"/>
          </a:p>
        </p:txBody>
      </p:sp>
      <p:sp>
        <p:nvSpPr>
          <p:cNvPr id="9" name="Rectangle 8"/>
          <p:cNvSpPr/>
          <p:nvPr/>
        </p:nvSpPr>
        <p:spPr>
          <a:xfrm>
            <a:off x="0" y="2"/>
            <a:ext cx="9144000" cy="133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 sz="180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8" y="190897"/>
            <a:ext cx="64611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45" y="2574889"/>
            <a:ext cx="2585356" cy="1200207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b) Theo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nhỏ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5" y="924779"/>
            <a:ext cx="6389687" cy="359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572" y="158436"/>
            <a:ext cx="1160318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0272" y="422923"/>
            <a:ext cx="5947065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09" y="920748"/>
            <a:ext cx="8977746" cy="418564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nọ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cùng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hôm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Ai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nhé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nấp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gần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Nhớ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đành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Nghe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ra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vắng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xoa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lắm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r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			 (Theo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cổ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Grim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Cloud 7"/>
          <p:cNvSpPr/>
          <p:nvPr/>
        </p:nvSpPr>
        <p:spPr>
          <a:xfrm>
            <a:off x="7162800" y="105123"/>
            <a:ext cx="1752601" cy="730268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3" y="10740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90272" y="89101"/>
            <a:ext cx="5947065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" y="626390"/>
            <a:ext cx="8977746" cy="418564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nọ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cùng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hôm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Ai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nhé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nấp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gần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Nhớ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đành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Nghe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ra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vắng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xoa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lắm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r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			 (Theo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cổ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Grim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4381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29401" y="398244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2000" y="12001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81600" y="10477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4380" y="1541233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05200" y="1375585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6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4380" y="18097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2000" y="21145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52800" y="1944335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</a:t>
            </a:r>
            <a:endParaRPr lang="en-US" sz="1801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9600" y="2358564"/>
            <a:ext cx="472441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Oval 21"/>
          <p:cNvSpPr/>
          <p:nvPr/>
        </p:nvSpPr>
        <p:spPr>
          <a:xfrm>
            <a:off x="571500" y="2686843"/>
            <a:ext cx="472441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3" name="Oval 22"/>
          <p:cNvSpPr/>
          <p:nvPr/>
        </p:nvSpPr>
        <p:spPr>
          <a:xfrm>
            <a:off x="624839" y="3249894"/>
            <a:ext cx="472441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Oval 23"/>
          <p:cNvSpPr/>
          <p:nvPr/>
        </p:nvSpPr>
        <p:spPr>
          <a:xfrm>
            <a:off x="624839" y="3840223"/>
            <a:ext cx="472441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5" name="Oval 24"/>
          <p:cNvSpPr/>
          <p:nvPr/>
        </p:nvSpPr>
        <p:spPr>
          <a:xfrm>
            <a:off x="624839" y="4129499"/>
            <a:ext cx="472441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6" name="Oval 25"/>
          <p:cNvSpPr/>
          <p:nvPr/>
        </p:nvSpPr>
        <p:spPr>
          <a:xfrm>
            <a:off x="3406141" y="2393473"/>
            <a:ext cx="403860" cy="2933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12</a:t>
            </a:r>
            <a:endParaRPr lang="en-US" sz="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7145" y="289380"/>
            <a:ext cx="8744857" cy="4801193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nọ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cùng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hôm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>
              <a:spcAft>
                <a:spcPts val="601"/>
              </a:spcAft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Ai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đừng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nhé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nấp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gần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Nhớ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Sói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đành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1"/>
              </a:spcBef>
              <a:spcAft>
                <a:spcPts val="1200"/>
              </a:spcAft>
            </a:pP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Nghe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ra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tít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khoe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Lúc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vắng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cửa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giọng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Dê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xoa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con:</a:t>
            </a:r>
          </a:p>
          <a:p>
            <a:pPr algn="just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-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ngoan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lắm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r"/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				 (Theo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9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cổ</a:t>
            </a:r>
            <a:r>
              <a:rPr lang="en-US" sz="19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Grim</a:t>
            </a:r>
            <a:r>
              <a:rPr lang="en-US" sz="19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1" y="160052"/>
            <a:ext cx="527051" cy="104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" y="1197250"/>
            <a:ext cx="527051" cy="138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90272" y="-27011"/>
            <a:ext cx="5947065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610599" y="814035"/>
            <a:ext cx="98713" cy="435618"/>
            <a:chOff x="2590800" y="2272159"/>
            <a:chExt cx="98712" cy="435617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512869" y="2286922"/>
            <a:ext cx="98713" cy="435618"/>
            <a:chOff x="2590800" y="2272159"/>
            <a:chExt cx="98712" cy="435617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74002" y="4285920"/>
            <a:ext cx="98713" cy="435618"/>
            <a:chOff x="2590800" y="2272159"/>
            <a:chExt cx="98712" cy="435617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" y="2446535"/>
            <a:ext cx="527051" cy="21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33811" y="570299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43047" y="1805406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45684" y="3455956"/>
            <a:ext cx="3810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1493</Words>
  <Application>Microsoft Office PowerPoint</Application>
  <PresentationFormat>Trình chiếu Trên màn hình (16:9)</PresentationFormat>
  <Paragraphs>158</Paragraphs>
  <Slides>23</Slides>
  <Notes>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Arial-Rounded</vt:lpstr>
      <vt:lpstr>Arial-SGK-TV</vt:lpstr>
      <vt:lpstr>Calibri</vt:lpstr>
      <vt:lpstr>HP001 4 hàng</vt:lpstr>
      <vt:lpstr>Office Theme</vt:lpstr>
      <vt:lpstr>Bản trình bày PowerPoint</vt:lpstr>
      <vt:lpstr>Bản trình bày PowerPoint</vt:lpstr>
      <vt:lpstr>Bản trình bày PowerPoint</vt:lpstr>
      <vt:lpstr>Em hãy đọc thuộc hai khổ thơ đầu bài thơ Lời chào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Giải nghĩa từ khó:</vt:lpstr>
      <vt:lpstr>Bản trình bày PowerPoint</vt:lpstr>
      <vt:lpstr>Giải nghĩa từ khó: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Tâm Vũ</cp:lastModifiedBy>
  <cp:revision>213</cp:revision>
  <dcterms:created xsi:type="dcterms:W3CDTF">2020-12-08T15:48:47Z</dcterms:created>
  <dcterms:modified xsi:type="dcterms:W3CDTF">2026-03-23T01:59:46Z</dcterms:modified>
</cp:coreProperties>
</file>