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17"/>
  </p:notesMasterIdLst>
  <p:sldIdLst>
    <p:sldId id="321" r:id="rId5"/>
    <p:sldId id="360" r:id="rId6"/>
    <p:sldId id="295" r:id="rId7"/>
    <p:sldId id="333" r:id="rId8"/>
    <p:sldId id="362" r:id="rId9"/>
    <p:sldId id="375" r:id="rId10"/>
    <p:sldId id="364" r:id="rId11"/>
    <p:sldId id="365" r:id="rId12"/>
    <p:sldId id="309" r:id="rId13"/>
    <p:sldId id="373" r:id="rId14"/>
    <p:sldId id="374" r:id="rId15"/>
    <p:sldId id="341" r:id="rId16"/>
  </p:sldIdLst>
  <p:sldSz cx="9144000" cy="5143500" type="screen16x9"/>
  <p:notesSz cx="6858000" cy="9144000"/>
  <p:embeddedFontLst>
    <p:embeddedFont>
      <p:font typeface="DFPOP1-W9" panose="020B0604020202020204" charset="-128"/>
      <p:regular r:id="rId18"/>
    </p:embeddedFont>
    <p:embeddedFont>
      <p:font typeface=".VnTime" panose="020B7200000000000000" pitchFamily="34" charset="0"/>
      <p:regular r:id="rId19"/>
      <p:bold r:id="rId20"/>
      <p:italic r:id="rId21"/>
      <p:boldItalic r:id="rId22"/>
    </p:embeddedFont>
    <p:embeddedFont>
      <p:font typeface="Arial-Rounded" panose="020B0500000000000000" charset="0"/>
      <p:regular r:id="rId23"/>
      <p:bold r:id="rId24"/>
    </p:embeddedFont>
  </p:embeddedFontLst>
  <p:custDataLst>
    <p:tags r:id="rId25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4420"/>
    <a:srgbClr val="C34CE4"/>
    <a:srgbClr val="EF2A19"/>
    <a:srgbClr val="4CA420"/>
    <a:srgbClr val="C735FB"/>
    <a:srgbClr val="679C31"/>
    <a:srgbClr val="C4D836"/>
    <a:srgbClr val="920000"/>
    <a:srgbClr val="F56636"/>
    <a:srgbClr val="A925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41" d="100"/>
          <a:sy n="141" d="100"/>
        </p:scale>
        <p:origin x="726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1.fntdata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font" Target="fonts/font4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5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3.fntdata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7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6.fntdata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font" Target="fonts/font2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5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662ACC-35BD-4150-8E45-CFF6493109C7}" type="datetimeFigureOut">
              <a:rPr lang="zh-CN" altLang="en-US" smtClean="0"/>
              <a:t>2026/1/20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D4C845-2BE2-4423-97B3-49F88020EF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9756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71AD9-BB67-40C7-8A36-6292A9008BE4}" type="slidenum">
              <a:rPr lang="zh-CN" altLang="en-US" smtClean="0">
                <a:solidFill>
                  <a:prstClr val="black"/>
                </a:solidFill>
              </a:rPr>
              <a:pPr/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7817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93025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94963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03443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11742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幻灯片图像占位符 17409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7411" name="文本占位符 174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algn="r"/>
            <a:fld id="{9A0DB2DC-4C9A-4742-B13C-FB6460FD3503}" type="slidenum">
              <a:rPr lang="en-US" altLang="zh-CN" sz="1200" dirty="0">
                <a:solidFill>
                  <a:srgbClr val="000000"/>
                </a:solidFill>
              </a:rPr>
              <a:pPr algn="r"/>
              <a:t>12</a:t>
            </a:fld>
            <a:endParaRPr lang="zh-CN" altLang="en-US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191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2026/1/20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2026/1/20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2026/1/20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2026/1/20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2026/1/20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2026/1/20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2026/1/20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2026/1/20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2026/1/20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93027" y="3505218"/>
            <a:ext cx="9130145" cy="12156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017444"/>
            <a:ext cx="9157856" cy="1126056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75605" y="3190604"/>
            <a:ext cx="694959" cy="1329039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2026/1/20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2026/1/20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392537"/>
            <a:ext cx="9613558" cy="150803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107" y="3505218"/>
            <a:ext cx="9130145" cy="121561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4583"/>
            <a:ext cx="9144000" cy="1238917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3856" y="4178075"/>
            <a:ext cx="9613558" cy="856150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7455" y="3987533"/>
            <a:ext cx="9130145" cy="1117030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642338"/>
            <a:ext cx="9155017" cy="5011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294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82ED4-375F-4F08-A54B-E5C986F28C77}" type="datetimeFigureOut">
              <a:rPr lang="zh-CN" altLang="en-US" smtClean="0"/>
              <a:t>2026/1/20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58" r:id="rId11"/>
    <p:sldLayoutId id="2147483659" r:id="rId12"/>
    <p:sldLayoutId id="2147483660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E:\0000000我图PPT\03.20\亲子乐园\亲子乐园副本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90"/>
            <a:ext cx="9144000" cy="5134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E:\0000000我图PPT\03.20\亲子乐园\r6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594" y="-328155"/>
            <a:ext cx="9010705" cy="5538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E:\0000000我图PPT\03.20\亲子乐园\3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82344"/>
            <a:ext cx="9144000" cy="219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 descr="E:\0000000我图PPT\03.20\亲子乐园\56y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36" y="3527679"/>
            <a:ext cx="4467464" cy="1641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E:\0000000我图PPT\03.20\亲子乐园\23园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351"/>
          <a:stretch>
            <a:fillRect/>
          </a:stretch>
        </p:blipFill>
        <p:spPr bwMode="auto">
          <a:xfrm>
            <a:off x="2619516" y="1676812"/>
            <a:ext cx="4387756" cy="1227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7" descr="E:\0000000我图PPT\03.20\亲子乐园\ty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886" y="1651912"/>
            <a:ext cx="2851226" cy="423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E:\0000000我图PPT\03.20\亲子乐园\568io.pn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32" t="19027" r="11038" b="19634"/>
          <a:stretch>
            <a:fillRect/>
          </a:stretch>
        </p:blipFill>
        <p:spPr bwMode="auto">
          <a:xfrm>
            <a:off x="7410102" y="-84562"/>
            <a:ext cx="1444355" cy="1634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 descr="E:\0000000我图PPT\03.20\亲子乐园\568io.pn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6" t="10301" r="70716" b="10733"/>
          <a:stretch>
            <a:fillRect/>
          </a:stretch>
        </p:blipFill>
        <p:spPr bwMode="auto">
          <a:xfrm>
            <a:off x="114300" y="-304694"/>
            <a:ext cx="1714500" cy="2103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WordArt 6"/>
          <p:cNvSpPr>
            <a:spLocks noChangeArrowheads="1" noChangeShapeType="1" noTextEdit="1"/>
          </p:cNvSpPr>
          <p:nvPr/>
        </p:nvSpPr>
        <p:spPr bwMode="auto">
          <a:xfrm>
            <a:off x="1202897" y="1735799"/>
            <a:ext cx="6739079" cy="3236251"/>
          </a:xfrm>
          <a:prstGeom prst="rect">
            <a:avLst/>
          </a:prstGeom>
        </p:spPr>
        <p:txBody>
          <a:bodyPr spcFirstLastPara="1" wrap="none" lIns="82148" tIns="41127" rIns="82148" bIns="41127" numCol="1" fromWordArt="1">
            <a:prstTxWarp prst="textArchUp">
              <a:avLst>
                <a:gd name="adj" fmla="val 11020719"/>
              </a:avLst>
            </a:prstTxWarp>
          </a:bodyPr>
          <a:lstStyle/>
          <a:p>
            <a:pPr algn="ctr" defTabSz="1094539">
              <a:lnSpc>
                <a:spcPct val="150000"/>
              </a:lnSpc>
            </a:pPr>
            <a:r>
              <a:rPr lang="en-US" sz="159840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CHÀO MỪNG CÁC THẦY, CÔ GIÁO VÀ CÁC EM </a:t>
            </a:r>
          </a:p>
          <a:p>
            <a:pPr algn="ctr" defTabSz="1094539">
              <a:lnSpc>
                <a:spcPct val="150000"/>
              </a:lnSpc>
            </a:pPr>
            <a:r>
              <a:rPr lang="en-US" sz="159840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ĐẾN VỚI TIẾT HỌC</a:t>
            </a:r>
          </a:p>
        </p:txBody>
      </p:sp>
      <p:sp>
        <p:nvSpPr>
          <p:cNvPr id="13" name="圆角矩形 1"/>
          <p:cNvSpPr/>
          <p:nvPr/>
        </p:nvSpPr>
        <p:spPr>
          <a:xfrm>
            <a:off x="2306865" y="2809300"/>
            <a:ext cx="4879544" cy="1089248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486" tIns="54743" rIns="109486" bIns="54743" anchor="ctr"/>
          <a:lstStyle/>
          <a:p>
            <a:pPr algn="ctr" defTabSz="1459575">
              <a:defRPr/>
            </a:pP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4202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600"/>
    </mc:Choice>
    <mc:Fallback xmlns="">
      <p:transition spd="slow" advTm="86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2" t="1076" r="7037" b="1215"/>
          <a:stretch/>
        </p:blipFill>
        <p:spPr>
          <a:xfrm rot="16200000">
            <a:off x="2198443" y="-1104743"/>
            <a:ext cx="4846351" cy="735773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272654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92" r="4097" b="2179"/>
          <a:stretch/>
        </p:blipFill>
        <p:spPr>
          <a:xfrm rot="16200000">
            <a:off x="2213351" y="-926800"/>
            <a:ext cx="4533004" cy="68899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069233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5" name="图片 2084" descr="封面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0538"/>
            <a:ext cx="9143999" cy="51640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84" name="图片 2083" descr="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085" y="452642"/>
            <a:ext cx="7841051" cy="78114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5" name="文本框 2054"/>
          <p:cNvSpPr txBox="1"/>
          <p:nvPr/>
        </p:nvSpPr>
        <p:spPr>
          <a:xfrm>
            <a:off x="2894595" y="3588932"/>
            <a:ext cx="4069431" cy="76944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defTabSz="735998"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4400" b="1" dirty="0" err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UTM Avo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Chào</a:t>
            </a:r>
            <a:r>
              <a:rPr lang="en-US" altLang="zh-CN" sz="4400" b="1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UTM Avo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400" b="1" dirty="0" err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UTM Avo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tạm</a:t>
            </a:r>
            <a:r>
              <a:rPr lang="en-US" altLang="zh-CN" sz="4400" b="1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UTM Avo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400" b="1" dirty="0" err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UTM Avo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biệt</a:t>
            </a:r>
            <a:r>
              <a:rPr lang="en-US" altLang="zh-CN" sz="4400" b="1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UTM Avo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!</a:t>
            </a:r>
          </a:p>
        </p:txBody>
      </p:sp>
      <p:sp>
        <p:nvSpPr>
          <p:cNvPr id="2056" name="文本框 2055"/>
          <p:cNvSpPr txBox="1"/>
          <p:nvPr/>
        </p:nvSpPr>
        <p:spPr>
          <a:xfrm rot="161662">
            <a:off x="2226836" y="2370087"/>
            <a:ext cx="5119769" cy="362920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prstTxWarp prst="textArchUp">
              <a:avLst>
                <a:gd name="adj" fmla="val 10282606"/>
              </a:avLst>
            </a:prstTxWarp>
            <a:spAutoFit/>
          </a:bodyPr>
          <a:lstStyle/>
          <a:p>
            <a:pPr algn="ctr" defTabSz="735998"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3600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UTM Avo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Cảm</a:t>
            </a:r>
            <a:r>
              <a:rPr lang="en-US" altLang="zh-CN" sz="36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UTM Avo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UTM Avo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ơn</a:t>
            </a:r>
            <a:r>
              <a:rPr lang="en-US" altLang="zh-CN" sz="36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UTM Avo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UTM Avo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các</a:t>
            </a:r>
            <a:r>
              <a:rPr lang="en-US" altLang="zh-CN" sz="36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UTM Avo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con </a:t>
            </a:r>
            <a:r>
              <a:rPr lang="en-US" altLang="zh-CN" sz="3600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UTM Avo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chú</a:t>
            </a:r>
            <a:r>
              <a:rPr lang="en-US" altLang="zh-CN" sz="36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UTM Avo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ý </a:t>
            </a:r>
            <a:r>
              <a:rPr lang="en-US" altLang="zh-CN" sz="3600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UTM Avo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học</a:t>
            </a:r>
            <a:r>
              <a:rPr lang="en-US" altLang="zh-CN" sz="36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UTM Avo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UTM Avo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tập</a:t>
            </a:r>
            <a:r>
              <a:rPr lang="en-US" altLang="zh-CN" sz="36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UTM Avo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078" name="图片 2077" descr="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3657" y="487681"/>
            <a:ext cx="1513705" cy="50612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88" name="图片 2087" descr="1-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97005" y="452642"/>
            <a:ext cx="1695910" cy="789556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741235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4009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5000" fill="hold"/>
                                        <p:tgtEl>
                                          <p:spTgt spid="20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5" grpId="0"/>
      <p:bldP spid="205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2" name="文本框 41"/>
          <p:cNvSpPr txBox="1"/>
          <p:nvPr/>
        </p:nvSpPr>
        <p:spPr>
          <a:xfrm>
            <a:off x="243056" y="1930952"/>
            <a:ext cx="34476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3600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LUYỆN ĐỌC</a:t>
            </a:r>
          </a:p>
          <a:p>
            <a:r>
              <a:rPr lang="en-US" altLang="zh-CN" sz="3600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(</a:t>
            </a:r>
            <a:r>
              <a:rPr lang="en-US" altLang="zh-CN" sz="3600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vần</a:t>
            </a:r>
            <a:r>
              <a:rPr lang="en-US" altLang="zh-CN" sz="3600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, </a:t>
            </a:r>
            <a:r>
              <a:rPr lang="en-US" altLang="zh-CN" sz="3600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từ</a:t>
            </a:r>
            <a:r>
              <a:rPr lang="en-US" altLang="zh-CN" sz="3600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)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843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161"/>
    </mc:Choice>
    <mc:Fallback xmlns="">
      <p:transition advTm="91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25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B7B81AEE-E60A-4B7E-974A-4DC92B7FC2A0}"/>
              </a:ext>
            </a:extLst>
          </p:cNvPr>
          <p:cNvSpPr txBox="1"/>
          <p:nvPr/>
        </p:nvSpPr>
        <p:spPr>
          <a:xfrm>
            <a:off x="414669" y="1751269"/>
            <a:ext cx="847414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	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chùm</a:t>
            </a:r>
            <a:r>
              <a:rPr lang="en-US" sz="3600" b="1" dirty="0">
                <a:solidFill>
                  <a:srgbClr val="FF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vải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		</a:t>
            </a:r>
            <a:r>
              <a:rPr lang="en-US" sz="3600" b="1" dirty="0">
                <a:solidFill>
                  <a:srgbClr val="FF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mật</a:t>
            </a:r>
            <a:r>
              <a:rPr lang="en-US" sz="3600" b="1" dirty="0">
                <a:solidFill>
                  <a:srgbClr val="FF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ong</a:t>
            </a:r>
            <a:endParaRPr lang="en-US" sz="36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srgbClr val="FF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	bay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lượn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		</a:t>
            </a:r>
            <a:r>
              <a:rPr lang="en-US" sz="3600" b="1" dirty="0">
                <a:solidFill>
                  <a:srgbClr val="FF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mùa</a:t>
            </a:r>
            <a:r>
              <a:rPr lang="en-US" sz="3600" b="1" dirty="0">
                <a:solidFill>
                  <a:srgbClr val="FF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xuân</a:t>
            </a:r>
            <a:endParaRPr lang="en-US" sz="3600" dirty="0">
              <a:solidFill>
                <a:srgbClr val="FF0000"/>
              </a:solidFill>
              <a:effectLst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EDB5F4-69E8-45CC-8E37-35A02E247083}"/>
              </a:ext>
            </a:extLst>
          </p:cNvPr>
          <p:cNvSpPr txBox="1"/>
          <p:nvPr/>
        </p:nvSpPr>
        <p:spPr>
          <a:xfrm>
            <a:off x="414669" y="590243"/>
            <a:ext cx="700971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</a:t>
            </a:r>
            <a:r>
              <a:rPr lang="en-US" sz="3600" b="1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ươu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600" b="1" dirty="0" err="1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ai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600" b="1" dirty="0" err="1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iêng</a:t>
            </a:r>
            <a:r>
              <a:rPr lang="en-US" sz="3600" b="1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endParaRPr lang="en-US" sz="3600" dirty="0">
              <a:effectLst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058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1247"/>
    </mc:Choice>
    <mc:Fallback xmlns="">
      <p:transition advTm="112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40315" y="-155590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2" name="文本框 41"/>
          <p:cNvSpPr txBox="1"/>
          <p:nvPr/>
        </p:nvSpPr>
        <p:spPr>
          <a:xfrm>
            <a:off x="528964" y="1440797"/>
            <a:ext cx="32455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endParaRPr lang="en-US" altLang="zh-CN" sz="3200" dirty="0"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  <a:p>
            <a:r>
              <a:rPr lang="en-US" altLang="zh-CN" sz="3200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LUYỆN ĐỌC</a:t>
            </a:r>
          </a:p>
          <a:p>
            <a:r>
              <a:rPr lang="en-US" altLang="zh-CN" sz="3200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Đoạn</a:t>
            </a:r>
            <a:r>
              <a:rPr lang="en-US" altLang="zh-CN" sz="3200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văn</a:t>
            </a:r>
            <a:endParaRPr lang="en-US" altLang="zh-CN" sz="3200" dirty="0"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244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161"/>
    </mc:Choice>
    <mc:Fallback xmlns="">
      <p:transition advTm="91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25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53000"/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23021E8-A891-4816-9643-02CF6E24AFBA}"/>
              </a:ext>
            </a:extLst>
          </p:cNvPr>
          <p:cNvSpPr txBox="1"/>
          <p:nvPr/>
        </p:nvSpPr>
        <p:spPr>
          <a:xfrm>
            <a:off x="223283" y="622306"/>
            <a:ext cx="8697433" cy="389888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Trường</a:t>
            </a:r>
            <a:r>
              <a:rPr lang="en-US" sz="2800" b="1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em</a:t>
            </a:r>
            <a:endParaRPr lang="en-US" sz="2800" b="1" dirty="0">
              <a:effectLst/>
              <a:latin typeface=".VnTime" panose="020B7200000000000000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indent="4572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Trường</a:t>
            </a:r>
            <a:r>
              <a:rPr lang="en-US" sz="28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My </a:t>
            </a:r>
            <a:r>
              <a:rPr lang="en-US" sz="28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có</a:t>
            </a:r>
            <a:r>
              <a:rPr lang="en-US" sz="28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rất</a:t>
            </a:r>
            <a:r>
              <a:rPr lang="en-US" sz="28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nhiều</a:t>
            </a:r>
            <a:r>
              <a:rPr lang="en-US" sz="28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hoa</a:t>
            </a:r>
            <a:r>
              <a:rPr lang="en-US" sz="28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và</a:t>
            </a:r>
            <a:r>
              <a:rPr lang="en-US" sz="28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cây</a:t>
            </a:r>
            <a:r>
              <a:rPr lang="en-US" sz="28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xanh</a:t>
            </a:r>
            <a:r>
              <a:rPr lang="en-US" sz="28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. Sau </a:t>
            </a:r>
            <a:r>
              <a:rPr lang="en-US" sz="28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khi</a:t>
            </a:r>
            <a:r>
              <a:rPr lang="en-US" sz="28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tan </a:t>
            </a:r>
            <a:r>
              <a:rPr lang="en-US" sz="28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học</a:t>
            </a:r>
            <a:r>
              <a:rPr lang="en-US" sz="28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28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em</a:t>
            </a:r>
            <a:r>
              <a:rPr lang="en-US" sz="28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và</a:t>
            </a:r>
            <a:r>
              <a:rPr lang="en-US" sz="28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các</a:t>
            </a:r>
            <a:r>
              <a:rPr lang="en-US" sz="28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bạn</a:t>
            </a:r>
            <a:r>
              <a:rPr lang="en-US" sz="28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thường</a:t>
            </a:r>
            <a:r>
              <a:rPr lang="en-US" sz="28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tưới</a:t>
            </a:r>
            <a:r>
              <a:rPr lang="en-US" sz="28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nước</a:t>
            </a:r>
            <a:r>
              <a:rPr lang="en-US" sz="28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28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bắt</a:t>
            </a:r>
            <a:r>
              <a:rPr lang="en-US" sz="28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sâu</a:t>
            </a:r>
            <a:r>
              <a:rPr lang="en-US" sz="28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cho</a:t>
            </a:r>
            <a:r>
              <a:rPr lang="en-US" sz="28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cây</a:t>
            </a:r>
            <a:r>
              <a:rPr lang="en-US" sz="28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. </a:t>
            </a:r>
            <a:r>
              <a:rPr lang="en-US" sz="28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Được</a:t>
            </a:r>
            <a:r>
              <a:rPr lang="en-US" sz="28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chăm</a:t>
            </a:r>
            <a:r>
              <a:rPr lang="en-US" sz="28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sóc</a:t>
            </a:r>
            <a:r>
              <a:rPr lang="en-US" sz="28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chu </a:t>
            </a:r>
            <a:r>
              <a:rPr lang="en-US" sz="28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đáo</a:t>
            </a:r>
            <a:r>
              <a:rPr lang="en-US" sz="28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28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cây</a:t>
            </a:r>
            <a:r>
              <a:rPr lang="en-US" sz="28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cối</a:t>
            </a:r>
            <a:r>
              <a:rPr lang="en-US" sz="28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lúc</a:t>
            </a:r>
            <a:r>
              <a:rPr lang="en-US" sz="28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nào</a:t>
            </a:r>
            <a:r>
              <a:rPr lang="en-US" sz="28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cũng</a:t>
            </a:r>
            <a:r>
              <a:rPr lang="en-US" sz="28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xanh</a:t>
            </a:r>
            <a:r>
              <a:rPr lang="en-US" sz="28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mướt</a:t>
            </a:r>
            <a:r>
              <a:rPr lang="en-US" sz="28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. </a:t>
            </a:r>
            <a:r>
              <a:rPr lang="en-US" sz="28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Hoa</a:t>
            </a:r>
            <a:r>
              <a:rPr lang="en-US" sz="28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đua</a:t>
            </a:r>
            <a:r>
              <a:rPr lang="en-US" sz="28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nhau</a:t>
            </a:r>
            <a:r>
              <a:rPr lang="en-US" sz="28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tỏa</a:t>
            </a:r>
            <a:r>
              <a:rPr lang="en-US" sz="28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hương</a:t>
            </a:r>
            <a:r>
              <a:rPr lang="en-US" sz="28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khoe</a:t>
            </a:r>
            <a:r>
              <a:rPr lang="en-US" sz="28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sắc</a:t>
            </a:r>
            <a:r>
              <a:rPr lang="en-US" sz="28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. </a:t>
            </a:r>
            <a:r>
              <a:rPr lang="en-US" sz="28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Khung</a:t>
            </a:r>
            <a:r>
              <a:rPr lang="en-US" sz="28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cảnh</a:t>
            </a:r>
            <a:r>
              <a:rPr lang="en-US" sz="28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nhà</a:t>
            </a:r>
            <a:r>
              <a:rPr lang="en-US" sz="28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trường</a:t>
            </a:r>
            <a:r>
              <a:rPr lang="en-US" sz="28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như</a:t>
            </a:r>
            <a:r>
              <a:rPr lang="en-US" sz="28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một</a:t>
            </a:r>
            <a:r>
              <a:rPr lang="en-US" sz="28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bức</a:t>
            </a:r>
            <a:r>
              <a:rPr lang="en-US" sz="28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tranh</a:t>
            </a:r>
            <a:r>
              <a:rPr lang="en-US" sz="28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rực</a:t>
            </a:r>
            <a:r>
              <a:rPr lang="en-US" sz="28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rỡ</a:t>
            </a:r>
            <a:r>
              <a:rPr lang="en-US" sz="28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sắc</a:t>
            </a:r>
            <a:r>
              <a:rPr lang="en-US" sz="28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màu</a:t>
            </a:r>
            <a:r>
              <a:rPr lang="en-US" sz="28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  <a:endParaRPr lang="en-US" sz="2800" b="1" dirty="0">
              <a:effectLst/>
              <a:latin typeface=".VnTime" panose="020B7200000000000000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2391" y="1318437"/>
            <a:ext cx="765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58000" y="1194390"/>
            <a:ext cx="765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3283" y="2414678"/>
            <a:ext cx="765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88827" y="3110809"/>
            <a:ext cx="765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666613" y="3138176"/>
            <a:ext cx="765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4066150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40315" y="-155590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2" name="文本框 41"/>
          <p:cNvSpPr txBox="1"/>
          <p:nvPr/>
        </p:nvSpPr>
        <p:spPr>
          <a:xfrm>
            <a:off x="528964" y="1440797"/>
            <a:ext cx="32455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endParaRPr lang="en-US" altLang="zh-CN" sz="3200" dirty="0"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  <a:p>
            <a:r>
              <a:rPr lang="en-US" altLang="zh-CN" sz="3200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ĐỌC HIỂU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270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161"/>
    </mc:Choice>
    <mc:Fallback xmlns="">
      <p:transition advTm="91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25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5D1D2CD-6210-4E41-A320-579F2FAB2D31}"/>
              </a:ext>
            </a:extLst>
          </p:cNvPr>
          <p:cNvSpPr txBox="1"/>
          <p:nvPr/>
        </p:nvSpPr>
        <p:spPr>
          <a:xfrm>
            <a:off x="138223" y="851124"/>
            <a:ext cx="5645889" cy="3591048"/>
          </a:xfrm>
          <a:prstGeom prst="rect">
            <a:avLst/>
          </a:prstGeom>
          <a:solidFill>
            <a:schemeClr val="bg1"/>
          </a:solidFill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b="1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Trường</a:t>
            </a:r>
            <a:r>
              <a:rPr lang="en-US" sz="2200" b="1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em</a:t>
            </a:r>
            <a:endParaRPr lang="en-US" sz="2200" b="1" dirty="0">
              <a:effectLst/>
              <a:latin typeface=".VnTime" panose="020B7200000000000000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indent="4572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Trường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My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có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rất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nhiều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hoa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và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cây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xanh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. Sau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khi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tan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học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em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và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các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bạn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thường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tưới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nước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bắt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sâu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cho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cây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.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Được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chăm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sóc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chu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đáo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cây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cối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lúc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nào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cũng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xanh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mướt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.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Hoa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đua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nhau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tỏa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hương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khoe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sắc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.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Khung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cảnh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nhà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trường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như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một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bức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tranh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rực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rỡ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sắc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màu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  <a:endParaRPr lang="en-US" sz="2200" b="1" dirty="0">
              <a:effectLst/>
              <a:latin typeface=".VnTime" panose="020B7200000000000000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6B6ED3-0686-4CBF-99AB-CB4143A58C97}"/>
              </a:ext>
            </a:extLst>
          </p:cNvPr>
          <p:cNvSpPr txBox="1"/>
          <p:nvPr/>
        </p:nvSpPr>
        <p:spPr>
          <a:xfrm>
            <a:off x="5851008" y="1402731"/>
            <a:ext cx="3229638" cy="2106026"/>
          </a:xfrm>
          <a:prstGeom prst="rect">
            <a:avLst/>
          </a:prstGeom>
          <a:solidFill>
            <a:schemeClr val="bg1"/>
          </a:solidFill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marL="0" marR="0">
              <a:lnSpc>
                <a:spcPct val="150000"/>
              </a:lnSpc>
              <a:spcBef>
                <a:spcPts val="445"/>
              </a:spcBef>
              <a:spcAft>
                <a:spcPts val="270"/>
              </a:spcAft>
            </a:pPr>
            <a:r>
              <a:rPr lang="en-US" sz="2200" b="1" dirty="0">
                <a:effectLst/>
                <a:latin typeface="Arial-Rounded" panose="020B0500000000000000" pitchFamily="34" charset="0"/>
                <a:ea typeface="Arial" panose="020B0604020202020204" pitchFamily="34" charset="0"/>
              </a:rPr>
              <a:t>2) </a:t>
            </a:r>
            <a:r>
              <a:rPr lang="vi-VN" sz="2200" b="1" dirty="0">
                <a:effectLst/>
                <a:latin typeface="Arial-Rounded" panose="020B0500000000000000" pitchFamily="34" charset="0"/>
                <a:ea typeface="Arial" panose="020B0604020202020204" pitchFamily="34" charset="0"/>
              </a:rPr>
              <a:t>Bài đọc </a:t>
            </a:r>
            <a:r>
              <a:rPr lang="en-US" sz="2200" b="1" dirty="0">
                <a:effectLst/>
                <a:latin typeface="Arial-Rounded" panose="020B0500000000000000" pitchFamily="34" charset="0"/>
                <a:ea typeface="Arial" panose="020B0604020202020204" pitchFamily="34" charset="0"/>
              </a:rPr>
              <a:t>“</a:t>
            </a:r>
            <a:r>
              <a:rPr lang="en-US" sz="2200" b="1" dirty="0" err="1">
                <a:effectLst/>
                <a:latin typeface="Arial-Rounded" panose="020B0500000000000000" pitchFamily="34" charset="0"/>
                <a:ea typeface="Arial" panose="020B0604020202020204" pitchFamily="34" charset="0"/>
              </a:rPr>
              <a:t>Trường</a:t>
            </a:r>
            <a:r>
              <a:rPr lang="en-US" sz="2200" b="1" dirty="0">
                <a:effectLst/>
                <a:latin typeface="Arial-Rounded" panose="020B0500000000000000" pitchFamily="34" charset="0"/>
                <a:ea typeface="Arial" panose="020B0604020202020204" pitchFamily="34" charset="0"/>
              </a:rPr>
              <a:t> </a:t>
            </a:r>
            <a:r>
              <a:rPr lang="en-US" sz="2200" b="1" dirty="0" err="1">
                <a:effectLst/>
                <a:latin typeface="Arial-Rounded" panose="020B0500000000000000" pitchFamily="34" charset="0"/>
                <a:ea typeface="Arial" panose="020B0604020202020204" pitchFamily="34" charset="0"/>
              </a:rPr>
              <a:t>em</a:t>
            </a:r>
            <a:r>
              <a:rPr lang="en-US" sz="2200" b="1" dirty="0">
                <a:effectLst/>
                <a:latin typeface="Arial-Rounded" panose="020B0500000000000000" pitchFamily="34" charset="0"/>
                <a:ea typeface="Arial" panose="020B0604020202020204" pitchFamily="34" charset="0"/>
              </a:rPr>
              <a:t>”</a:t>
            </a:r>
            <a:r>
              <a:rPr lang="vi-VN" sz="2200" b="1" dirty="0">
                <a:effectLst/>
                <a:latin typeface="Arial-Rounded" panose="020B0500000000000000" pitchFamily="34" charset="0"/>
                <a:ea typeface="Arial" panose="020B0604020202020204" pitchFamily="34" charset="0"/>
              </a:rPr>
              <a:t> có bao nhiêu tiếng </a:t>
            </a:r>
            <a:r>
              <a:rPr lang="en-US" sz="2200" b="1" dirty="0" err="1">
                <a:effectLst/>
                <a:latin typeface="Arial-Rounded" panose="020B0500000000000000" pitchFamily="34" charset="0"/>
                <a:ea typeface="Arial" panose="020B0604020202020204" pitchFamily="34" charset="0"/>
              </a:rPr>
              <a:t>chứa</a:t>
            </a:r>
            <a:r>
              <a:rPr lang="vi-VN" sz="2200" b="1" dirty="0">
                <a:effectLst/>
                <a:latin typeface="Arial-Rounded" panose="020B0500000000000000" pitchFamily="34" charset="0"/>
                <a:ea typeface="Arial" panose="020B0604020202020204" pitchFamily="34" charset="0"/>
              </a:rPr>
              <a:t> vần </a:t>
            </a:r>
            <a:r>
              <a:rPr lang="en-US" sz="2200" b="1" dirty="0" err="1">
                <a:solidFill>
                  <a:srgbClr val="0070C0"/>
                </a:solidFill>
                <a:effectLst/>
                <a:latin typeface="Arial-Rounded" panose="020B0500000000000000" pitchFamily="34" charset="0"/>
                <a:ea typeface="Arial" panose="020B0604020202020204" pitchFamily="34" charset="0"/>
              </a:rPr>
              <a:t>ương</a:t>
            </a:r>
            <a:r>
              <a:rPr lang="vi-VN" sz="2200" b="1" dirty="0">
                <a:effectLst/>
                <a:latin typeface="Arial-Rounded" panose="020B0500000000000000" pitchFamily="34" charset="0"/>
                <a:ea typeface="Arial" panose="020B0604020202020204" pitchFamily="34" charset="0"/>
              </a:rPr>
              <a:t>?</a:t>
            </a:r>
            <a:endParaRPr lang="en-US" sz="2200" b="1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3	</a:t>
            </a:r>
            <a:r>
              <a:rPr lang="en-US" sz="2200" dirty="0"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    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B. </a:t>
            </a:r>
            <a:r>
              <a:rPr lang="en-US" sz="2200" dirty="0"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4 	C. 5</a:t>
            </a:r>
            <a:endParaRPr lang="en-US" sz="2200" b="1" dirty="0">
              <a:effectLst/>
              <a:latin typeface=".VnTime" panose="020B7200000000000000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21E076A-DCFE-4D94-A89C-E55064FDA5B9}"/>
              </a:ext>
            </a:extLst>
          </p:cNvPr>
          <p:cNvSpPr/>
          <p:nvPr/>
        </p:nvSpPr>
        <p:spPr>
          <a:xfrm>
            <a:off x="7875181" y="3049386"/>
            <a:ext cx="414670" cy="49973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680484" y="1892595"/>
            <a:ext cx="793897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364664" y="2374604"/>
            <a:ext cx="793897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467293" y="3899913"/>
            <a:ext cx="793897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12652" y="4374833"/>
            <a:ext cx="793897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353340" y="1402731"/>
            <a:ext cx="793897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5762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5D1D2CD-6210-4E41-A320-579F2FAB2D31}"/>
              </a:ext>
            </a:extLst>
          </p:cNvPr>
          <p:cNvSpPr txBox="1"/>
          <p:nvPr/>
        </p:nvSpPr>
        <p:spPr>
          <a:xfrm>
            <a:off x="138223" y="851124"/>
            <a:ext cx="5645889" cy="3591048"/>
          </a:xfrm>
          <a:prstGeom prst="rect">
            <a:avLst/>
          </a:prstGeom>
          <a:solidFill>
            <a:schemeClr val="bg1"/>
          </a:solidFill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b="1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Trường</a:t>
            </a:r>
            <a:r>
              <a:rPr lang="en-US" sz="2200" b="1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em</a:t>
            </a:r>
            <a:endParaRPr lang="en-US" sz="2200" b="1" dirty="0">
              <a:effectLst/>
              <a:latin typeface=".VnTime" panose="020B7200000000000000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indent="4572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Trường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My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có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rất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nhiều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hoa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và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cây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xanh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. Sau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khi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tan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học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em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và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các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bạn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thường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tưới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nước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bắt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sâu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cho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cây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.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Được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chăm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sóc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chu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đáo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cây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cối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lúc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nào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cũng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xanh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mướt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.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Hoa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đua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nhau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tỏa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hương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khoe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sắc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.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Khung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cảnh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nhà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trường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như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một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bức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tranh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rực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rỡ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sắc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màu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  <a:endParaRPr lang="en-US" sz="2200" b="1" dirty="0">
              <a:effectLst/>
              <a:latin typeface=".VnTime" panose="020B7200000000000000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6B6ED3-0686-4CBF-99AB-CB4143A58C97}"/>
              </a:ext>
            </a:extLst>
          </p:cNvPr>
          <p:cNvSpPr txBox="1"/>
          <p:nvPr/>
        </p:nvSpPr>
        <p:spPr>
          <a:xfrm>
            <a:off x="5869172" y="722884"/>
            <a:ext cx="3274828" cy="3816429"/>
          </a:xfrm>
          <a:prstGeom prst="rect">
            <a:avLst/>
          </a:prstGeom>
          <a:solidFill>
            <a:schemeClr val="bg1"/>
          </a:solidFill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200" b="1" dirty="0"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sz="2200" b="1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)  Sau </a:t>
            </a:r>
            <a:r>
              <a:rPr lang="en-US" sz="2200" b="1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khi</a:t>
            </a:r>
            <a:r>
              <a:rPr lang="en-US" sz="2200" b="1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tan </a:t>
            </a:r>
            <a:r>
              <a:rPr lang="en-US" sz="2200" b="1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học</a:t>
            </a:r>
            <a:r>
              <a:rPr lang="en-US" sz="2200" b="1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, My </a:t>
            </a:r>
            <a:r>
              <a:rPr lang="en-US" sz="2200" b="1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và</a:t>
            </a:r>
            <a:r>
              <a:rPr lang="en-US" sz="2200" b="1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các</a:t>
            </a:r>
            <a:r>
              <a:rPr lang="en-US" sz="2200" b="1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bạn</a:t>
            </a:r>
            <a:r>
              <a:rPr lang="en-US" sz="2200" b="1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thường</a:t>
            </a:r>
            <a:r>
              <a:rPr lang="en-US" sz="2200" b="1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làm</a:t>
            </a:r>
            <a:r>
              <a:rPr lang="en-US" sz="2200" b="1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gì</a:t>
            </a:r>
            <a:r>
              <a:rPr lang="en-US" sz="2200" b="1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  <a:endParaRPr lang="en-US" sz="2200" b="1" dirty="0">
              <a:effectLst/>
              <a:latin typeface=".VnTime" panose="020B7200000000000000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nô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đùa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vui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vẻ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	</a:t>
            </a:r>
            <a:endParaRPr lang="en-US" sz="2200" dirty="0">
              <a:latin typeface="Arial-Rounded" panose="020B0500000000000000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tưới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nước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cho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cây</a:t>
            </a:r>
            <a:endParaRPr lang="en-US" sz="2200" b="1" dirty="0">
              <a:effectLst/>
              <a:latin typeface=".VnTime" panose="020B7200000000000000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C.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tưới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nước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bắt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sâu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cho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cây</a:t>
            </a:r>
            <a:endParaRPr lang="en-US" sz="2200" b="1" dirty="0">
              <a:effectLst/>
              <a:latin typeface=".VnTime" panose="020B7200000000000000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200" b="1" dirty="0"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en-US" sz="2200" b="1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)  </a:t>
            </a:r>
            <a:r>
              <a:rPr lang="en-US" sz="2200" b="1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Khung</a:t>
            </a:r>
            <a:r>
              <a:rPr lang="en-US" sz="2200" b="1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cảnh</a:t>
            </a:r>
            <a:r>
              <a:rPr lang="en-US" sz="2200" b="1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trường</a:t>
            </a:r>
            <a:r>
              <a:rPr lang="en-US" sz="2200" b="1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My </a:t>
            </a:r>
            <a:r>
              <a:rPr lang="en-US" sz="2200" b="1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giống</a:t>
            </a:r>
            <a:r>
              <a:rPr lang="en-US" sz="2200" b="1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cái</a:t>
            </a:r>
            <a:r>
              <a:rPr lang="en-US" sz="2200" b="1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gì</a:t>
            </a:r>
            <a:r>
              <a:rPr lang="en-US" sz="2200" b="1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  <a:endParaRPr lang="en-US" sz="2200" b="1" dirty="0">
              <a:effectLst/>
              <a:latin typeface=".VnTime" panose="020B7200000000000000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Cánh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đồng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lúa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	</a:t>
            </a:r>
            <a:endParaRPr lang="en-US" sz="2200" dirty="0">
              <a:latin typeface="Arial-Rounded" panose="020B0500000000000000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Một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bức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tranh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rực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rỡ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  <a:endParaRPr lang="en-US" sz="2200" b="1" dirty="0">
              <a:latin typeface=".VnTime" panose="020B7200000000000000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Một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khu</a:t>
            </a:r>
            <a:r>
              <a:rPr lang="en-US" sz="2200" b="0" dirty="0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rừng</a:t>
            </a:r>
            <a:endParaRPr lang="en-US" sz="2200" b="1" dirty="0">
              <a:effectLst/>
              <a:latin typeface=".VnTime" panose="020B7200000000000000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9F8BF20-AF2E-4199-937A-6FDF95131A3D}"/>
              </a:ext>
            </a:extLst>
          </p:cNvPr>
          <p:cNvSpPr/>
          <p:nvPr/>
        </p:nvSpPr>
        <p:spPr>
          <a:xfrm>
            <a:off x="5869172" y="2433731"/>
            <a:ext cx="382772" cy="39473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42401A3-9C61-4D80-AD97-35F142D6D30D}"/>
              </a:ext>
            </a:extLst>
          </p:cNvPr>
          <p:cNvSpPr/>
          <p:nvPr/>
        </p:nvSpPr>
        <p:spPr>
          <a:xfrm>
            <a:off x="5869172" y="4112399"/>
            <a:ext cx="382772" cy="39473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290623" y="2374605"/>
            <a:ext cx="5351721" cy="2126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233916" y="2906234"/>
            <a:ext cx="2916866" cy="2126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3639879" y="3905175"/>
            <a:ext cx="2002465" cy="10636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33916" y="4355290"/>
            <a:ext cx="4784651" cy="38123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8542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2" name="文本框 41"/>
          <p:cNvSpPr txBox="1"/>
          <p:nvPr/>
        </p:nvSpPr>
        <p:spPr>
          <a:xfrm>
            <a:off x="243056" y="1524636"/>
            <a:ext cx="354165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endParaRPr lang="en-US" altLang="zh-CN" sz="3600" dirty="0"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  <a:p>
            <a:r>
              <a:rPr lang="en-US" altLang="zh-CN" sz="3600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LUYỆN VIẾT </a:t>
            </a:r>
          </a:p>
          <a:p>
            <a:r>
              <a:rPr lang="en-US" altLang="zh-CN" sz="3600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BẢNG CON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817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161"/>
    </mc:Choice>
    <mc:Fallback xmlns="">
      <p:transition advTm="91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25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卡通欢乐假期教育老师专用课件PPT模板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57&quot;/&gt;&lt;/object&gt;&lt;object type=&quot;3&quot; unique_id=&quot;10005&quot;&gt;&lt;property id=&quot;20148&quot; value=&quot;5&quot;/&gt;&lt;property id=&quot;20300&quot; value=&quot;Slide 3&quot;/&gt;&lt;property id=&quot;20307&quot; value=&quot;258&quot;/&gt;&lt;/object&gt;&lt;object type=&quot;3&quot; unique_id=&quot;10006&quot;&gt;&lt;property id=&quot;20148&quot; value=&quot;5&quot;/&gt;&lt;property id=&quot;20300&quot; value=&quot;Slide 4&quot;/&gt;&lt;property id=&quot;20307&quot; value=&quot;259&quot;/&gt;&lt;/object&gt;&lt;object type=&quot;3&quot; unique_id=&quot;10007&quot;&gt;&lt;property id=&quot;20148&quot; value=&quot;5&quot;/&gt;&lt;property id=&quot;20300&quot; value=&quot;Slide 5&quot;/&gt;&lt;property id=&quot;20307&quot; value=&quot;260&quot;/&gt;&lt;/object&gt;&lt;object type=&quot;3&quot; unique_id=&quot;10008&quot;&gt;&lt;property id=&quot;20148&quot; value=&quot;5&quot;/&gt;&lt;property id=&quot;20300&quot; value=&quot;Slide 6&quot;/&gt;&lt;property id=&quot;20307&quot; value=&quot;270&quot;/&gt;&lt;/object&gt;&lt;object type=&quot;3&quot; unique_id=&quot;10009&quot;&gt;&lt;property id=&quot;20148&quot; value=&quot;5&quot;/&gt;&lt;property id=&quot;20300&quot; value=&quot;Slide 7&quot;/&gt;&lt;property id=&quot;20307&quot; value=&quot;262&quot;/&gt;&lt;/object&gt;&lt;object type=&quot;3&quot; unique_id=&quot;10010&quot;&gt;&lt;property id=&quot;20148&quot; value=&quot;5&quot;/&gt;&lt;property id=&quot;20300&quot; value=&quot;Slide 8&quot;/&gt;&lt;property id=&quot;20307&quot; value=&quot;263&quot;/&gt;&lt;/object&gt;&lt;object type=&quot;3&quot; unique_id=&quot;10011&quot;&gt;&lt;property id=&quot;20148&quot; value=&quot;5&quot;/&gt;&lt;property id=&quot;20300&quot; value=&quot;Slide 9&quot;/&gt;&lt;property id=&quot;20307&quot; value=&quot;271&quot;/&gt;&lt;/object&gt;&lt;object type=&quot;3&quot; unique_id=&quot;10012&quot;&gt;&lt;property id=&quot;20148&quot; value=&quot;5&quot;/&gt;&lt;property id=&quot;20300&quot; value=&quot;Slide 10&quot;/&gt;&lt;property id=&quot;20307&quot; value=&quot;265&quot;/&gt;&lt;/object&gt;&lt;object type=&quot;3&quot; unique_id=&quot;10013&quot;&gt;&lt;property id=&quot;20148&quot; value=&quot;5&quot;/&gt;&lt;property id=&quot;20300&quot; value=&quot;Slide 11&quot;/&gt;&lt;property id=&quot;20307&quot; value=&quot;266&quot;/&gt;&lt;/object&gt;&lt;object type=&quot;3&quot; unique_id=&quot;10014&quot;&gt;&lt;property id=&quot;20148&quot; value=&quot;5&quot;/&gt;&lt;property id=&quot;20300&quot; value=&quot;Slide 12&quot;/&gt;&lt;property id=&quot;20307&quot; value=&quot;272&quot;/&gt;&lt;/object&gt;&lt;object type=&quot;3&quot; unique_id=&quot;10015&quot;&gt;&lt;property id=&quot;20148&quot; value=&quot;5&quot;/&gt;&lt;property id=&quot;20300&quot; value=&quot;Slide 13&quot;/&gt;&lt;property id=&quot;20307&quot; value=&quot;268&quot;/&gt;&lt;/object&gt;&lt;object type=&quot;3&quot; unique_id=&quot;10016&quot;&gt;&lt;property id=&quot;20148&quot; value=&quot;5&quot;/&gt;&lt;property id=&quot;20300&quot; value=&quot;Slide 14&quot;/&gt;&lt;property id=&quot;20307&quot; value=&quot;269&quot;/&gt;&lt;/object&gt;&lt;object type=&quot;3&quot; unique_id=&quot;10017&quot;&gt;&lt;property id=&quot;20148&quot; value=&quot;5&quot;/&gt;&lt;property id=&quot;20300&quot; value=&quot;Slide 15&quot;/&gt;&lt;property id=&quot;20307&quot; value=&quot;273&quot;/&gt;&lt;/object&gt;&lt;/object&gt;&lt;object type=&quot;8&quot; unique_id=&quot;10034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2AF9ED3A35974FB4FC0A750E20F08F" ma:contentTypeVersion="7" ma:contentTypeDescription="Create a new document." ma:contentTypeScope="" ma:versionID="ae27ad75609f560b794f51fe79703aa0">
  <xsd:schema xmlns:xsd="http://www.w3.org/2001/XMLSchema" xmlns:xs="http://www.w3.org/2001/XMLSchema" xmlns:p="http://schemas.microsoft.com/office/2006/metadata/properties" xmlns:ns3="2954521b-b4ab-4ce3-8aa8-8bfa99a4c36e" targetNamespace="http://schemas.microsoft.com/office/2006/metadata/properties" ma:root="true" ma:fieldsID="662feb58b47efb0c69aedb5778475eaf" ns3:_="">
    <xsd:import namespace="2954521b-b4ab-4ce3-8aa8-8bfa99a4c36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54521b-b4ab-4ce3-8aa8-8bfa99a4c3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00BBF27-AEA7-4E39-9873-833F6E66B524}">
  <ds:schemaRefs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www.w3.org/XML/1998/namespace"/>
    <ds:schemaRef ds:uri="2954521b-b4ab-4ce3-8aa8-8bfa99a4c36e"/>
    <ds:schemaRef ds:uri="http://schemas.microsoft.com/office/infopath/2007/PartnerControl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E9FB348E-5AF4-49FB-8FE5-650F6DA25C7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56F18A0-6FEA-41E4-A1FE-3FCDC3E71B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54521b-b4ab-4ce3-8aa8-8bfa99a4c3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1602</TotalTime>
  <Words>367</Words>
  <Application>Microsoft Office PowerPoint</Application>
  <PresentationFormat>On-screen Show (16:9)</PresentationFormat>
  <Paragraphs>45</Paragraphs>
  <Slides>12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Times New Roman</vt:lpstr>
      <vt:lpstr>UTM Avo</vt:lpstr>
      <vt:lpstr>Arial-Rounded</vt:lpstr>
      <vt:lpstr>.VnTime</vt:lpstr>
      <vt:lpstr>DFPOP1-W9</vt:lpstr>
      <vt:lpstr>Calibri</vt:lpstr>
      <vt:lpstr>Arial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Pham Thi Minh Phuong</dc:creator>
  <cp:lastModifiedBy>thanhtamthlb@gmail.com</cp:lastModifiedBy>
  <cp:revision>157</cp:revision>
  <dcterms:created xsi:type="dcterms:W3CDTF">2020-08-13T09:19:08Z</dcterms:created>
  <dcterms:modified xsi:type="dcterms:W3CDTF">2026-01-20T08:57:30Z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</Properties>
</file>