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0" r:id="rId3"/>
    <p:sldId id="257" r:id="rId4"/>
    <p:sldId id="266" r:id="rId5"/>
    <p:sldId id="267" r:id="rId6"/>
    <p:sldId id="263" r:id="rId7"/>
    <p:sldId id="264" r:id="rId8"/>
    <p:sldId id="268" r:id="rId9"/>
    <p:sldId id="265" r:id="rId10"/>
    <p:sldId id="269" r:id="rId11"/>
    <p:sldId id="270" r:id="rId12"/>
    <p:sldId id="271" r:id="rId13"/>
    <p:sldId id="259" r:id="rId14"/>
    <p:sldId id="272" r:id="rId15"/>
    <p:sldId id="262" r:id="rId16"/>
    <p:sldId id="273" r:id="rId17"/>
    <p:sldId id="274" r:id="rId18"/>
    <p:sldId id="275" r:id="rId19"/>
    <p:sldId id="277" r:id="rId20"/>
    <p:sldId id="276" r:id="rId21"/>
    <p:sldId id="278" r:id="rId22"/>
    <p:sldId id="258" r:id="rId23"/>
  </p:sldIdLst>
  <p:sldSz cx="12192000" cy="6858000"/>
  <p:notesSz cx="6858000" cy="9144000"/>
  <p:embeddedFontLst>
    <p:embeddedFont>
      <p:font typeface="#9Slide05 Aphrodite Pro" panose="020B0604020202020204" charset="0"/>
      <p:regular r:id="rId24"/>
    </p:embeddedFont>
    <p:embeddedFont>
      <p:font typeface="#9Slide05 VL Fadilla" panose="020B0604020202020204" charset="0"/>
      <p:regular r:id="rId25"/>
    </p:embeddedFont>
    <p:embeddedFont>
      <p:font typeface="#9Slide07 HoneyCream" panose="020B0604020202020204" charset="0"/>
      <p:regular r:id="rId26"/>
    </p:embeddedFont>
    <p:embeddedFont>
      <p:font typeface="Colonna MT" panose="04020805060202030203" pitchFamily="82" charset="0"/>
      <p:regular r:id="rId27"/>
    </p:embeddedFont>
    <p:embeddedFont>
      <p:font typeface="UTM Aptima" panose="02040603050506020204" pitchFamily="18" charset="0"/>
      <p:regular r:id="rId28"/>
      <p:bold r:id="rId29"/>
      <p:italic r:id="rId30"/>
      <p:boldItalic r:id="rId31"/>
    </p:embeddedFont>
    <p:embeddedFont>
      <p:font typeface="UTM Arruba KT" panose="02040603050506020204" pitchFamily="18" charset="0"/>
      <p:regular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Davida" panose="02040603050506020204" pitchFamily="18" charset="0"/>
      <p:regular r:id="rId37"/>
    </p:embeddedFont>
    <p:embeddedFont>
      <p:font typeface="UTM Guanine" panose="0204060305050602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547-2DAE-4D97-AD20-F584CC681078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7477-96E8-41FA-9740-182F3AD9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6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4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8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0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0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0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1547-2DAE-4D97-AD20-F584CC681078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7477-96E8-41FA-9740-182F3AD9BD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9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microsoft.com/office/2007/relationships/hdphoto" Target="../media/hdphoto1.wdp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 dirty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gửi</a:t>
            </a:r>
            <a:r>
              <a:rPr kumimoji="0" lang="en-US" altLang="zh-CN" sz="8000" b="0" i="0" u="none" strike="noStrike" kern="1200" cap="none" spc="0" normalizeH="0" noProof="0" dirty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</a:t>
            </a:r>
            <a:r>
              <a:rPr kumimoji="0" lang="en-US" altLang="zh-CN" sz="8000" b="0" i="0" u="none" strike="noStrike" kern="1200" cap="none" spc="0" normalizeH="0" noProof="0" dirty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875124" y="741442"/>
            <a:ext cx="2463020" cy="937185"/>
            <a:chOff x="4951288" y="1452919"/>
            <a:chExt cx="2463020" cy="937185"/>
          </a:xfrm>
        </p:grpSpPr>
        <p:sp>
          <p:nvSpPr>
            <p:cNvPr id="86" name="TextBox 85"/>
            <p:cNvSpPr txBox="1"/>
            <p:nvPr/>
          </p:nvSpPr>
          <p:spPr>
            <a:xfrm>
              <a:off x="4951288" y="1452919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017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85009" y="1466774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</p:grp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6" name="文本框 38"/>
          <p:cNvSpPr txBox="1"/>
          <p:nvPr/>
        </p:nvSpPr>
        <p:spPr>
          <a:xfrm>
            <a:off x="3648178" y="2281748"/>
            <a:ext cx="77511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đọc nối tiếp theo khổ</a:t>
            </a:r>
            <a:endParaRPr lang="zh-CN" alt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49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1317050" y="2331101"/>
            <a:ext cx="432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Từ ngữ</a:t>
            </a:r>
            <a:endParaRPr lang="en-US" altLang="en-US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7101" y="1692349"/>
            <a:ext cx="6609677" cy="4589542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4094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61311" y="4930853"/>
            <a:ext cx="2633472" cy="521208"/>
          </a:xfrm>
          <a:prstGeom prst="rect">
            <a:avLst/>
          </a:prstGeom>
        </p:spPr>
      </p:pic>
      <p:sp>
        <p:nvSpPr>
          <p:cNvPr id="273" name="文本框 223"/>
          <p:cNvSpPr txBox="1"/>
          <p:nvPr/>
        </p:nvSpPr>
        <p:spPr>
          <a:xfrm>
            <a:off x="6731977" y="2718981"/>
            <a:ext cx="317060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4800" b="1" i="1">
                <a:solidFill>
                  <a:srgbClr val="002060"/>
                </a:solidFill>
                <a:latin typeface="UTM Avo" panose="02040603050506020204" pitchFamily="18" charset="0"/>
              </a:rPr>
              <a:t>Hòm thư</a:t>
            </a:r>
            <a:endParaRPr lang="en-US" altLang="en-US" sz="4800" b="1" i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74" name="文本框 223"/>
          <p:cNvSpPr txBox="1"/>
          <p:nvPr/>
        </p:nvSpPr>
        <p:spPr>
          <a:xfrm>
            <a:off x="5613250" y="3992209"/>
            <a:ext cx="59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rgbClr val="0070C0"/>
                </a:solidFill>
                <a:latin typeface="UTM Avo" panose="02040603050506020204" pitchFamily="18" charset="0"/>
              </a:rPr>
              <a:t>Thùng để bỏ thư.</a:t>
            </a:r>
            <a:endParaRPr lang="en-US" altLang="en-US" sz="4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3" grpId="0" animBg="1"/>
      <p:bldP spid="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2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442902" y="3440909"/>
            <a:ext cx="77511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Tìm hiểu bài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3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04598" y="2227264"/>
            <a:ext cx="535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r>
              <a:rPr lang="en-US" altLang="en-US" sz="3500" b="1">
                <a:solidFill>
                  <a:srgbClr val="C00000"/>
                </a:solidFill>
                <a:latin typeface="UTM Avo" panose="02040603050506020204" pitchFamily="18" charset="0"/>
              </a:rPr>
              <a:t>. Bạn nhỏ viết thư cho bố vào dịp nào?</a:t>
            </a:r>
            <a:endParaRPr lang="en-US" altLang="en-US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205292" y="3002006"/>
            <a:ext cx="5111790" cy="202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Bạn nhỏ viết thư cho bố vào dịp sắp đến Tết.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2. Bố bạn nhỏ đang làm công việc gì ở đảo?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153040" y="3002006"/>
            <a:ext cx="53564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Bố bạn nhỏ đang làm công việc giữ đảo và giữ trời của Tổ quốc.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  <a:latin typeface="UTM Aptima" panose="02040603050506020204" pitchFamily="18" charset="0"/>
              </a:rPr>
              <a:t>3. Bạn nhỏ đã gửi gì cho bố?</a:t>
            </a:r>
            <a:endParaRPr lang="en-US" altLang="en-US" sz="40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sp>
        <p:nvSpPr>
          <p:cNvPr id="272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51116" y="240944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a. Bánh chưng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3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30114" y="358046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b. hoa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4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62030" y="4731747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c. thư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69" y="1625450"/>
            <a:ext cx="2220891" cy="2220891"/>
          </a:xfrm>
          <a:prstGeom prst="rect">
            <a:avLst/>
          </a:prstGeom>
        </p:spPr>
      </p:pic>
      <p:pic>
        <p:nvPicPr>
          <p:cNvPr id="277" name="Picture 27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48" y="3290459"/>
            <a:ext cx="1929670" cy="1206044"/>
          </a:xfrm>
          <a:prstGeom prst="rect">
            <a:avLst/>
          </a:prstGeom>
        </p:spPr>
      </p:pic>
      <p:pic>
        <p:nvPicPr>
          <p:cNvPr id="278" name="Picture 277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6" y="4399800"/>
            <a:ext cx="1333037" cy="1237821"/>
          </a:xfrm>
          <a:prstGeom prst="rect">
            <a:avLst/>
          </a:prstGeom>
        </p:spPr>
      </p:pic>
      <p:pic>
        <p:nvPicPr>
          <p:cNvPr id="279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98139" y="4406012"/>
            <a:ext cx="1094734" cy="16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2" grpId="0" animBg="1"/>
      <p:bldP spid="273" grpId="0" animBg="1"/>
      <p:bldP spid="2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072303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4. Theo em khổ thơ cuối muốn nói điều gì?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604193" y="5205047"/>
            <a:ext cx="1646483" cy="325866"/>
          </a:xfrm>
          <a:prstGeom prst="rect">
            <a:avLst/>
          </a:prstGeom>
        </p:spPr>
      </p:pic>
      <p:grpSp>
        <p:nvGrpSpPr>
          <p:cNvPr id="275" name="Group 274"/>
          <p:cNvGrpSpPr/>
          <p:nvPr/>
        </p:nvGrpSpPr>
        <p:grpSpPr>
          <a:xfrm>
            <a:off x="5830462" y="548640"/>
            <a:ext cx="5338281" cy="2312126"/>
            <a:chOff x="5830462" y="548640"/>
            <a:chExt cx="5338281" cy="2312126"/>
          </a:xfrm>
        </p:grpSpPr>
        <p:sp>
          <p:nvSpPr>
            <p:cNvPr id="274" name="Rectangle: Rounded Corners 24">
              <a:extLst>
                <a:ext uri="{FF2B5EF4-FFF2-40B4-BE49-F238E27FC236}">
                  <a16:creationId xmlns:a16="http://schemas.microsoft.com/office/drawing/2014/main" id="{2AD8FA34-AB1B-3592-E209-030D4DDD998D}"/>
                </a:ext>
              </a:extLst>
            </p:cNvPr>
            <p:cNvSpPr/>
            <p:nvPr/>
          </p:nvSpPr>
          <p:spPr>
            <a:xfrm>
              <a:off x="5830462" y="548640"/>
              <a:ext cx="5090088" cy="23121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0CE28DED-901F-40EB-99B4-E4A0E0C17020}"/>
                </a:ext>
              </a:extLst>
            </p:cNvPr>
            <p:cNvSpPr txBox="1"/>
            <p:nvPr/>
          </p:nvSpPr>
          <p:spPr>
            <a:xfrm>
              <a:off x="6046514" y="672376"/>
              <a:ext cx="51222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: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hàng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rào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biển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đấy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ơi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276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61996" y="3691193"/>
            <a:ext cx="7036422" cy="944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a. Bố và các chú bảo vệ vùng biển, vùng trời quê hương.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7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75540" y="4733317"/>
            <a:ext cx="7160871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b. Bố và các chú xây hàng rào ở đảo.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8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842070" y="5714692"/>
            <a:ext cx="6811347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 c. Bố và các chú là hàng rào chắn song, chắn gió.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6" grpId="0" animBg="1"/>
      <p:bldP spid="277" grpId="0" animBg="1"/>
      <p:bldP spid="277" grpId="1" animBg="1"/>
      <p:bldP spid="278" grpId="0" animBg="1"/>
      <p:bldP spid="2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3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638547" y="3467375"/>
            <a:ext cx="7751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tập theo văn bản đọc</a:t>
            </a:r>
            <a:endParaRPr lang="zh-CN" altLang="en-U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2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775912" y="451127"/>
            <a:ext cx="10928408" cy="1339632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Từ ngữ nào chỉ hành động của bố? Từ ngữ nào chỉ hành động của con?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70402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84056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755144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4184056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12014" y="3355033"/>
            <a:ext cx="1604681" cy="12199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11" idx="2"/>
            <a:endCxn id="3" idx="3"/>
          </p:cNvCxnSpPr>
          <p:nvPr/>
        </p:nvCxnSpPr>
        <p:spPr>
          <a:xfrm flipH="1" flipV="1">
            <a:off x="3670149" y="3094909"/>
            <a:ext cx="1565041" cy="476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</p:cNvCxnSpPr>
          <p:nvPr/>
        </p:nvCxnSpPr>
        <p:spPr>
          <a:xfrm flipV="1">
            <a:off x="6579165" y="3277780"/>
            <a:ext cx="2011680" cy="1005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stCxn id="14" idx="2"/>
            <a:endCxn id="4" idx="3"/>
          </p:cNvCxnSpPr>
          <p:nvPr/>
        </p:nvCxnSpPr>
        <p:spPr>
          <a:xfrm flipH="1" flipV="1">
            <a:off x="3670149" y="4574937"/>
            <a:ext cx="1565041" cy="66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矩形 8">
            <a:extLst>
              <a:ext uri="{FF2B5EF4-FFF2-40B4-BE49-F238E27FC236}">
                <a16:creationId xmlns:a16="http://schemas.microsoft.com/office/drawing/2014/main" id="{DA22254A-A799-40C9-B770-624458B1EC6E}"/>
              </a:ext>
            </a:extLst>
          </p:cNvPr>
          <p:cNvSpPr/>
          <p:nvPr/>
        </p:nvSpPr>
        <p:spPr>
          <a:xfrm>
            <a:off x="4921616" y="1786377"/>
            <a:ext cx="5046574" cy="363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/>
            <a:r>
              <a:rPr lang="en-US" altLang="zh-CN" sz="1150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</a:rPr>
              <a:t>KHỞI </a:t>
            </a:r>
          </a:p>
          <a:p>
            <a:pPr lvl="0" algn="ctr"/>
            <a:r>
              <a:rPr lang="en-US" altLang="zh-CN" sz="1150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</a:rPr>
              <a:t>ĐỘNG</a:t>
            </a:r>
            <a:endParaRPr lang="zh-CN" altLang="en-US" sz="11500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5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1" y="1280160"/>
            <a:ext cx="11512212" cy="5303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815581" y="320498"/>
            <a:ext cx="10484271" cy="1270933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Thay lời bạn nhỏ, nói một câu thể hiện tình cảm đối với bố.</a:t>
            </a:r>
            <a:endParaRPr lang="en-US" sz="34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7716" y="1839625"/>
            <a:ext cx="6918960" cy="6128717"/>
            <a:chOff x="6057716" y="1839625"/>
            <a:chExt cx="6918960" cy="6128717"/>
          </a:xfrm>
        </p:grpSpPr>
        <p:sp>
          <p:nvSpPr>
            <p:cNvPr id="4" name="Oval 3"/>
            <p:cNvSpPr/>
            <p:nvPr/>
          </p:nvSpPr>
          <p:spPr>
            <a:xfrm>
              <a:off x="6057716" y="1839625"/>
              <a:ext cx="6918960" cy="6128717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文本框 223"/>
            <p:cNvSpPr txBox="1"/>
            <p:nvPr/>
          </p:nvSpPr>
          <p:spPr>
            <a:xfrm>
              <a:off x="6788772" y="3546613"/>
              <a:ext cx="48813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600" b="1">
                  <a:solidFill>
                    <a:srgbClr val="0070C0"/>
                  </a:solidFill>
                  <a:latin typeface="UTM Aptima" panose="02040603050506020204" pitchFamily="18" charset="0"/>
                </a:rPr>
                <a:t>Con rất yêu và nhớ bố. Bố hãy yên tâm công tác. Con và mẹ luôn mong và chờ bố về.</a:t>
              </a:r>
              <a:endParaRPr lang="en-US" altLang="en-US" sz="3600" b="1" dirty="0">
                <a:solidFill>
                  <a:srgbClr val="0070C0"/>
                </a:solidFill>
                <a:latin typeface="UTM Aptim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5" y="1544075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415" y="364514"/>
            <a:ext cx="10515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</a:rPr>
              <a:t>Em thấy những ai trong 2 bức tranh? Họ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31988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89" y="309387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688" y="5143723"/>
            <a:ext cx="4481764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Bạn nhỏ đang cầm bút viết thư.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3618" y="5143723"/>
            <a:ext cx="530664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Chú bộ đội hải quân đang cầm súng đứng gác ở đảo Trường Sa.</a:t>
            </a:r>
          </a:p>
        </p:txBody>
      </p:sp>
    </p:spTree>
    <p:extLst>
      <p:ext uri="{BB962C8B-B14F-4D97-AF65-F5344CB8AC3E}">
        <p14:creationId xmlns:p14="http://schemas.microsoft.com/office/powerpoint/2010/main" val="41154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95" y="-86255"/>
            <a:ext cx="1173607" cy="11619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003125" y="653935"/>
            <a:ext cx="2811440" cy="1105510"/>
            <a:chOff x="-856881" y="1091821"/>
            <a:chExt cx="2811440" cy="1105510"/>
          </a:xfrm>
        </p:grpSpPr>
        <p:sp>
          <p:nvSpPr>
            <p:cNvPr id="40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4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</a:t>
              </a:r>
              <a:r>
                <a:rPr lang="en-US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việt</a:t>
              </a:r>
              <a:r>
                <a:rPr lang="en-US" sz="2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 2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8092" y="827709"/>
            <a:ext cx="404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VL Fadilla" pitchFamily="2" charset="0"/>
              </a:rPr>
              <a:t>Tiết 1 +2: Đọc</a:t>
            </a:r>
          </a:p>
        </p:txBody>
      </p: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37917"/>
            <a:ext cx="7802433" cy="108130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Mục tiêu</a:t>
            </a:r>
            <a:r>
              <a:rPr kumimoji="0" lang="en-US" altLang="zh-CN" sz="66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zh-CN" sz="66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665307" y="287680"/>
            <a:ext cx="1259544" cy="152898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63" y="3808778"/>
            <a:ext cx="2758716" cy="275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589" y="1548083"/>
            <a:ext cx="112686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latin typeface="UTM Avo" panose="02040603050506020204" pitchFamily="18" charset="0"/>
              </a:rPr>
              <a:t>*</a:t>
            </a:r>
            <a:r>
              <a:rPr lang="en-US" sz="2500" b="1" dirty="0" err="1">
                <a:latin typeface="UTM Avo" panose="02040603050506020204" pitchFamily="18" charset="0"/>
              </a:rPr>
              <a:t>Kiến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thức</a:t>
            </a:r>
            <a:r>
              <a:rPr lang="en-US" sz="2500" b="1" dirty="0">
                <a:latin typeface="UTM Avo" panose="02040603050506020204" pitchFamily="18" charset="0"/>
              </a:rPr>
              <a:t>, </a:t>
            </a:r>
            <a:r>
              <a:rPr lang="en-US" sz="2500" b="1" dirty="0" err="1">
                <a:latin typeface="UTM Avo" panose="02040603050506020204" pitchFamily="18" charset="0"/>
              </a:rPr>
              <a:t>kĩ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năng</a:t>
            </a:r>
            <a:r>
              <a:rPr lang="en-US" sz="2500" b="1" dirty="0">
                <a:latin typeface="UTM Avo" panose="02040603050506020204" pitchFamily="18" charset="0"/>
              </a:rPr>
              <a:t>:</a:t>
            </a:r>
            <a:endParaRPr lang="en-US" sz="2500" dirty="0">
              <a:latin typeface="UTM Avo" panose="02040603050506020204" pitchFamily="18" charset="0"/>
            </a:endParaRP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Đọc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đúng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tiếng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dễ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đọc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lẫn</a:t>
            </a:r>
            <a:r>
              <a:rPr lang="en-US" sz="2500" dirty="0">
                <a:latin typeface="UTM Avo" panose="02040603050506020204" pitchFamily="18" charset="0"/>
              </a:rPr>
              <a:t> do </a:t>
            </a:r>
            <a:r>
              <a:rPr lang="en-US" sz="2500" dirty="0" err="1">
                <a:latin typeface="UTM Avo" panose="02040603050506020204" pitchFamily="18" charset="0"/>
              </a:rPr>
              <a:t>ảnh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hưởng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của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phát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âm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địa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phương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Đọc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đúng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rõ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ràng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diễn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cảm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bài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thơ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biết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ngắt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nghỉ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theo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nhịp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thơ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Trả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được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câu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hỏi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của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bài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Hiểu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nội</a:t>
            </a:r>
            <a:r>
              <a:rPr lang="en-US" sz="2500" dirty="0">
                <a:latin typeface="UTM Avo" panose="02040603050506020204" pitchFamily="18" charset="0"/>
              </a:rPr>
              <a:t> dung </a:t>
            </a:r>
            <a:r>
              <a:rPr lang="en-US" sz="2500" dirty="0" err="1">
                <a:latin typeface="UTM Avo" panose="02040603050506020204" pitchFamily="18" charset="0"/>
              </a:rPr>
              <a:t>bài</a:t>
            </a:r>
            <a:r>
              <a:rPr lang="en-US" sz="2500" dirty="0">
                <a:latin typeface="UTM Avo" panose="02040603050506020204" pitchFamily="18" charset="0"/>
              </a:rPr>
              <a:t>: </a:t>
            </a:r>
            <a:r>
              <a:rPr lang="en-US" sz="2500" dirty="0" err="1">
                <a:latin typeface="UTM Avo" panose="02040603050506020204" pitchFamily="18" charset="0"/>
              </a:rPr>
              <a:t>cảm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được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tình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cảm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của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bạn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nhỏ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bài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thơ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Nhận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biết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được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địa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điểm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thời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gian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hình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ảnh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bài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thơ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500" b="1" dirty="0">
                <a:latin typeface="UTM Avo" panose="02040603050506020204" pitchFamily="18" charset="0"/>
              </a:rPr>
              <a:t>*</a:t>
            </a:r>
            <a:r>
              <a:rPr lang="en-US" sz="2500" b="1" dirty="0" err="1">
                <a:latin typeface="UTM Avo" panose="02040603050506020204" pitchFamily="18" charset="0"/>
              </a:rPr>
              <a:t>Phát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triển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năng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lực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và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phẩm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chất</a:t>
            </a:r>
            <a:r>
              <a:rPr lang="en-US" sz="2500" b="1" dirty="0">
                <a:latin typeface="UTM Avo" panose="02040603050506020204" pitchFamily="18" charset="0"/>
              </a:rPr>
              <a:t>:</a:t>
            </a:r>
            <a:endParaRPr lang="en-US" sz="2500" dirty="0">
              <a:latin typeface="UTM Avo" panose="02040603050506020204" pitchFamily="18" charset="0"/>
            </a:endParaRP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Giúp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hình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thành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phát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triển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năng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lực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văn</a:t>
            </a:r>
            <a:r>
              <a:rPr lang="en-US" sz="2500" dirty="0">
                <a:latin typeface="UTM Avo" panose="02040603050506020204" pitchFamily="18" charset="0"/>
              </a:rPr>
              <a:t> học: </a:t>
            </a:r>
            <a:r>
              <a:rPr lang="en-US" sz="2500" dirty="0" err="1">
                <a:latin typeface="UTM Avo" panose="02040603050506020204" pitchFamily="18" charset="0"/>
              </a:rPr>
              <a:t>phát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triển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kĩ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năng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nghe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nói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đọc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hiểu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văn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bản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500" dirty="0">
                <a:latin typeface="UTM Avo" panose="02040603050506020204" pitchFamily="18" charset="0"/>
              </a:rPr>
              <a:t>- </a:t>
            </a:r>
            <a:r>
              <a:rPr lang="en-US" sz="2500" dirty="0" err="1">
                <a:latin typeface="UTM Avo" panose="02040603050506020204" pitchFamily="18" charset="0"/>
              </a:rPr>
              <a:t>Biết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trình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bày</a:t>
            </a:r>
            <a:r>
              <a:rPr lang="en-US" sz="2500" dirty="0">
                <a:latin typeface="UTM Avo" panose="02040603050506020204" pitchFamily="18" charset="0"/>
              </a:rPr>
              <a:t> ý </a:t>
            </a:r>
            <a:r>
              <a:rPr lang="en-US" sz="2500" dirty="0" err="1">
                <a:latin typeface="UTM Avo" panose="02040603050506020204" pitchFamily="18" charset="0"/>
              </a:rPr>
              <a:t>kiến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nhân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tinh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hợp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trong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làm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việc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nhóm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4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1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442902" y="3440909"/>
            <a:ext cx="77511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ĐỌC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5894" y="3467375"/>
            <a:ext cx="4785616" cy="3828309"/>
          </a:xfrm>
          <a:prstGeom prst="rect">
            <a:avLst/>
          </a:prstGeom>
        </p:spPr>
      </p:pic>
      <p:sp>
        <p:nvSpPr>
          <p:cNvPr id="57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04795" y="2246187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44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khổ thơ 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8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31579" y="2244206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khổ thơ.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60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56198" y="1040609"/>
            <a:ext cx="4509656" cy="113177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240329" y="497684"/>
            <a:ext cx="1013110" cy="551416"/>
          </a:xfrm>
          <a:prstGeom prst="wedgeRoundRectCallout">
            <a:avLst>
              <a:gd name="adj1" fmla="val -911"/>
              <a:gd name="adj2" fmla="val 7813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 1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43136" y="2238038"/>
            <a:ext cx="4974372" cy="19569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-12110" y="2402071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Khổ2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77969" y="4375998"/>
            <a:ext cx="4974372" cy="19569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-30537" y="4214312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Khổ3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180489" y="2194902"/>
            <a:ext cx="5508755" cy="20265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95910" y="1740462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Khổ4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8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215322" y="4293669"/>
            <a:ext cx="5508755" cy="20265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82201" y="1747430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Khổ4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94524" y="4211480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Khổ5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835</Words>
  <Application>Microsoft Office PowerPoint</Application>
  <PresentationFormat>Widescreen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UTM Arruba KT</vt:lpstr>
      <vt:lpstr>UTM Aptima</vt:lpstr>
      <vt:lpstr>Calibri Light</vt:lpstr>
      <vt:lpstr>#9Slide05 VL Fadilla</vt:lpstr>
      <vt:lpstr>SVN-Newton</vt:lpstr>
      <vt:lpstr>#9Slide05 Aphrodite Pro</vt:lpstr>
      <vt:lpstr>Arial</vt:lpstr>
      <vt:lpstr>Times New Roman</vt:lpstr>
      <vt:lpstr>UTM Guanine</vt:lpstr>
      <vt:lpstr>UTM Davida</vt:lpstr>
      <vt:lpstr>#9Slide07 HoneyCream</vt:lpstr>
      <vt:lpstr>Colonna MT</vt:lpstr>
      <vt:lpstr>Calibri</vt:lpstr>
      <vt:lpstr>UTM Avo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Windows</cp:lastModifiedBy>
  <cp:revision>32</cp:revision>
  <dcterms:created xsi:type="dcterms:W3CDTF">2023-03-26T09:46:09Z</dcterms:created>
  <dcterms:modified xsi:type="dcterms:W3CDTF">2026-04-10T01:28:09Z</dcterms:modified>
</cp:coreProperties>
</file>