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69" r:id="rId3"/>
    <p:sldId id="372" r:id="rId4"/>
    <p:sldId id="390" r:id="rId5"/>
    <p:sldId id="391" r:id="rId6"/>
    <p:sldId id="392" r:id="rId7"/>
    <p:sldId id="393" r:id="rId8"/>
    <p:sldId id="394" r:id="rId9"/>
    <p:sldId id="374" r:id="rId10"/>
    <p:sldId id="395" r:id="rId11"/>
    <p:sldId id="396" r:id="rId12"/>
    <p:sldId id="39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2026/4/19</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91859147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2026/4/19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09017587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2026/4/19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247800278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2026/4/19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82327609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2026/4/19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44404681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2026/4/19</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98784615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2026/4/19</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59929755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2026/4/19</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76023484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2026/4/19</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4270920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2026/4/19</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268676396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2026/4/19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90956373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2026/4/19</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pic>
        <p:nvPicPr>
          <p:cNvPr id="8" name="Picture 7" descr="A white circle with leaves and blue text&#10;&#10;Description automatically generated">
            <a:extLst>
              <a:ext uri="{FF2B5EF4-FFF2-40B4-BE49-F238E27FC236}">
                <a16:creationId xmlns:a16="http://schemas.microsoft.com/office/drawing/2014/main" id="{1EEC6332-3E08-3945-4A2D-4D0711462471}"/>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395168" y="199338"/>
            <a:ext cx="1246891" cy="1246891"/>
          </a:xfrm>
          <a:prstGeom prst="rect">
            <a:avLst/>
          </a:prstGeom>
        </p:spPr>
      </p:pic>
    </p:spTree>
    <p:custDataLst>
      <p:tags r:id="rId13"/>
    </p:custDataLst>
    <p:extLst>
      <p:ext uri="{BB962C8B-B14F-4D97-AF65-F5344CB8AC3E}">
        <p14:creationId xmlns:p14="http://schemas.microsoft.com/office/powerpoint/2010/main" val="3341659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6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72.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73.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74.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6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65.xml"/><Relationship Id="rId6"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66.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67.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68.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69.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70.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71.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0" y="-1905"/>
            <a:ext cx="12192000" cy="2225040"/>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2543175"/>
            <a:ext cx="12192000" cy="4314190"/>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pic>
        <p:nvPicPr>
          <p:cNvPr id="21" name="图片 20" descr="图层 18 拷贝"/>
          <p:cNvPicPr>
            <a:picLocks noChangeAspect="1"/>
          </p:cNvPicPr>
          <p:nvPr/>
        </p:nvPicPr>
        <p:blipFill>
          <a:blip r:embed="rId6"/>
          <a:stretch>
            <a:fillRect/>
          </a:stretch>
        </p:blipFill>
        <p:spPr>
          <a:xfrm>
            <a:off x="7814945" y="3979545"/>
            <a:ext cx="1445260" cy="2762885"/>
          </a:xfrm>
          <a:prstGeom prst="rect">
            <a:avLst/>
          </a:prstGeom>
        </p:spPr>
      </p:pic>
      <p:sp>
        <p:nvSpPr>
          <p:cNvPr id="2" name="文本框 21">
            <a:extLst>
              <a:ext uri="{FF2B5EF4-FFF2-40B4-BE49-F238E27FC236}">
                <a16:creationId xmlns:a16="http://schemas.microsoft.com/office/drawing/2014/main" id="{03522FCD-6E97-2AC7-ABA9-BD71306DF52A}"/>
              </a:ext>
            </a:extLst>
          </p:cNvPr>
          <p:cNvSpPr txBox="1"/>
          <p:nvPr/>
        </p:nvSpPr>
        <p:spPr>
          <a:xfrm>
            <a:off x="1979049" y="1177289"/>
            <a:ext cx="7924426" cy="646331"/>
          </a:xfrm>
          <a:prstGeom prst="rect">
            <a:avLst/>
          </a:prstGeom>
          <a:noFill/>
        </p:spPr>
        <p:txBody>
          <a:bodyPr wrap="square" rtlCol="0">
            <a:spAutoFit/>
          </a:bodyPr>
          <a:lstStyle/>
          <a:p>
            <a:pPr algn="ctr"/>
            <a:r>
              <a:rPr lang="en-US" altLang="zh-CN" sz="3600" b="1" dirty="0" err="1">
                <a:ln w="12700">
                  <a:noFill/>
                </a:ln>
                <a:solidFill>
                  <a:schemeClr val="bg1"/>
                </a:solidFill>
                <a:latin typeface="Arial" panose="020B0604020202020204" pitchFamily="34" charset="0"/>
                <a:ea typeface="微软雅黑" panose="020B0503020204020204" pitchFamily="34" charset="-122"/>
                <a:cs typeface="Arial" panose="020B0604020202020204" pitchFamily="34" charset="0"/>
              </a:rPr>
              <a:t>Thứ</a:t>
            </a:r>
            <a:r>
              <a:rPr lang="en-US" altLang="zh-CN" sz="3600" b="1" dirty="0">
                <a:ln w="12700">
                  <a:noFill/>
                </a:ln>
                <a:solidFill>
                  <a:schemeClr val="bg1"/>
                </a:solidFill>
                <a:latin typeface="Arial" panose="020B0604020202020204" pitchFamily="34" charset="0"/>
                <a:ea typeface="微软雅黑" panose="020B0503020204020204" pitchFamily="34" charset="-122"/>
                <a:cs typeface="Arial" panose="020B0604020202020204" pitchFamily="34" charset="0"/>
              </a:rPr>
              <a:t> … </a:t>
            </a:r>
            <a:r>
              <a:rPr lang="en-US" altLang="zh-CN" sz="3600" b="1" dirty="0" err="1">
                <a:ln w="12700">
                  <a:noFill/>
                </a:ln>
                <a:solidFill>
                  <a:schemeClr val="bg1"/>
                </a:solidFill>
                <a:latin typeface="Arial" panose="020B0604020202020204" pitchFamily="34" charset="0"/>
                <a:ea typeface="微软雅黑" panose="020B0503020204020204" pitchFamily="34" charset="-122"/>
                <a:cs typeface="Arial" panose="020B0604020202020204" pitchFamily="34" charset="0"/>
              </a:rPr>
              <a:t>ngày</a:t>
            </a:r>
            <a:r>
              <a:rPr lang="en-US" altLang="zh-CN" sz="3600" b="1" dirty="0">
                <a:ln w="12700">
                  <a:noFill/>
                </a:ln>
                <a:solidFill>
                  <a:schemeClr val="bg1"/>
                </a:solidFill>
                <a:latin typeface="Arial" panose="020B0604020202020204" pitchFamily="34" charset="0"/>
                <a:ea typeface="微软雅黑" panose="020B0503020204020204" pitchFamily="34" charset="-122"/>
                <a:cs typeface="Arial" panose="020B0604020202020204" pitchFamily="34" charset="0"/>
              </a:rPr>
              <a:t> … </a:t>
            </a:r>
            <a:r>
              <a:rPr lang="en-US" altLang="zh-CN" sz="3600" b="1" dirty="0" err="1">
                <a:ln w="12700">
                  <a:noFill/>
                </a:ln>
                <a:solidFill>
                  <a:schemeClr val="bg1"/>
                </a:solidFill>
                <a:latin typeface="Arial" panose="020B0604020202020204" pitchFamily="34" charset="0"/>
                <a:ea typeface="微软雅黑" panose="020B0503020204020204" pitchFamily="34" charset="-122"/>
                <a:cs typeface="Arial" panose="020B0604020202020204" pitchFamily="34" charset="0"/>
              </a:rPr>
              <a:t>tháng</a:t>
            </a:r>
            <a:r>
              <a:rPr lang="en-US" altLang="zh-CN" sz="3600" b="1" dirty="0">
                <a:ln w="12700">
                  <a:noFill/>
                </a:ln>
                <a:solidFill>
                  <a:schemeClr val="bg1"/>
                </a:solidFill>
                <a:latin typeface="Arial" panose="020B0604020202020204" pitchFamily="34" charset="0"/>
                <a:ea typeface="微软雅黑" panose="020B0503020204020204" pitchFamily="34" charset="-122"/>
                <a:cs typeface="Arial" panose="020B0604020202020204" pitchFamily="34" charset="0"/>
              </a:rPr>
              <a:t> … </a:t>
            </a:r>
            <a:r>
              <a:rPr lang="en-US" altLang="zh-CN" sz="3600" b="1" dirty="0" err="1">
                <a:ln w="12700">
                  <a:noFill/>
                </a:ln>
                <a:solidFill>
                  <a:schemeClr val="bg1"/>
                </a:solidFill>
                <a:latin typeface="Arial" panose="020B0604020202020204" pitchFamily="34" charset="0"/>
                <a:ea typeface="微软雅黑" panose="020B0503020204020204" pitchFamily="34" charset="-122"/>
                <a:cs typeface="Arial" panose="020B0604020202020204" pitchFamily="34" charset="0"/>
              </a:rPr>
              <a:t>năm</a:t>
            </a:r>
            <a:r>
              <a:rPr lang="en-US" altLang="zh-CN" sz="3600" b="1" dirty="0">
                <a:ln w="12700">
                  <a:noFill/>
                </a:ln>
                <a:solidFill>
                  <a:schemeClr val="bg1"/>
                </a:solidFill>
                <a:latin typeface="Arial" panose="020B0604020202020204" pitchFamily="34" charset="0"/>
                <a:ea typeface="微软雅黑" panose="020B0503020204020204" pitchFamily="34" charset="-122"/>
                <a:cs typeface="Arial" panose="020B0604020202020204" pitchFamily="34" charset="0"/>
              </a:rPr>
              <a:t> …</a:t>
            </a:r>
            <a:endParaRPr lang="zh-CN" altLang="en-US" sz="3600" b="1" dirty="0">
              <a:ln w="12700">
                <a:noFill/>
              </a:ln>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pic>
        <p:nvPicPr>
          <p:cNvPr id="5" name="Picture 4">
            <a:extLst>
              <a:ext uri="{FF2B5EF4-FFF2-40B4-BE49-F238E27FC236}">
                <a16:creationId xmlns:a16="http://schemas.microsoft.com/office/drawing/2014/main" id="{D80E5035-78C5-DD61-9E28-3DC3DB1EF805}"/>
              </a:ext>
            </a:extLst>
          </p:cNvPr>
          <p:cNvPicPr>
            <a:picLocks noChangeAspect="1"/>
          </p:cNvPicPr>
          <p:nvPr/>
        </p:nvPicPr>
        <p:blipFill>
          <a:blip r:embed="rId7"/>
          <a:stretch>
            <a:fillRect/>
          </a:stretch>
        </p:blipFill>
        <p:spPr>
          <a:xfrm>
            <a:off x="3865457" y="1633665"/>
            <a:ext cx="3889585" cy="1457070"/>
          </a:xfrm>
          <a:prstGeom prst="rect">
            <a:avLst/>
          </a:prstGeom>
        </p:spPr>
      </p:pic>
      <p:pic>
        <p:nvPicPr>
          <p:cNvPr id="6" name="Picture 5">
            <a:extLst>
              <a:ext uri="{FF2B5EF4-FFF2-40B4-BE49-F238E27FC236}">
                <a16:creationId xmlns:a16="http://schemas.microsoft.com/office/drawing/2014/main" id="{AA119F57-53F8-9DC6-C672-07EB94D4674E}"/>
              </a:ext>
            </a:extLst>
          </p:cNvPr>
          <p:cNvPicPr>
            <a:picLocks noChangeAspect="1"/>
          </p:cNvPicPr>
          <p:nvPr/>
        </p:nvPicPr>
        <p:blipFill>
          <a:blip r:embed="rId8"/>
          <a:stretch>
            <a:fillRect/>
          </a:stretch>
        </p:blipFill>
        <p:spPr>
          <a:xfrm>
            <a:off x="1656980" y="2422692"/>
            <a:ext cx="8535140" cy="1993565"/>
          </a:xfrm>
          <a:prstGeom prst="rect">
            <a:avLst/>
          </a:prstGeom>
        </p:spPr>
      </p:pic>
      <p:pic>
        <p:nvPicPr>
          <p:cNvPr id="8" name="Picture 7">
            <a:extLst>
              <a:ext uri="{FF2B5EF4-FFF2-40B4-BE49-F238E27FC236}">
                <a16:creationId xmlns:a16="http://schemas.microsoft.com/office/drawing/2014/main" id="{D826CC70-001A-3169-F0D1-1E09722398E8}"/>
              </a:ext>
            </a:extLst>
          </p:cNvPr>
          <p:cNvPicPr>
            <a:picLocks noChangeAspect="1"/>
          </p:cNvPicPr>
          <p:nvPr/>
        </p:nvPicPr>
        <p:blipFill>
          <a:blip r:embed="rId9"/>
          <a:stretch>
            <a:fillRect/>
          </a:stretch>
        </p:blipFill>
        <p:spPr>
          <a:xfrm>
            <a:off x="4875953" y="3680799"/>
            <a:ext cx="1944793" cy="963251"/>
          </a:xfrm>
          <a:prstGeom prst="rect">
            <a:avLst/>
          </a:prstGeom>
        </p:spPr>
      </p:pic>
      <p:pic>
        <p:nvPicPr>
          <p:cNvPr id="9" name="Picture 8" descr="A white circle with leaves and blue text&#10;&#10;Description automatically generated">
            <a:extLst>
              <a:ext uri="{FF2B5EF4-FFF2-40B4-BE49-F238E27FC236}">
                <a16:creationId xmlns:a16="http://schemas.microsoft.com/office/drawing/2014/main" id="{6F5652C1-E513-CA01-7F21-11C3E4FEBC2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95168" y="199338"/>
            <a:ext cx="1246891" cy="1246891"/>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ox(in)">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strVal val="#ppt_w+.3"/>
                                          </p:val>
                                        </p:tav>
                                        <p:tav tm="100000">
                                          <p:val>
                                            <p:strVal val="#ppt_w"/>
                                          </p:val>
                                        </p:tav>
                                      </p:tavLst>
                                    </p:anim>
                                    <p:anim calcmode="lin" valueType="num">
                                      <p:cBhvr>
                                        <p:cTn id="23" dur="1000" fill="hold"/>
                                        <p:tgtEl>
                                          <p:spTgt spid="2"/>
                                        </p:tgtEl>
                                        <p:attrNameLst>
                                          <p:attrName>ppt_h</p:attrName>
                                        </p:attrNameLst>
                                      </p:cBhvr>
                                      <p:tavLst>
                                        <p:tav tm="0">
                                          <p:val>
                                            <p:strVal val="#ppt_h"/>
                                          </p:val>
                                        </p:tav>
                                        <p:tav tm="100000">
                                          <p:val>
                                            <p:strVal val="#ppt_h"/>
                                          </p:val>
                                        </p:tav>
                                      </p:tavLst>
                                    </p:anim>
                                    <p:animEffect transition="in" filter="fade">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sp>
        <p:nvSpPr>
          <p:cNvPr id="27" name="Rectangle: Rounded Corners 2">
            <a:extLst>
              <a:ext uri="{FF2B5EF4-FFF2-40B4-BE49-F238E27FC236}">
                <a16:creationId xmlns:a16="http://schemas.microsoft.com/office/drawing/2014/main" id="{F888F259-746D-AE5E-FFC9-F1264541BB87}"/>
              </a:ext>
            </a:extLst>
          </p:cNvPr>
          <p:cNvSpPr/>
          <p:nvPr/>
        </p:nvSpPr>
        <p:spPr>
          <a:xfrm>
            <a:off x="1151256" y="76517"/>
            <a:ext cx="10220324" cy="122872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dirty="0">
                <a:solidFill>
                  <a:srgbClr val="002060"/>
                </a:solidFill>
              </a:rPr>
              <a:t>Em cùng các bạn đánh giá sản phẩm vừa làm được theo các yêu cầu dưới đây.</a:t>
            </a:r>
            <a:endParaRPr kumimoji="0" lang="en-US" sz="3600" b="0" i="0" u="none" strike="noStrike" kern="1200" cap="none" spc="0" normalizeH="0" baseline="0" noProof="0" dirty="0">
              <a:ln>
                <a:noFill/>
              </a:ln>
              <a:solidFill>
                <a:srgbClr val="002060"/>
              </a:solidFill>
              <a:effectLst/>
              <a:uLnTx/>
              <a:uFillTx/>
              <a:latin typeface="Calibri"/>
              <a:ea typeface="微软雅黑"/>
            </a:endParaRPr>
          </a:p>
        </p:txBody>
      </p:sp>
      <p:pic>
        <p:nvPicPr>
          <p:cNvPr id="13" name="Picture 12">
            <a:extLst>
              <a:ext uri="{FF2B5EF4-FFF2-40B4-BE49-F238E27FC236}">
                <a16:creationId xmlns:a16="http://schemas.microsoft.com/office/drawing/2014/main" id="{9BBFA8C7-E27A-9FA4-DE20-F4D13DE88E28}"/>
              </a:ext>
            </a:extLst>
          </p:cNvPr>
          <p:cNvPicPr>
            <a:picLocks noChangeAspect="1"/>
          </p:cNvPicPr>
          <p:nvPr/>
        </p:nvPicPr>
        <p:blipFill>
          <a:blip r:embed="rId8"/>
          <a:stretch>
            <a:fillRect/>
          </a:stretch>
        </p:blipFill>
        <p:spPr>
          <a:xfrm>
            <a:off x="1599837" y="1221464"/>
            <a:ext cx="9106898" cy="5327291"/>
          </a:xfrm>
          <a:prstGeom prst="rect">
            <a:avLst/>
          </a:prstGeom>
        </p:spPr>
      </p:pic>
    </p:spTree>
    <p:custDataLst>
      <p:tags r:id="rId1"/>
    </p:custDataLst>
    <p:extLst>
      <p:ext uri="{BB962C8B-B14F-4D97-AF65-F5344CB8AC3E}">
        <p14:creationId xmlns:p14="http://schemas.microsoft.com/office/powerpoint/2010/main" val="14876506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sp>
        <p:nvSpPr>
          <p:cNvPr id="27" name="Rectangle: Rounded Corners 2">
            <a:extLst>
              <a:ext uri="{FF2B5EF4-FFF2-40B4-BE49-F238E27FC236}">
                <a16:creationId xmlns:a16="http://schemas.microsoft.com/office/drawing/2014/main" id="{F888F259-746D-AE5E-FFC9-F1264541BB87}"/>
              </a:ext>
            </a:extLst>
          </p:cNvPr>
          <p:cNvSpPr/>
          <p:nvPr/>
        </p:nvSpPr>
        <p:spPr>
          <a:xfrm>
            <a:off x="619124" y="133350"/>
            <a:ext cx="11153775" cy="86677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002060"/>
                </a:solidFill>
              </a:rPr>
              <a:t>- Hãy tính toán chi phí để làm được chiếc đèn lồng trên.</a:t>
            </a:r>
            <a:endParaRPr kumimoji="0" lang="en-US" sz="3200" b="1" i="0" u="none" strike="noStrike" kern="1200" cap="none" spc="0" normalizeH="0" baseline="0" noProof="0" dirty="0">
              <a:ln>
                <a:noFill/>
              </a:ln>
              <a:solidFill>
                <a:srgbClr val="002060"/>
              </a:solidFill>
              <a:effectLst/>
              <a:uLnTx/>
              <a:uFillTx/>
              <a:latin typeface="Calibri"/>
              <a:ea typeface="微软雅黑"/>
            </a:endParaRPr>
          </a:p>
        </p:txBody>
      </p:sp>
      <p:graphicFrame>
        <p:nvGraphicFramePr>
          <p:cNvPr id="7" name="Table 6">
            <a:extLst>
              <a:ext uri="{FF2B5EF4-FFF2-40B4-BE49-F238E27FC236}">
                <a16:creationId xmlns:a16="http://schemas.microsoft.com/office/drawing/2014/main" id="{406964BF-2D8C-F885-6D28-3754D81C376D}"/>
              </a:ext>
            </a:extLst>
          </p:cNvPr>
          <p:cNvGraphicFramePr>
            <a:graphicFrameLocks noGrp="1"/>
          </p:cNvGraphicFramePr>
          <p:nvPr>
            <p:extLst>
              <p:ext uri="{D42A27DB-BD31-4B8C-83A1-F6EECF244321}">
                <p14:modId xmlns:p14="http://schemas.microsoft.com/office/powerpoint/2010/main" val="2011994122"/>
              </p:ext>
            </p:extLst>
          </p:nvPr>
        </p:nvGraphicFramePr>
        <p:xfrm>
          <a:off x="1457324" y="1600200"/>
          <a:ext cx="9591676" cy="3251836"/>
        </p:xfrm>
        <a:graphic>
          <a:graphicData uri="http://schemas.openxmlformats.org/drawingml/2006/table">
            <a:tbl>
              <a:tblPr/>
              <a:tblGrid>
                <a:gridCol w="2397919">
                  <a:extLst>
                    <a:ext uri="{9D8B030D-6E8A-4147-A177-3AD203B41FA5}">
                      <a16:colId xmlns:a16="http://schemas.microsoft.com/office/drawing/2014/main" val="3866922555"/>
                    </a:ext>
                  </a:extLst>
                </a:gridCol>
                <a:gridCol w="2397919">
                  <a:extLst>
                    <a:ext uri="{9D8B030D-6E8A-4147-A177-3AD203B41FA5}">
                      <a16:colId xmlns:a16="http://schemas.microsoft.com/office/drawing/2014/main" val="1373519378"/>
                    </a:ext>
                  </a:extLst>
                </a:gridCol>
                <a:gridCol w="2397919">
                  <a:extLst>
                    <a:ext uri="{9D8B030D-6E8A-4147-A177-3AD203B41FA5}">
                      <a16:colId xmlns:a16="http://schemas.microsoft.com/office/drawing/2014/main" val="459942083"/>
                    </a:ext>
                  </a:extLst>
                </a:gridCol>
                <a:gridCol w="2397919">
                  <a:extLst>
                    <a:ext uri="{9D8B030D-6E8A-4147-A177-3AD203B41FA5}">
                      <a16:colId xmlns:a16="http://schemas.microsoft.com/office/drawing/2014/main" val="1778957460"/>
                    </a:ext>
                  </a:extLst>
                </a:gridCol>
              </a:tblGrid>
              <a:tr h="559501">
                <a:tc gridSpan="4">
                  <a:txBody>
                    <a:bodyPr/>
                    <a:lstStyle/>
                    <a:p>
                      <a:pPr algn="ctr" fontAlgn="t"/>
                      <a:r>
                        <a:rPr lang="en-US" sz="3200" dirty="0" err="1">
                          <a:effectLst/>
                          <a:latin typeface="Calibri" panose="020F0502020204030204" pitchFamily="34" charset="0"/>
                          <a:cs typeface="Calibri" panose="020F0502020204030204" pitchFamily="34" charset="0"/>
                        </a:rPr>
                        <a:t>Bảng</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tính</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toán</a:t>
                      </a:r>
                      <a:r>
                        <a:rPr lang="en-US" sz="3200" dirty="0">
                          <a:effectLst/>
                          <a:latin typeface="Calibri" panose="020F0502020204030204" pitchFamily="34" charset="0"/>
                          <a:cs typeface="Calibri" panose="020F0502020204030204" pitchFamily="34" charset="0"/>
                        </a:rPr>
                        <a:t> chi </a:t>
                      </a:r>
                      <a:r>
                        <a:rPr lang="en-US" sz="3200" dirty="0" err="1">
                          <a:effectLst/>
                          <a:latin typeface="Calibri" panose="020F0502020204030204" pitchFamily="34" charset="0"/>
                          <a:cs typeface="Calibri" panose="020F0502020204030204" pitchFamily="34" charset="0"/>
                        </a:rPr>
                        <a:t>phí</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làm</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đèn</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lồng</a:t>
                      </a:r>
                      <a:endParaRPr lang="en-US" sz="3200" dirty="0">
                        <a:effectLst/>
                        <a:latin typeface="Calibri" panose="020F0502020204030204" pitchFamily="34" charset="0"/>
                        <a:cs typeface="Calibri" panose="020F0502020204030204" pitchFamily="34" charset="0"/>
                      </a:endParaRPr>
                    </a:p>
                  </a:txBody>
                  <a:tcPr marL="31750" marR="31750" marT="31750" marB="31750">
                    <a:lnL w="12700" cap="flat" cmpd="sng" algn="ctr">
                      <a:solidFill>
                        <a:srgbClr val="F89C16"/>
                      </a:solidFill>
                      <a:prstDash val="solid"/>
                      <a:round/>
                      <a:headEnd type="none" w="med" len="med"/>
                      <a:tailEnd type="none" w="med" len="med"/>
                    </a:lnL>
                    <a:lnR w="12700" cap="flat" cmpd="sng" algn="ctr">
                      <a:solidFill>
                        <a:srgbClr val="F89C16"/>
                      </a:solidFill>
                      <a:prstDash val="solid"/>
                      <a:round/>
                      <a:headEnd type="none" w="med" len="med"/>
                      <a:tailEnd type="none" w="med" len="med"/>
                    </a:lnR>
                    <a:lnT w="12700" cap="flat" cmpd="sng" algn="ctr">
                      <a:solidFill>
                        <a:srgbClr val="F89C16"/>
                      </a:solidFill>
                      <a:prstDash val="solid"/>
                      <a:round/>
                      <a:headEnd type="none" w="med" len="med"/>
                      <a:tailEnd type="none" w="med" len="med"/>
                    </a:lnT>
                    <a:lnB w="12700" cap="flat" cmpd="sng" algn="ctr">
                      <a:solidFill>
                        <a:srgbClr val="C09B16"/>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0914968"/>
                  </a:ext>
                </a:extLst>
              </a:tr>
              <a:tr h="559501">
                <a:tc>
                  <a:txBody>
                    <a:bodyPr/>
                    <a:lstStyle/>
                    <a:p>
                      <a:pPr algn="ctr" fontAlgn="t"/>
                      <a:r>
                        <a:rPr lang="en-US" sz="3200">
                          <a:effectLst/>
                          <a:latin typeface="Calibri" panose="020F0502020204030204" pitchFamily="34" charset="0"/>
                          <a:cs typeface="Calibri" panose="020F0502020204030204" pitchFamily="34" charset="0"/>
                        </a:rPr>
                        <a:t>Vật liệu</a:t>
                      </a:r>
                    </a:p>
                  </a:txBody>
                  <a:tcPr marL="31750" marR="31750" marT="31750" marB="31750">
                    <a:lnL w="12700" cap="flat" cmpd="sng" algn="ctr">
                      <a:solidFill>
                        <a:srgbClr val="C09B16"/>
                      </a:solidFill>
                      <a:prstDash val="solid"/>
                      <a:round/>
                      <a:headEnd type="none" w="med" len="med"/>
                      <a:tailEnd type="none" w="med" len="med"/>
                    </a:lnL>
                    <a:lnR w="12700" cap="flat" cmpd="sng" algn="ctr">
                      <a:solidFill>
                        <a:srgbClr val="C09B16"/>
                      </a:solidFill>
                      <a:prstDash val="solid"/>
                      <a:round/>
                      <a:headEnd type="none" w="med" len="med"/>
                      <a:tailEnd type="none" w="med" len="med"/>
                    </a:lnR>
                    <a:lnT w="12700" cap="flat" cmpd="sng" algn="ctr">
                      <a:solidFill>
                        <a:srgbClr val="C09B16"/>
                      </a:solidFill>
                      <a:prstDash val="solid"/>
                      <a:round/>
                      <a:headEnd type="none" w="med" len="med"/>
                      <a:tailEnd type="none" w="med" len="med"/>
                    </a:lnT>
                    <a:lnB w="12700" cap="flat" cmpd="sng" algn="ctr">
                      <a:solidFill>
                        <a:srgbClr val="189B16"/>
                      </a:solidFill>
                      <a:prstDash val="solid"/>
                      <a:round/>
                      <a:headEnd type="none" w="med" len="med"/>
                      <a:tailEnd type="none" w="med" len="med"/>
                    </a:lnB>
                    <a:solidFill>
                      <a:schemeClr val="accent3">
                        <a:lumMod val="60000"/>
                        <a:lumOff val="40000"/>
                      </a:schemeClr>
                    </a:solidFill>
                  </a:tcPr>
                </a:tc>
                <a:tc>
                  <a:txBody>
                    <a:bodyPr/>
                    <a:lstStyle/>
                    <a:p>
                      <a:pPr algn="ctr" fontAlgn="t"/>
                      <a:r>
                        <a:rPr lang="vi-VN" sz="3200">
                          <a:effectLst/>
                          <a:latin typeface="Calibri" panose="020F0502020204030204" pitchFamily="34" charset="0"/>
                          <a:cs typeface="Calibri" panose="020F0502020204030204" pitchFamily="34" charset="0"/>
                        </a:rPr>
                        <a:t>Số lượng</a:t>
                      </a:r>
                    </a:p>
                  </a:txBody>
                  <a:tcPr marL="31750" marR="31750" marT="31750" marB="31750">
                    <a:lnL w="12700" cap="flat" cmpd="sng" algn="ctr">
                      <a:solidFill>
                        <a:srgbClr val="C09B16"/>
                      </a:solidFill>
                      <a:prstDash val="solid"/>
                      <a:round/>
                      <a:headEnd type="none" w="med" len="med"/>
                      <a:tailEnd type="none" w="med" len="med"/>
                    </a:lnL>
                    <a:lnR w="12700" cap="flat" cmpd="sng" algn="ctr">
                      <a:solidFill>
                        <a:srgbClr val="C09B16"/>
                      </a:solidFill>
                      <a:prstDash val="solid"/>
                      <a:round/>
                      <a:headEnd type="none" w="med" len="med"/>
                      <a:tailEnd type="none" w="med" len="med"/>
                    </a:lnR>
                    <a:lnT w="12700" cap="flat" cmpd="sng" algn="ctr">
                      <a:solidFill>
                        <a:srgbClr val="C09B16"/>
                      </a:solidFill>
                      <a:prstDash val="solid"/>
                      <a:round/>
                      <a:headEnd type="none" w="med" len="med"/>
                      <a:tailEnd type="none" w="med" len="med"/>
                    </a:lnT>
                    <a:lnB w="12700" cap="flat" cmpd="sng" algn="ctr">
                      <a:solidFill>
                        <a:srgbClr val="189B16"/>
                      </a:solidFill>
                      <a:prstDash val="solid"/>
                      <a:round/>
                      <a:headEnd type="none" w="med" len="med"/>
                      <a:tailEnd type="none" w="med" len="med"/>
                    </a:lnB>
                    <a:solidFill>
                      <a:schemeClr val="accent3">
                        <a:lumMod val="60000"/>
                        <a:lumOff val="40000"/>
                      </a:schemeClr>
                    </a:solidFill>
                  </a:tcPr>
                </a:tc>
                <a:tc>
                  <a:txBody>
                    <a:bodyPr/>
                    <a:lstStyle/>
                    <a:p>
                      <a:pPr algn="ctr" fontAlgn="t"/>
                      <a:r>
                        <a:rPr lang="en-US" sz="3200" dirty="0" err="1">
                          <a:effectLst/>
                          <a:latin typeface="Calibri" panose="020F0502020204030204" pitchFamily="34" charset="0"/>
                          <a:cs typeface="Calibri" panose="020F0502020204030204" pitchFamily="34" charset="0"/>
                        </a:rPr>
                        <a:t>Giá</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tiền</a:t>
                      </a:r>
                      <a:endParaRPr lang="en-US" sz="3200" dirty="0">
                        <a:effectLst/>
                        <a:latin typeface="Calibri" panose="020F0502020204030204" pitchFamily="34" charset="0"/>
                        <a:cs typeface="Calibri" panose="020F0502020204030204" pitchFamily="34" charset="0"/>
                      </a:endParaRPr>
                    </a:p>
                  </a:txBody>
                  <a:tcPr marL="31750" marR="31750" marT="31750" marB="31750">
                    <a:lnL w="12700" cap="flat" cmpd="sng" algn="ctr">
                      <a:solidFill>
                        <a:srgbClr val="C09B16"/>
                      </a:solidFill>
                      <a:prstDash val="solid"/>
                      <a:round/>
                      <a:headEnd type="none" w="med" len="med"/>
                      <a:tailEnd type="none" w="med" len="med"/>
                    </a:lnL>
                    <a:lnR w="12700" cap="flat" cmpd="sng" algn="ctr">
                      <a:solidFill>
                        <a:srgbClr val="C09B16"/>
                      </a:solidFill>
                      <a:prstDash val="solid"/>
                      <a:round/>
                      <a:headEnd type="none" w="med" len="med"/>
                      <a:tailEnd type="none" w="med" len="med"/>
                    </a:lnR>
                    <a:lnT w="12700" cap="flat" cmpd="sng" algn="ctr">
                      <a:solidFill>
                        <a:srgbClr val="C09B16"/>
                      </a:solidFill>
                      <a:prstDash val="solid"/>
                      <a:round/>
                      <a:headEnd type="none" w="med" len="med"/>
                      <a:tailEnd type="none" w="med" len="med"/>
                    </a:lnT>
                    <a:lnB w="12700" cap="flat" cmpd="sng" algn="ctr">
                      <a:solidFill>
                        <a:srgbClr val="189B16"/>
                      </a:solidFill>
                      <a:prstDash val="solid"/>
                      <a:round/>
                      <a:headEnd type="none" w="med" len="med"/>
                      <a:tailEnd type="none" w="med" len="med"/>
                    </a:lnB>
                    <a:solidFill>
                      <a:schemeClr val="accent3">
                        <a:lumMod val="60000"/>
                        <a:lumOff val="40000"/>
                      </a:schemeClr>
                    </a:solidFill>
                  </a:tcPr>
                </a:tc>
                <a:tc>
                  <a:txBody>
                    <a:bodyPr/>
                    <a:lstStyle/>
                    <a:p>
                      <a:pPr algn="ctr" fontAlgn="t"/>
                      <a:r>
                        <a:rPr lang="en-US" sz="3200" dirty="0" err="1">
                          <a:effectLst/>
                          <a:latin typeface="Calibri" panose="020F0502020204030204" pitchFamily="34" charset="0"/>
                          <a:cs typeface="Calibri" panose="020F0502020204030204" pitchFamily="34" charset="0"/>
                        </a:rPr>
                        <a:t>Tổng</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tiền</a:t>
                      </a:r>
                      <a:endParaRPr lang="en-US" sz="3200" dirty="0">
                        <a:effectLst/>
                        <a:latin typeface="Calibri" panose="020F0502020204030204" pitchFamily="34" charset="0"/>
                        <a:cs typeface="Calibri" panose="020F0502020204030204" pitchFamily="34" charset="0"/>
                      </a:endParaRPr>
                    </a:p>
                  </a:txBody>
                  <a:tcPr marL="31750" marR="31750" marT="31750" marB="31750">
                    <a:lnL w="12700" cap="flat" cmpd="sng" algn="ctr">
                      <a:solidFill>
                        <a:srgbClr val="C09B16"/>
                      </a:solidFill>
                      <a:prstDash val="solid"/>
                      <a:round/>
                      <a:headEnd type="none" w="med" len="med"/>
                      <a:tailEnd type="none" w="med" len="med"/>
                    </a:lnL>
                    <a:lnR w="12700" cap="flat" cmpd="sng" algn="ctr">
                      <a:solidFill>
                        <a:srgbClr val="C09B16"/>
                      </a:solidFill>
                      <a:prstDash val="solid"/>
                      <a:round/>
                      <a:headEnd type="none" w="med" len="med"/>
                      <a:tailEnd type="none" w="med" len="med"/>
                    </a:lnR>
                    <a:lnT w="12700" cap="flat" cmpd="sng" algn="ctr">
                      <a:solidFill>
                        <a:srgbClr val="C09B16"/>
                      </a:solidFill>
                      <a:prstDash val="solid"/>
                      <a:round/>
                      <a:headEnd type="none" w="med" len="med"/>
                      <a:tailEnd type="none" w="med" len="med"/>
                    </a:lnT>
                    <a:lnB w="12700" cap="flat" cmpd="sng" algn="ctr">
                      <a:solidFill>
                        <a:srgbClr val="189B16"/>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481294986"/>
                  </a:ext>
                </a:extLst>
              </a:tr>
              <a:tr h="1013832">
                <a:tc>
                  <a:txBody>
                    <a:bodyPr/>
                    <a:lstStyle/>
                    <a:p>
                      <a:pPr algn="ctr" fontAlgn="t"/>
                      <a:r>
                        <a:rPr lang="en-US" sz="3200">
                          <a:effectLst/>
                          <a:latin typeface="Calibri" panose="020F0502020204030204" pitchFamily="34" charset="0"/>
                          <a:cs typeface="Calibri" panose="020F0502020204030204" pitchFamily="34" charset="0"/>
                        </a:rPr>
                        <a:t>Giấy bìa màu</a:t>
                      </a:r>
                    </a:p>
                  </a:txBody>
                  <a:tcPr marL="31750" marR="31750" marT="31750" marB="31750">
                    <a:lnL w="12700" cap="flat" cmpd="sng" algn="ctr">
                      <a:solidFill>
                        <a:srgbClr val="189B16"/>
                      </a:solidFill>
                      <a:prstDash val="solid"/>
                      <a:round/>
                      <a:headEnd type="none" w="med" len="med"/>
                      <a:tailEnd type="none" w="med" len="med"/>
                    </a:lnL>
                    <a:lnR w="12700" cap="flat" cmpd="sng" algn="ctr">
                      <a:solidFill>
                        <a:srgbClr val="189B16"/>
                      </a:solidFill>
                      <a:prstDash val="solid"/>
                      <a:round/>
                      <a:headEnd type="none" w="med" len="med"/>
                      <a:tailEnd type="none" w="med" len="med"/>
                    </a:lnR>
                    <a:lnT w="12700" cap="flat" cmpd="sng" algn="ctr">
                      <a:solidFill>
                        <a:srgbClr val="189B16"/>
                      </a:solidFill>
                      <a:prstDash val="solid"/>
                      <a:round/>
                      <a:headEnd type="none" w="med" len="med"/>
                      <a:tailEnd type="none" w="med" len="med"/>
                    </a:lnT>
                    <a:lnB w="12700" cap="flat" cmpd="sng" algn="ctr">
                      <a:solidFill>
                        <a:srgbClr val="D09A16"/>
                      </a:solidFill>
                      <a:prstDash val="solid"/>
                      <a:round/>
                      <a:headEnd type="none" w="med" len="med"/>
                      <a:tailEnd type="none" w="med" len="med"/>
                    </a:lnB>
                    <a:solidFill>
                      <a:srgbClr val="FFFFFF"/>
                    </a:solidFill>
                  </a:tcPr>
                </a:tc>
                <a:tc>
                  <a:txBody>
                    <a:bodyPr/>
                    <a:lstStyle/>
                    <a:p>
                      <a:pPr algn="ctr" fontAlgn="t"/>
                      <a:r>
                        <a:rPr lang="en-US" sz="3200" dirty="0">
                          <a:effectLst/>
                          <a:latin typeface="Calibri" panose="020F0502020204030204" pitchFamily="34" charset="0"/>
                          <a:cs typeface="Calibri" panose="020F0502020204030204" pitchFamily="34" charset="0"/>
                        </a:rPr>
                        <a:t>2</a:t>
                      </a:r>
                    </a:p>
                  </a:txBody>
                  <a:tcPr marL="31750" marR="31750" marT="31750" marB="31750">
                    <a:lnL w="12700" cap="flat" cmpd="sng" algn="ctr">
                      <a:solidFill>
                        <a:srgbClr val="189B16"/>
                      </a:solidFill>
                      <a:prstDash val="solid"/>
                      <a:round/>
                      <a:headEnd type="none" w="med" len="med"/>
                      <a:tailEnd type="none" w="med" len="med"/>
                    </a:lnL>
                    <a:lnR w="12700" cap="flat" cmpd="sng" algn="ctr">
                      <a:solidFill>
                        <a:srgbClr val="189B16"/>
                      </a:solidFill>
                      <a:prstDash val="solid"/>
                      <a:round/>
                      <a:headEnd type="none" w="med" len="med"/>
                      <a:tailEnd type="none" w="med" len="med"/>
                    </a:lnR>
                    <a:lnT w="12700" cap="flat" cmpd="sng" algn="ctr">
                      <a:solidFill>
                        <a:srgbClr val="189B16"/>
                      </a:solidFill>
                      <a:prstDash val="solid"/>
                      <a:round/>
                      <a:headEnd type="none" w="med" len="med"/>
                      <a:tailEnd type="none" w="med" len="med"/>
                    </a:lnT>
                    <a:lnB w="12700" cap="flat" cmpd="sng" algn="ctr">
                      <a:solidFill>
                        <a:srgbClr val="D09A16"/>
                      </a:solidFill>
                      <a:prstDash val="solid"/>
                      <a:round/>
                      <a:headEnd type="none" w="med" len="med"/>
                      <a:tailEnd type="none" w="med" len="med"/>
                    </a:lnB>
                    <a:solidFill>
                      <a:srgbClr val="FFFFFF"/>
                    </a:solidFill>
                  </a:tcPr>
                </a:tc>
                <a:tc>
                  <a:txBody>
                    <a:bodyPr/>
                    <a:lstStyle/>
                    <a:p>
                      <a:pPr algn="ctr" fontAlgn="t"/>
                      <a:r>
                        <a:rPr lang="en-US" sz="3200">
                          <a:effectLst/>
                          <a:latin typeface="Calibri" panose="020F0502020204030204" pitchFamily="34" charset="0"/>
                          <a:cs typeface="Calibri" panose="020F0502020204030204" pitchFamily="34" charset="0"/>
                        </a:rPr>
                        <a:t>1 000 đồng</a:t>
                      </a:r>
                    </a:p>
                  </a:txBody>
                  <a:tcPr marL="31750" marR="31750" marT="31750" marB="31750">
                    <a:lnL w="12700" cap="flat" cmpd="sng" algn="ctr">
                      <a:solidFill>
                        <a:srgbClr val="189B16"/>
                      </a:solidFill>
                      <a:prstDash val="solid"/>
                      <a:round/>
                      <a:headEnd type="none" w="med" len="med"/>
                      <a:tailEnd type="none" w="med" len="med"/>
                    </a:lnL>
                    <a:lnR w="12700" cap="flat" cmpd="sng" algn="ctr">
                      <a:solidFill>
                        <a:srgbClr val="189B16"/>
                      </a:solidFill>
                      <a:prstDash val="solid"/>
                      <a:round/>
                      <a:headEnd type="none" w="med" len="med"/>
                      <a:tailEnd type="none" w="med" len="med"/>
                    </a:lnR>
                    <a:lnT w="12700" cap="flat" cmpd="sng" algn="ctr">
                      <a:solidFill>
                        <a:srgbClr val="189B16"/>
                      </a:solidFill>
                      <a:prstDash val="solid"/>
                      <a:round/>
                      <a:headEnd type="none" w="med" len="med"/>
                      <a:tailEnd type="none" w="med" len="med"/>
                    </a:lnT>
                    <a:lnB w="12700" cap="flat" cmpd="sng" algn="ctr">
                      <a:solidFill>
                        <a:srgbClr val="D09A16"/>
                      </a:solidFill>
                      <a:prstDash val="solid"/>
                      <a:round/>
                      <a:headEnd type="none" w="med" len="med"/>
                      <a:tailEnd type="none" w="med" len="med"/>
                    </a:lnB>
                    <a:solidFill>
                      <a:srgbClr val="FFFFFF"/>
                    </a:solidFill>
                  </a:tcPr>
                </a:tc>
                <a:tc>
                  <a:txBody>
                    <a:bodyPr/>
                    <a:lstStyle/>
                    <a:p>
                      <a:pPr algn="ctr" fontAlgn="t"/>
                      <a:r>
                        <a:rPr lang="en-US" sz="3200">
                          <a:effectLst/>
                          <a:latin typeface="Calibri" panose="020F0502020204030204" pitchFamily="34" charset="0"/>
                          <a:cs typeface="Calibri" panose="020F0502020204030204" pitchFamily="34" charset="0"/>
                        </a:rPr>
                        <a:t>2 000 đồng</a:t>
                      </a:r>
                    </a:p>
                  </a:txBody>
                  <a:tcPr marL="31750" marR="31750" marT="31750" marB="31750">
                    <a:lnL w="12700" cap="flat" cmpd="sng" algn="ctr">
                      <a:solidFill>
                        <a:srgbClr val="189B16"/>
                      </a:solidFill>
                      <a:prstDash val="solid"/>
                      <a:round/>
                      <a:headEnd type="none" w="med" len="med"/>
                      <a:tailEnd type="none" w="med" len="med"/>
                    </a:lnL>
                    <a:lnR w="12700" cap="flat" cmpd="sng" algn="ctr">
                      <a:solidFill>
                        <a:srgbClr val="189B16"/>
                      </a:solidFill>
                      <a:prstDash val="solid"/>
                      <a:round/>
                      <a:headEnd type="none" w="med" len="med"/>
                      <a:tailEnd type="none" w="med" len="med"/>
                    </a:lnR>
                    <a:lnT w="12700" cap="flat" cmpd="sng" algn="ctr">
                      <a:solidFill>
                        <a:srgbClr val="189B16"/>
                      </a:solidFill>
                      <a:prstDash val="solid"/>
                      <a:round/>
                      <a:headEnd type="none" w="med" len="med"/>
                      <a:tailEnd type="none" w="med" len="med"/>
                    </a:lnT>
                    <a:lnB w="12700" cap="flat" cmpd="sng" algn="ctr">
                      <a:solidFill>
                        <a:srgbClr val="D09A16"/>
                      </a:solidFill>
                      <a:prstDash val="solid"/>
                      <a:round/>
                      <a:headEnd type="none" w="med" len="med"/>
                      <a:tailEnd type="none" w="med" len="med"/>
                    </a:lnB>
                    <a:solidFill>
                      <a:srgbClr val="FFFFFF"/>
                    </a:solidFill>
                  </a:tcPr>
                </a:tc>
                <a:extLst>
                  <a:ext uri="{0D108BD9-81ED-4DB2-BD59-A6C34878D82A}">
                    <a16:rowId xmlns:a16="http://schemas.microsoft.com/office/drawing/2014/main" val="1342140782"/>
                  </a:ext>
                </a:extLst>
              </a:tr>
              <a:tr h="559501">
                <a:tc>
                  <a:txBody>
                    <a:bodyPr/>
                    <a:lstStyle/>
                    <a:p>
                      <a:pPr algn="ctr" fontAlgn="t"/>
                      <a:r>
                        <a:rPr lang="en-US" sz="3200">
                          <a:effectLst/>
                          <a:latin typeface="Calibri" panose="020F0502020204030204" pitchFamily="34" charset="0"/>
                          <a:cs typeface="Calibri" panose="020F0502020204030204" pitchFamily="34" charset="0"/>
                        </a:rPr>
                        <a:t> ?</a:t>
                      </a:r>
                    </a:p>
                  </a:txBody>
                  <a:tcPr marL="31750" marR="31750" marT="31750" marB="31750">
                    <a:lnL w="12700" cap="flat" cmpd="sng" algn="ctr">
                      <a:solidFill>
                        <a:srgbClr val="D09A16"/>
                      </a:solidFill>
                      <a:prstDash val="solid"/>
                      <a:round/>
                      <a:headEnd type="none" w="med" len="med"/>
                      <a:tailEnd type="none" w="med" len="med"/>
                    </a:lnL>
                    <a:lnR w="12700" cap="flat" cmpd="sng" algn="ctr">
                      <a:solidFill>
                        <a:srgbClr val="D09A16"/>
                      </a:solidFill>
                      <a:prstDash val="solid"/>
                      <a:round/>
                      <a:headEnd type="none" w="med" len="med"/>
                      <a:tailEnd type="none" w="med" len="med"/>
                    </a:lnR>
                    <a:lnT w="12700" cap="flat" cmpd="sng" algn="ctr">
                      <a:solidFill>
                        <a:srgbClr val="D09A16"/>
                      </a:solidFill>
                      <a:prstDash val="solid"/>
                      <a:round/>
                      <a:headEnd type="none" w="med" len="med"/>
                      <a:tailEnd type="none" w="med" len="med"/>
                    </a:lnT>
                    <a:lnB w="12700" cap="flat" cmpd="sng" algn="ctr">
                      <a:solidFill>
                        <a:srgbClr val="F89C16"/>
                      </a:solidFill>
                      <a:prstDash val="solid"/>
                      <a:round/>
                      <a:headEnd type="none" w="med" len="med"/>
                      <a:tailEnd type="none" w="med" len="med"/>
                    </a:lnB>
                    <a:solidFill>
                      <a:srgbClr val="FFFFFF"/>
                    </a:solidFill>
                  </a:tcPr>
                </a:tc>
                <a:tc>
                  <a:txBody>
                    <a:bodyPr/>
                    <a:lstStyle/>
                    <a:p>
                      <a:pPr algn="ctr" fontAlgn="t"/>
                      <a:r>
                        <a:rPr lang="en-US" sz="3200">
                          <a:effectLst/>
                          <a:latin typeface="Calibri" panose="020F0502020204030204" pitchFamily="34" charset="0"/>
                          <a:cs typeface="Calibri" panose="020F0502020204030204" pitchFamily="34" charset="0"/>
                        </a:rPr>
                        <a:t> ?</a:t>
                      </a:r>
                    </a:p>
                  </a:txBody>
                  <a:tcPr marL="31750" marR="31750" marT="31750" marB="31750">
                    <a:lnL w="12700" cap="flat" cmpd="sng" algn="ctr">
                      <a:solidFill>
                        <a:srgbClr val="D09A16"/>
                      </a:solidFill>
                      <a:prstDash val="solid"/>
                      <a:round/>
                      <a:headEnd type="none" w="med" len="med"/>
                      <a:tailEnd type="none" w="med" len="med"/>
                    </a:lnL>
                    <a:lnR w="12700" cap="flat" cmpd="sng" algn="ctr">
                      <a:solidFill>
                        <a:srgbClr val="D09A16"/>
                      </a:solidFill>
                      <a:prstDash val="solid"/>
                      <a:round/>
                      <a:headEnd type="none" w="med" len="med"/>
                      <a:tailEnd type="none" w="med" len="med"/>
                    </a:lnR>
                    <a:lnT w="12700" cap="flat" cmpd="sng" algn="ctr">
                      <a:solidFill>
                        <a:srgbClr val="D09A16"/>
                      </a:solidFill>
                      <a:prstDash val="solid"/>
                      <a:round/>
                      <a:headEnd type="none" w="med" len="med"/>
                      <a:tailEnd type="none" w="med" len="med"/>
                    </a:lnT>
                    <a:lnB w="12700" cap="flat" cmpd="sng" algn="ctr">
                      <a:solidFill>
                        <a:srgbClr val="F89C16"/>
                      </a:solidFill>
                      <a:prstDash val="solid"/>
                      <a:round/>
                      <a:headEnd type="none" w="med" len="med"/>
                      <a:tailEnd type="none" w="med" len="med"/>
                    </a:lnB>
                    <a:solidFill>
                      <a:srgbClr val="FFFFFF"/>
                    </a:solidFill>
                  </a:tcPr>
                </a:tc>
                <a:tc>
                  <a:txBody>
                    <a:bodyPr/>
                    <a:lstStyle/>
                    <a:p>
                      <a:pPr algn="ctr" fontAlgn="t"/>
                      <a:r>
                        <a:rPr lang="en-US" sz="3200">
                          <a:effectLst/>
                          <a:latin typeface="Calibri" panose="020F0502020204030204" pitchFamily="34" charset="0"/>
                          <a:cs typeface="Calibri" panose="020F0502020204030204" pitchFamily="34" charset="0"/>
                        </a:rPr>
                        <a:t> ?</a:t>
                      </a:r>
                    </a:p>
                  </a:txBody>
                  <a:tcPr marL="31750" marR="31750" marT="31750" marB="31750">
                    <a:lnL w="12700" cap="flat" cmpd="sng" algn="ctr">
                      <a:solidFill>
                        <a:srgbClr val="D09A16"/>
                      </a:solidFill>
                      <a:prstDash val="solid"/>
                      <a:round/>
                      <a:headEnd type="none" w="med" len="med"/>
                      <a:tailEnd type="none" w="med" len="med"/>
                    </a:lnL>
                    <a:lnR w="12700" cap="flat" cmpd="sng" algn="ctr">
                      <a:solidFill>
                        <a:srgbClr val="D09A16"/>
                      </a:solidFill>
                      <a:prstDash val="solid"/>
                      <a:round/>
                      <a:headEnd type="none" w="med" len="med"/>
                      <a:tailEnd type="none" w="med" len="med"/>
                    </a:lnR>
                    <a:lnT w="12700" cap="flat" cmpd="sng" algn="ctr">
                      <a:solidFill>
                        <a:srgbClr val="D09A16"/>
                      </a:solidFill>
                      <a:prstDash val="solid"/>
                      <a:round/>
                      <a:headEnd type="none" w="med" len="med"/>
                      <a:tailEnd type="none" w="med" len="med"/>
                    </a:lnT>
                    <a:lnB w="12700" cap="flat" cmpd="sng" algn="ctr">
                      <a:solidFill>
                        <a:srgbClr val="F89C16"/>
                      </a:solidFill>
                      <a:prstDash val="solid"/>
                      <a:round/>
                      <a:headEnd type="none" w="med" len="med"/>
                      <a:tailEnd type="none" w="med" len="med"/>
                    </a:lnB>
                    <a:solidFill>
                      <a:srgbClr val="FFFFFF"/>
                    </a:solidFill>
                  </a:tcPr>
                </a:tc>
                <a:tc>
                  <a:txBody>
                    <a:bodyPr/>
                    <a:lstStyle/>
                    <a:p>
                      <a:pPr algn="ctr" fontAlgn="t"/>
                      <a:r>
                        <a:rPr lang="en-US" sz="3200">
                          <a:effectLst/>
                          <a:latin typeface="Calibri" panose="020F0502020204030204" pitchFamily="34" charset="0"/>
                          <a:cs typeface="Calibri" panose="020F0502020204030204" pitchFamily="34" charset="0"/>
                        </a:rPr>
                        <a:t> ?</a:t>
                      </a:r>
                    </a:p>
                  </a:txBody>
                  <a:tcPr marL="31750" marR="31750" marT="31750" marB="31750">
                    <a:lnL w="12700" cap="flat" cmpd="sng" algn="ctr">
                      <a:solidFill>
                        <a:srgbClr val="D09A16"/>
                      </a:solidFill>
                      <a:prstDash val="solid"/>
                      <a:round/>
                      <a:headEnd type="none" w="med" len="med"/>
                      <a:tailEnd type="none" w="med" len="med"/>
                    </a:lnL>
                    <a:lnR w="12700" cap="flat" cmpd="sng" algn="ctr">
                      <a:solidFill>
                        <a:srgbClr val="D09A16"/>
                      </a:solidFill>
                      <a:prstDash val="solid"/>
                      <a:round/>
                      <a:headEnd type="none" w="med" len="med"/>
                      <a:tailEnd type="none" w="med" len="med"/>
                    </a:lnR>
                    <a:lnT w="12700" cap="flat" cmpd="sng" algn="ctr">
                      <a:solidFill>
                        <a:srgbClr val="D09A16"/>
                      </a:solidFill>
                      <a:prstDash val="solid"/>
                      <a:round/>
                      <a:headEnd type="none" w="med" len="med"/>
                      <a:tailEnd type="none" w="med" len="med"/>
                    </a:lnT>
                    <a:lnB w="12700" cap="flat" cmpd="sng" algn="ctr">
                      <a:solidFill>
                        <a:srgbClr val="F89C16"/>
                      </a:solidFill>
                      <a:prstDash val="solid"/>
                      <a:round/>
                      <a:headEnd type="none" w="med" len="med"/>
                      <a:tailEnd type="none" w="med" len="med"/>
                    </a:lnB>
                    <a:solidFill>
                      <a:srgbClr val="FFFFFF"/>
                    </a:solidFill>
                  </a:tcPr>
                </a:tc>
                <a:extLst>
                  <a:ext uri="{0D108BD9-81ED-4DB2-BD59-A6C34878D82A}">
                    <a16:rowId xmlns:a16="http://schemas.microsoft.com/office/drawing/2014/main" val="628854765"/>
                  </a:ext>
                </a:extLst>
              </a:tr>
              <a:tr h="559501">
                <a:tc>
                  <a:txBody>
                    <a:bodyPr/>
                    <a:lstStyle/>
                    <a:p>
                      <a:pPr algn="ctr" fontAlgn="t"/>
                      <a:r>
                        <a:rPr lang="en-US" sz="3200">
                          <a:effectLst/>
                          <a:latin typeface="Calibri" panose="020F0502020204030204" pitchFamily="34" charset="0"/>
                          <a:cs typeface="Calibri" panose="020F0502020204030204" pitchFamily="34" charset="0"/>
                        </a:rPr>
                        <a:t> ?</a:t>
                      </a:r>
                    </a:p>
                  </a:txBody>
                  <a:tcPr marL="31750" marR="31750" marT="31750" marB="31750">
                    <a:lnL w="12700" cap="flat" cmpd="sng" algn="ctr">
                      <a:solidFill>
                        <a:srgbClr val="F89C16"/>
                      </a:solidFill>
                      <a:prstDash val="solid"/>
                      <a:round/>
                      <a:headEnd type="none" w="med" len="med"/>
                      <a:tailEnd type="none" w="med" len="med"/>
                    </a:lnL>
                    <a:lnR w="12700" cap="flat" cmpd="sng" algn="ctr">
                      <a:solidFill>
                        <a:srgbClr val="F89C16"/>
                      </a:solidFill>
                      <a:prstDash val="solid"/>
                      <a:round/>
                      <a:headEnd type="none" w="med" len="med"/>
                      <a:tailEnd type="none" w="med" len="med"/>
                    </a:lnR>
                    <a:lnT w="12700" cap="flat" cmpd="sng" algn="ctr">
                      <a:solidFill>
                        <a:srgbClr val="F89C16"/>
                      </a:solidFill>
                      <a:prstDash val="solid"/>
                      <a:round/>
                      <a:headEnd type="none" w="med" len="med"/>
                      <a:tailEnd type="none" w="med" len="med"/>
                    </a:lnT>
                    <a:lnB w="12700" cap="flat" cmpd="sng" algn="ctr">
                      <a:solidFill>
                        <a:srgbClr val="F89C16"/>
                      </a:solidFill>
                      <a:prstDash val="solid"/>
                      <a:round/>
                      <a:headEnd type="none" w="med" len="med"/>
                      <a:tailEnd type="none" w="med" len="med"/>
                    </a:lnB>
                    <a:solidFill>
                      <a:srgbClr val="FFFFFF"/>
                    </a:solidFill>
                  </a:tcPr>
                </a:tc>
                <a:tc>
                  <a:txBody>
                    <a:bodyPr/>
                    <a:lstStyle/>
                    <a:p>
                      <a:pPr algn="ctr" fontAlgn="t"/>
                      <a:r>
                        <a:rPr lang="en-US" sz="3200">
                          <a:effectLst/>
                          <a:latin typeface="Calibri" panose="020F0502020204030204" pitchFamily="34" charset="0"/>
                          <a:cs typeface="Calibri" panose="020F0502020204030204" pitchFamily="34" charset="0"/>
                        </a:rPr>
                        <a:t> ?</a:t>
                      </a:r>
                    </a:p>
                  </a:txBody>
                  <a:tcPr marL="31750" marR="31750" marT="31750" marB="31750">
                    <a:lnL w="12700" cap="flat" cmpd="sng" algn="ctr">
                      <a:solidFill>
                        <a:srgbClr val="F89C16"/>
                      </a:solidFill>
                      <a:prstDash val="solid"/>
                      <a:round/>
                      <a:headEnd type="none" w="med" len="med"/>
                      <a:tailEnd type="none" w="med" len="med"/>
                    </a:lnL>
                    <a:lnR w="12700" cap="flat" cmpd="sng" algn="ctr">
                      <a:solidFill>
                        <a:srgbClr val="F89C16"/>
                      </a:solidFill>
                      <a:prstDash val="solid"/>
                      <a:round/>
                      <a:headEnd type="none" w="med" len="med"/>
                      <a:tailEnd type="none" w="med" len="med"/>
                    </a:lnR>
                    <a:lnT w="12700" cap="flat" cmpd="sng" algn="ctr">
                      <a:solidFill>
                        <a:srgbClr val="F89C16"/>
                      </a:solidFill>
                      <a:prstDash val="solid"/>
                      <a:round/>
                      <a:headEnd type="none" w="med" len="med"/>
                      <a:tailEnd type="none" w="med" len="med"/>
                    </a:lnT>
                    <a:lnB w="12700" cap="flat" cmpd="sng" algn="ctr">
                      <a:solidFill>
                        <a:srgbClr val="F89C16"/>
                      </a:solidFill>
                      <a:prstDash val="solid"/>
                      <a:round/>
                      <a:headEnd type="none" w="med" len="med"/>
                      <a:tailEnd type="none" w="med" len="med"/>
                    </a:lnB>
                    <a:solidFill>
                      <a:srgbClr val="FFFFFF"/>
                    </a:solidFill>
                  </a:tcPr>
                </a:tc>
                <a:tc>
                  <a:txBody>
                    <a:bodyPr/>
                    <a:lstStyle/>
                    <a:p>
                      <a:pPr algn="ctr" fontAlgn="t"/>
                      <a:r>
                        <a:rPr lang="en-US" sz="3200">
                          <a:effectLst/>
                          <a:latin typeface="Calibri" panose="020F0502020204030204" pitchFamily="34" charset="0"/>
                          <a:cs typeface="Calibri" panose="020F0502020204030204" pitchFamily="34" charset="0"/>
                        </a:rPr>
                        <a:t> ?</a:t>
                      </a:r>
                    </a:p>
                  </a:txBody>
                  <a:tcPr marL="31750" marR="31750" marT="31750" marB="31750">
                    <a:lnL w="12700" cap="flat" cmpd="sng" algn="ctr">
                      <a:solidFill>
                        <a:srgbClr val="F89C16"/>
                      </a:solidFill>
                      <a:prstDash val="solid"/>
                      <a:round/>
                      <a:headEnd type="none" w="med" len="med"/>
                      <a:tailEnd type="none" w="med" len="med"/>
                    </a:lnL>
                    <a:lnR w="12700" cap="flat" cmpd="sng" algn="ctr">
                      <a:solidFill>
                        <a:srgbClr val="F89C16"/>
                      </a:solidFill>
                      <a:prstDash val="solid"/>
                      <a:round/>
                      <a:headEnd type="none" w="med" len="med"/>
                      <a:tailEnd type="none" w="med" len="med"/>
                    </a:lnR>
                    <a:lnT w="12700" cap="flat" cmpd="sng" algn="ctr">
                      <a:solidFill>
                        <a:srgbClr val="F89C16"/>
                      </a:solidFill>
                      <a:prstDash val="solid"/>
                      <a:round/>
                      <a:headEnd type="none" w="med" len="med"/>
                      <a:tailEnd type="none" w="med" len="med"/>
                    </a:lnT>
                    <a:lnB w="12700" cap="flat" cmpd="sng" algn="ctr">
                      <a:solidFill>
                        <a:srgbClr val="F89C16"/>
                      </a:solidFill>
                      <a:prstDash val="solid"/>
                      <a:round/>
                      <a:headEnd type="none" w="med" len="med"/>
                      <a:tailEnd type="none" w="med" len="med"/>
                    </a:lnB>
                    <a:solidFill>
                      <a:srgbClr val="FFFFFF"/>
                    </a:solidFill>
                  </a:tcPr>
                </a:tc>
                <a:tc>
                  <a:txBody>
                    <a:bodyPr/>
                    <a:lstStyle/>
                    <a:p>
                      <a:pPr algn="ctr" fontAlgn="t"/>
                      <a:r>
                        <a:rPr lang="en-US" sz="3200" dirty="0">
                          <a:effectLst/>
                          <a:latin typeface="Calibri" panose="020F0502020204030204" pitchFamily="34" charset="0"/>
                          <a:cs typeface="Calibri" panose="020F0502020204030204" pitchFamily="34" charset="0"/>
                        </a:rPr>
                        <a:t> ?</a:t>
                      </a:r>
                    </a:p>
                  </a:txBody>
                  <a:tcPr marL="31750" marR="31750" marT="31750" marB="31750">
                    <a:lnL w="12700" cap="flat" cmpd="sng" algn="ctr">
                      <a:solidFill>
                        <a:srgbClr val="F89C16"/>
                      </a:solidFill>
                      <a:prstDash val="solid"/>
                      <a:round/>
                      <a:headEnd type="none" w="med" len="med"/>
                      <a:tailEnd type="none" w="med" len="med"/>
                    </a:lnL>
                    <a:lnR w="12700" cap="flat" cmpd="sng" algn="ctr">
                      <a:solidFill>
                        <a:srgbClr val="F89C16"/>
                      </a:solidFill>
                      <a:prstDash val="solid"/>
                      <a:round/>
                      <a:headEnd type="none" w="med" len="med"/>
                      <a:tailEnd type="none" w="med" len="med"/>
                    </a:lnR>
                    <a:lnT w="12700" cap="flat" cmpd="sng" algn="ctr">
                      <a:solidFill>
                        <a:srgbClr val="F89C16"/>
                      </a:solidFill>
                      <a:prstDash val="solid"/>
                      <a:round/>
                      <a:headEnd type="none" w="med" len="med"/>
                      <a:tailEnd type="none" w="med" len="med"/>
                    </a:lnT>
                    <a:lnB w="12700" cap="flat" cmpd="sng" algn="ctr">
                      <a:solidFill>
                        <a:srgbClr val="F89C16"/>
                      </a:solidFill>
                      <a:prstDash val="solid"/>
                      <a:round/>
                      <a:headEnd type="none" w="med" len="med"/>
                      <a:tailEnd type="none" w="med" len="med"/>
                    </a:lnB>
                    <a:solidFill>
                      <a:srgbClr val="FFFFFF"/>
                    </a:solidFill>
                  </a:tcPr>
                </a:tc>
                <a:extLst>
                  <a:ext uri="{0D108BD9-81ED-4DB2-BD59-A6C34878D82A}">
                    <a16:rowId xmlns:a16="http://schemas.microsoft.com/office/drawing/2014/main" val="1460657216"/>
                  </a:ext>
                </a:extLst>
              </a:tr>
            </a:tbl>
          </a:graphicData>
        </a:graphic>
      </p:graphicFrame>
    </p:spTree>
    <p:custDataLst>
      <p:tags r:id="rId1"/>
    </p:custDataLst>
    <p:extLst>
      <p:ext uri="{BB962C8B-B14F-4D97-AF65-F5344CB8AC3E}">
        <p14:creationId xmlns:p14="http://schemas.microsoft.com/office/powerpoint/2010/main" val="10837023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graphicFrame>
        <p:nvGraphicFramePr>
          <p:cNvPr id="8" name="Table 7">
            <a:extLst>
              <a:ext uri="{FF2B5EF4-FFF2-40B4-BE49-F238E27FC236}">
                <a16:creationId xmlns:a16="http://schemas.microsoft.com/office/drawing/2014/main" id="{12D575CE-1D0E-C1EF-DDF7-7733F3A5AD7E}"/>
              </a:ext>
            </a:extLst>
          </p:cNvPr>
          <p:cNvGraphicFramePr>
            <a:graphicFrameLocks noGrp="1"/>
          </p:cNvGraphicFramePr>
          <p:nvPr>
            <p:extLst>
              <p:ext uri="{D42A27DB-BD31-4B8C-83A1-F6EECF244321}">
                <p14:modId xmlns:p14="http://schemas.microsoft.com/office/powerpoint/2010/main" val="3528528795"/>
              </p:ext>
            </p:extLst>
          </p:nvPr>
        </p:nvGraphicFramePr>
        <p:xfrm>
          <a:off x="1562100" y="1247775"/>
          <a:ext cx="9182100" cy="4352927"/>
        </p:xfrm>
        <a:graphic>
          <a:graphicData uri="http://schemas.openxmlformats.org/drawingml/2006/table">
            <a:tbl>
              <a:tblPr/>
              <a:tblGrid>
                <a:gridCol w="2295525">
                  <a:extLst>
                    <a:ext uri="{9D8B030D-6E8A-4147-A177-3AD203B41FA5}">
                      <a16:colId xmlns:a16="http://schemas.microsoft.com/office/drawing/2014/main" val="2325568389"/>
                    </a:ext>
                  </a:extLst>
                </a:gridCol>
                <a:gridCol w="2295525">
                  <a:extLst>
                    <a:ext uri="{9D8B030D-6E8A-4147-A177-3AD203B41FA5}">
                      <a16:colId xmlns:a16="http://schemas.microsoft.com/office/drawing/2014/main" val="113080090"/>
                    </a:ext>
                  </a:extLst>
                </a:gridCol>
                <a:gridCol w="2295525">
                  <a:extLst>
                    <a:ext uri="{9D8B030D-6E8A-4147-A177-3AD203B41FA5}">
                      <a16:colId xmlns:a16="http://schemas.microsoft.com/office/drawing/2014/main" val="3170418678"/>
                    </a:ext>
                  </a:extLst>
                </a:gridCol>
                <a:gridCol w="2295525">
                  <a:extLst>
                    <a:ext uri="{9D8B030D-6E8A-4147-A177-3AD203B41FA5}">
                      <a16:colId xmlns:a16="http://schemas.microsoft.com/office/drawing/2014/main" val="811458586"/>
                    </a:ext>
                  </a:extLst>
                </a:gridCol>
              </a:tblGrid>
              <a:tr h="657139">
                <a:tc gridSpan="4">
                  <a:txBody>
                    <a:bodyPr/>
                    <a:lstStyle/>
                    <a:p>
                      <a:pPr algn="ctr" fontAlgn="t"/>
                      <a:r>
                        <a:rPr lang="en-US" sz="2800" b="1" dirty="0" err="1">
                          <a:effectLst/>
                        </a:rPr>
                        <a:t>Bảng</a:t>
                      </a:r>
                      <a:r>
                        <a:rPr lang="en-US" sz="2800" b="1" dirty="0">
                          <a:effectLst/>
                        </a:rPr>
                        <a:t> </a:t>
                      </a:r>
                      <a:r>
                        <a:rPr lang="en-US" sz="2800" b="1" dirty="0" err="1">
                          <a:effectLst/>
                        </a:rPr>
                        <a:t>tính</a:t>
                      </a:r>
                      <a:r>
                        <a:rPr lang="en-US" sz="2800" b="1" dirty="0">
                          <a:effectLst/>
                        </a:rPr>
                        <a:t> </a:t>
                      </a:r>
                      <a:r>
                        <a:rPr lang="en-US" sz="2800" b="1" dirty="0" err="1">
                          <a:effectLst/>
                        </a:rPr>
                        <a:t>toán</a:t>
                      </a:r>
                      <a:r>
                        <a:rPr lang="en-US" sz="2800" b="1" dirty="0">
                          <a:effectLst/>
                        </a:rPr>
                        <a:t> chi </a:t>
                      </a:r>
                      <a:r>
                        <a:rPr lang="en-US" sz="2800" b="1" dirty="0" err="1">
                          <a:effectLst/>
                        </a:rPr>
                        <a:t>phí</a:t>
                      </a:r>
                      <a:r>
                        <a:rPr lang="en-US" sz="2800" b="1" dirty="0">
                          <a:effectLst/>
                        </a:rPr>
                        <a:t> </a:t>
                      </a:r>
                      <a:r>
                        <a:rPr lang="en-US" sz="2800" b="1" dirty="0" err="1">
                          <a:effectLst/>
                        </a:rPr>
                        <a:t>làm</a:t>
                      </a:r>
                      <a:r>
                        <a:rPr lang="en-US" sz="2800" b="1" dirty="0">
                          <a:effectLst/>
                        </a:rPr>
                        <a:t> </a:t>
                      </a:r>
                      <a:r>
                        <a:rPr lang="en-US" sz="2800" b="1" dirty="0" err="1">
                          <a:effectLst/>
                        </a:rPr>
                        <a:t>đèn</a:t>
                      </a:r>
                      <a:r>
                        <a:rPr lang="en-US" sz="2800" b="1" dirty="0">
                          <a:effectLst/>
                        </a:rPr>
                        <a:t> </a:t>
                      </a:r>
                      <a:r>
                        <a:rPr lang="en-US" sz="2800" b="1" dirty="0" err="1">
                          <a:effectLst/>
                        </a:rPr>
                        <a:t>lồng</a:t>
                      </a:r>
                      <a:endParaRPr lang="en-US" sz="280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72640316"/>
                  </a:ext>
                </a:extLst>
              </a:tr>
              <a:tr h="657139">
                <a:tc>
                  <a:txBody>
                    <a:bodyPr/>
                    <a:lstStyle/>
                    <a:p>
                      <a:pPr algn="ctr" fontAlgn="t"/>
                      <a:r>
                        <a:rPr lang="en-US" sz="2800" b="1">
                          <a:effectLst/>
                        </a:rPr>
                        <a:t>Vật liệu</a:t>
                      </a:r>
                      <a:endParaRPr lang="en-US" sz="280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t"/>
                      <a:r>
                        <a:rPr lang="vi-VN" sz="2800" b="1" dirty="0">
                          <a:effectLst/>
                        </a:rPr>
                        <a:t>Số lượng</a:t>
                      </a:r>
                      <a:endParaRPr lang="vi-VN" sz="280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t"/>
                      <a:r>
                        <a:rPr lang="en-US" sz="2800" b="1" dirty="0" err="1">
                          <a:effectLst/>
                        </a:rPr>
                        <a:t>Giá</a:t>
                      </a:r>
                      <a:r>
                        <a:rPr lang="en-US" sz="2800" b="1" dirty="0">
                          <a:effectLst/>
                        </a:rPr>
                        <a:t> </a:t>
                      </a:r>
                      <a:r>
                        <a:rPr lang="en-US" sz="2800" b="1" dirty="0" err="1">
                          <a:effectLst/>
                        </a:rPr>
                        <a:t>tiền</a:t>
                      </a:r>
                      <a:endParaRPr lang="en-US" sz="280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t"/>
                      <a:r>
                        <a:rPr lang="en-US" sz="2800" b="1" dirty="0" err="1">
                          <a:effectLst/>
                        </a:rPr>
                        <a:t>Tổng</a:t>
                      </a:r>
                      <a:r>
                        <a:rPr lang="en-US" sz="2800" b="1" dirty="0">
                          <a:effectLst/>
                        </a:rPr>
                        <a:t> </a:t>
                      </a:r>
                      <a:r>
                        <a:rPr lang="en-US" sz="2800" b="1" dirty="0" err="1">
                          <a:effectLst/>
                        </a:rPr>
                        <a:t>tiền</a:t>
                      </a:r>
                      <a:endParaRPr lang="en-US" sz="280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842064565"/>
                  </a:ext>
                </a:extLst>
              </a:tr>
              <a:tr h="1190755">
                <a:tc>
                  <a:txBody>
                    <a:bodyPr/>
                    <a:lstStyle/>
                    <a:p>
                      <a:pPr algn="ctr" fontAlgn="t"/>
                      <a:r>
                        <a:rPr lang="en-US" sz="2800">
                          <a:effectLst/>
                        </a:rPr>
                        <a:t>Giấy bìa màu</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rPr>
                        <a:t>2</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rPr>
                        <a:t>1 000 đồng</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rPr>
                        <a:t>2 000 đồng</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804844637"/>
                  </a:ext>
                </a:extLst>
              </a:tr>
              <a:tr h="1190755">
                <a:tc>
                  <a:txBody>
                    <a:bodyPr/>
                    <a:lstStyle/>
                    <a:p>
                      <a:pPr algn="ctr" fontAlgn="t"/>
                      <a:r>
                        <a:rPr lang="en-US" sz="2800">
                          <a:effectLst/>
                        </a:rPr>
                        <a:t>Băng dính hai mặt</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rPr>
                        <a:t>1</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rPr>
                        <a:t>2 000 đồng</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rPr>
                        <a:t>2 000 đồng</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08201540"/>
                  </a:ext>
                </a:extLst>
              </a:tr>
              <a:tr h="657139">
                <a:tc gridSpan="3">
                  <a:txBody>
                    <a:bodyPr/>
                    <a:lstStyle/>
                    <a:p>
                      <a:pPr algn="r" fontAlgn="t"/>
                      <a:r>
                        <a:rPr lang="en-US" sz="2800" b="1" dirty="0" err="1">
                          <a:effectLst/>
                        </a:rPr>
                        <a:t>Tổng</a:t>
                      </a:r>
                      <a:endParaRPr lang="en-US" sz="280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ctr" fontAlgn="t"/>
                      <a:r>
                        <a:rPr lang="en-US" sz="2800" b="1" dirty="0">
                          <a:effectLst/>
                        </a:rPr>
                        <a:t>4 000 </a:t>
                      </a:r>
                      <a:r>
                        <a:rPr lang="en-US" sz="2800" b="1" dirty="0" err="1">
                          <a:effectLst/>
                        </a:rPr>
                        <a:t>đồng</a:t>
                      </a:r>
                      <a:endParaRPr lang="en-US" sz="280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88708855"/>
                  </a:ext>
                </a:extLst>
              </a:tr>
            </a:tbl>
          </a:graphicData>
        </a:graphic>
      </p:graphicFrame>
    </p:spTree>
    <p:custDataLst>
      <p:tags r:id="rId1"/>
    </p:custDataLst>
    <p:extLst>
      <p:ext uri="{BB962C8B-B14F-4D97-AF65-F5344CB8AC3E}">
        <p14:creationId xmlns:p14="http://schemas.microsoft.com/office/powerpoint/2010/main" val="27892048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0" y="-1905"/>
            <a:ext cx="12192000" cy="2225040"/>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2543175"/>
            <a:ext cx="12192000" cy="4314190"/>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pic>
        <p:nvPicPr>
          <p:cNvPr id="21" name="图片 20" descr="图层 18 拷贝"/>
          <p:cNvPicPr>
            <a:picLocks noChangeAspect="1"/>
          </p:cNvPicPr>
          <p:nvPr/>
        </p:nvPicPr>
        <p:blipFill>
          <a:blip r:embed="rId6"/>
          <a:stretch>
            <a:fillRect/>
          </a:stretch>
        </p:blipFill>
        <p:spPr>
          <a:xfrm>
            <a:off x="7814945" y="3979545"/>
            <a:ext cx="1445260" cy="2762885"/>
          </a:xfrm>
          <a:prstGeom prst="rect">
            <a:avLst/>
          </a:prstGeom>
        </p:spPr>
      </p:pic>
      <p:grpSp>
        <p:nvGrpSpPr>
          <p:cNvPr id="77" name="组合 76"/>
          <p:cNvGrpSpPr/>
          <p:nvPr/>
        </p:nvGrpSpPr>
        <p:grpSpPr>
          <a:xfrm>
            <a:off x="3747770" y="835660"/>
            <a:ext cx="4937125" cy="5195570"/>
            <a:chOff x="5902" y="1316"/>
            <a:chExt cx="7775" cy="8182"/>
          </a:xfrm>
        </p:grpSpPr>
        <p:grpSp>
          <p:nvGrpSpPr>
            <p:cNvPr id="51" name="组合 50"/>
            <p:cNvGrpSpPr/>
            <p:nvPr/>
          </p:nvGrpSpPr>
          <p:grpSpPr>
            <a:xfrm>
              <a:off x="12315" y="1316"/>
              <a:ext cx="1362" cy="2295"/>
              <a:chOff x="12592" y="1417"/>
              <a:chExt cx="1362" cy="2295"/>
            </a:xfrm>
          </p:grpSpPr>
          <p:cxnSp>
            <p:nvCxnSpPr>
              <p:cNvPr id="48" name="直接连接符 47"/>
              <p:cNvCxnSpPr/>
              <p:nvPr/>
            </p:nvCxnSpPr>
            <p:spPr>
              <a:xfrm flipH="1">
                <a:off x="12850" y="2918"/>
                <a:ext cx="614" cy="618"/>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12688" y="3448"/>
                <a:ext cx="264" cy="264"/>
              </a:xfrm>
              <a:prstGeom prst="ellipse">
                <a:avLst/>
              </a:prstGeom>
              <a:noFill/>
              <a:ln>
                <a:solidFill>
                  <a:srgbClr val="E1A74E"/>
                </a:solidFill>
              </a:ln>
              <a:extLst>
                <a:ext uri="{909E8E84-426E-40DD-AFC4-6F175D3DCCD1}">
                  <a14:hiddenFill xmlns:a14="http://schemas.microsoft.com/office/drawing/2010/main">
                    <a:solidFill>
                      <a:srgbClr val="F9EACB"/>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a:ln>
                    <a:noFill/>
                  </a:ln>
                  <a:solidFill>
                    <a:srgbClr val="FFFFFF"/>
                  </a:solidFill>
                  <a:effectLst/>
                  <a:uLnTx/>
                  <a:uFillTx/>
                  <a:latin typeface="Arial"/>
                  <a:ea typeface="微软雅黑"/>
                  <a:cs typeface="+mn-cs"/>
                </a:endParaRPr>
              </a:p>
            </p:txBody>
          </p:sp>
          <p:cxnSp>
            <p:nvCxnSpPr>
              <p:cNvPr id="50" name="直接连接符 49"/>
              <p:cNvCxnSpPr/>
              <p:nvPr/>
            </p:nvCxnSpPr>
            <p:spPr>
              <a:xfrm flipH="1">
                <a:off x="12592" y="1417"/>
                <a:ext cx="1363" cy="1363"/>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5902" y="1720"/>
              <a:ext cx="6236" cy="7778"/>
              <a:chOff x="5902" y="1720"/>
              <a:chExt cx="6236" cy="7778"/>
            </a:xfrm>
          </p:grpSpPr>
          <p:grpSp>
            <p:nvGrpSpPr>
              <p:cNvPr id="58" name="组合 57"/>
              <p:cNvGrpSpPr/>
              <p:nvPr/>
            </p:nvGrpSpPr>
            <p:grpSpPr>
              <a:xfrm>
                <a:off x="5902" y="1720"/>
                <a:ext cx="6236" cy="6833"/>
                <a:chOff x="5902" y="1720"/>
                <a:chExt cx="6236" cy="6833"/>
              </a:xfrm>
            </p:grpSpPr>
            <p:grpSp>
              <p:nvGrpSpPr>
                <p:cNvPr id="60" name="组合 59"/>
                <p:cNvGrpSpPr/>
                <p:nvPr/>
              </p:nvGrpSpPr>
              <p:grpSpPr>
                <a:xfrm>
                  <a:off x="6543" y="2358"/>
                  <a:ext cx="5595" cy="6195"/>
                  <a:chOff x="2780" y="1707"/>
                  <a:chExt cx="5595" cy="6195"/>
                </a:xfrm>
              </p:grpSpPr>
              <p:grpSp>
                <p:nvGrpSpPr>
                  <p:cNvPr id="61" name="组合 60"/>
                  <p:cNvGrpSpPr/>
                  <p:nvPr/>
                </p:nvGrpSpPr>
                <p:grpSpPr>
                  <a:xfrm>
                    <a:off x="2780" y="1707"/>
                    <a:ext cx="5595" cy="6195"/>
                    <a:chOff x="4311" y="2033"/>
                    <a:chExt cx="3000" cy="4701"/>
                  </a:xfrm>
                </p:grpSpPr>
                <p:grpSp>
                  <p:nvGrpSpPr>
                    <p:cNvPr id="62" name="组合 61"/>
                    <p:cNvGrpSpPr/>
                    <p:nvPr/>
                  </p:nvGrpSpPr>
                  <p:grpSpPr>
                    <a:xfrm>
                      <a:off x="4311" y="2616"/>
                      <a:ext cx="96" cy="4118"/>
                      <a:chOff x="4221" y="2616"/>
                      <a:chExt cx="96" cy="4118"/>
                    </a:xfrm>
                  </p:grpSpPr>
                  <p:cxnSp>
                    <p:nvCxnSpPr>
                      <p:cNvPr id="63" name="直接连接符 62"/>
                      <p:cNvCxnSpPr/>
                      <p:nvPr/>
                    </p:nvCxnSpPr>
                    <p:spPr>
                      <a:xfrm flipH="1">
                        <a:off x="4221" y="2616"/>
                        <a:ext cx="96" cy="0"/>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4221" y="2621"/>
                        <a:ext cx="0" cy="4113"/>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flipH="1">
                      <a:off x="5207" y="2033"/>
                      <a:ext cx="2099" cy="4646"/>
                      <a:chOff x="4025" y="2664"/>
                      <a:chExt cx="2099" cy="4646"/>
                    </a:xfrm>
                  </p:grpSpPr>
                  <p:cxnSp>
                    <p:nvCxnSpPr>
                      <p:cNvPr id="66" name="直接连接符 65"/>
                      <p:cNvCxnSpPr/>
                      <p:nvPr/>
                    </p:nvCxnSpPr>
                    <p:spPr>
                      <a:xfrm flipH="1">
                        <a:off x="4025" y="2664"/>
                        <a:ext cx="2099" cy="11"/>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035" y="6455"/>
                        <a:ext cx="7" cy="855"/>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cxnSp>
                  <p:nvCxnSpPr>
                    <p:cNvPr id="68" name="直接连接符 67"/>
                    <p:cNvCxnSpPr/>
                    <p:nvPr/>
                  </p:nvCxnSpPr>
                  <p:spPr>
                    <a:xfrm>
                      <a:off x="5373" y="6683"/>
                      <a:ext cx="1929" cy="0"/>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7311" y="2038"/>
                      <a:ext cx="0" cy="1707"/>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cxnSp>
                <p:nvCxnSpPr>
                  <p:cNvPr id="70" name="直接连接符 69"/>
                  <p:cNvCxnSpPr/>
                  <p:nvPr/>
                </p:nvCxnSpPr>
                <p:spPr>
                  <a:xfrm>
                    <a:off x="2784" y="7834"/>
                    <a:ext cx="899" cy="2"/>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pic>
              <p:nvPicPr>
                <p:cNvPr id="71" name="图片 70" descr="1-2019722-原创元素手绘流心月饼-ps-3000x2000px"/>
                <p:cNvPicPr>
                  <a:picLocks noChangeAspect="1"/>
                </p:cNvPicPr>
                <p:nvPr/>
              </p:nvPicPr>
              <p:blipFill>
                <a:blip r:embed="rId7"/>
                <a:stretch>
                  <a:fillRect/>
                </a:stretch>
              </p:blipFill>
              <p:spPr>
                <a:xfrm>
                  <a:off x="5902" y="1720"/>
                  <a:ext cx="2188" cy="1459"/>
                </a:xfrm>
                <a:prstGeom prst="rect">
                  <a:avLst/>
                </a:prstGeom>
              </p:spPr>
            </p:pic>
          </p:grpSp>
          <p:grpSp>
            <p:nvGrpSpPr>
              <p:cNvPr id="73" name="组合 72"/>
              <p:cNvGrpSpPr/>
              <p:nvPr/>
            </p:nvGrpSpPr>
            <p:grpSpPr>
              <a:xfrm>
                <a:off x="6969" y="7168"/>
                <a:ext cx="1042" cy="2330"/>
                <a:chOff x="5280" y="5815"/>
                <a:chExt cx="1042" cy="2330"/>
              </a:xfrm>
            </p:grpSpPr>
            <p:cxnSp>
              <p:nvCxnSpPr>
                <p:cNvPr id="74" name="直接连接符 73"/>
                <p:cNvCxnSpPr/>
                <p:nvPr/>
              </p:nvCxnSpPr>
              <p:spPr>
                <a:xfrm flipH="1">
                  <a:off x="5280" y="7101"/>
                  <a:ext cx="1043" cy="1044"/>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655" y="5815"/>
                  <a:ext cx="614" cy="618"/>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sp>
              <p:nvSpPr>
                <p:cNvPr id="76" name="椭圆 75"/>
                <p:cNvSpPr/>
                <p:nvPr/>
              </p:nvSpPr>
              <p:spPr>
                <a:xfrm>
                  <a:off x="5493" y="6345"/>
                  <a:ext cx="264" cy="264"/>
                </a:xfrm>
                <a:prstGeom prst="ellipse">
                  <a:avLst/>
                </a:prstGeom>
                <a:noFill/>
                <a:ln>
                  <a:solidFill>
                    <a:srgbClr val="E1A74E"/>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a:ln>
                      <a:noFill/>
                    </a:ln>
                    <a:solidFill>
                      <a:srgbClr val="FFFFFF"/>
                    </a:solidFill>
                    <a:effectLst/>
                    <a:uLnTx/>
                    <a:uFillTx/>
                    <a:latin typeface="Arial"/>
                    <a:ea typeface="微软雅黑"/>
                    <a:cs typeface="+mn-cs"/>
                  </a:endParaRPr>
                </a:p>
              </p:txBody>
            </p:sp>
          </p:grpSp>
        </p:grpSp>
      </p:grpSp>
      <p:pic>
        <p:nvPicPr>
          <p:cNvPr id="5" name="Picture 4">
            <a:extLst>
              <a:ext uri="{FF2B5EF4-FFF2-40B4-BE49-F238E27FC236}">
                <a16:creationId xmlns:a16="http://schemas.microsoft.com/office/drawing/2014/main" id="{21B05574-08DA-23BC-5F71-E2619BB692EC}"/>
              </a:ext>
            </a:extLst>
          </p:cNvPr>
          <p:cNvPicPr>
            <a:picLocks noChangeAspect="1"/>
          </p:cNvPicPr>
          <p:nvPr/>
        </p:nvPicPr>
        <p:blipFill>
          <a:blip r:embed="rId8"/>
          <a:stretch>
            <a:fillRect/>
          </a:stretch>
        </p:blipFill>
        <p:spPr>
          <a:xfrm>
            <a:off x="3902777" y="2059936"/>
            <a:ext cx="4310246" cy="3023878"/>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ox(in)">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box(in)">
                                      <p:cBhvr>
                                        <p:cTn id="19" dur="20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sp>
        <p:nvSpPr>
          <p:cNvPr id="26" name="Rectangle: Rounded Corners 9">
            <a:extLst>
              <a:ext uri="{FF2B5EF4-FFF2-40B4-BE49-F238E27FC236}">
                <a16:creationId xmlns:a16="http://schemas.microsoft.com/office/drawing/2014/main" id="{CF693228-9CB0-6B16-262B-1FD039B970E8}"/>
              </a:ext>
            </a:extLst>
          </p:cNvPr>
          <p:cNvSpPr/>
          <p:nvPr/>
        </p:nvSpPr>
        <p:spPr>
          <a:xfrm>
            <a:off x="2028824" y="298746"/>
            <a:ext cx="8440233" cy="777579"/>
          </a:xfrm>
          <a:custGeom>
            <a:avLst/>
            <a:gdLst>
              <a:gd name="csX0" fmla="*/ 0 w 8440233"/>
              <a:gd name="csY0" fmla="*/ 129599 h 777579"/>
              <a:gd name="csX1" fmla="*/ 129599 w 8440233"/>
              <a:gd name="csY1" fmla="*/ 0 h 777579"/>
              <a:gd name="csX2" fmla="*/ 8310634 w 8440233"/>
              <a:gd name="csY2" fmla="*/ 0 h 777579"/>
              <a:gd name="csX3" fmla="*/ 8440233 w 8440233"/>
              <a:gd name="csY3" fmla="*/ 129599 h 777579"/>
              <a:gd name="csX4" fmla="*/ 8440233 w 8440233"/>
              <a:gd name="csY4" fmla="*/ 647980 h 777579"/>
              <a:gd name="csX5" fmla="*/ 8310634 w 8440233"/>
              <a:gd name="csY5" fmla="*/ 777579 h 777579"/>
              <a:gd name="csX6" fmla="*/ 129599 w 8440233"/>
              <a:gd name="csY6" fmla="*/ 777579 h 777579"/>
              <a:gd name="csX7" fmla="*/ 0 w 8440233"/>
              <a:gd name="csY7" fmla="*/ 647980 h 777579"/>
              <a:gd name="csX8" fmla="*/ 0 w 8440233"/>
              <a:gd name="csY8" fmla="*/ 129599 h 777579"/>
              <a:gd name="csX0" fmla="*/ 0 w 8440233"/>
              <a:gd name="csY0" fmla="*/ 129599 h 777579"/>
              <a:gd name="csX1" fmla="*/ 129599 w 8440233"/>
              <a:gd name="csY1" fmla="*/ 0 h 777579"/>
              <a:gd name="csX2" fmla="*/ 8310634 w 8440233"/>
              <a:gd name="csY2" fmla="*/ 0 h 777579"/>
              <a:gd name="csX3" fmla="*/ 8440233 w 8440233"/>
              <a:gd name="csY3" fmla="*/ 129599 h 777579"/>
              <a:gd name="csX4" fmla="*/ 8440233 w 8440233"/>
              <a:gd name="csY4" fmla="*/ 647980 h 777579"/>
              <a:gd name="csX5" fmla="*/ 8310634 w 8440233"/>
              <a:gd name="csY5" fmla="*/ 777579 h 777579"/>
              <a:gd name="csX6" fmla="*/ 129599 w 8440233"/>
              <a:gd name="csY6" fmla="*/ 777579 h 777579"/>
              <a:gd name="csX7" fmla="*/ 0 w 8440233"/>
              <a:gd name="csY7" fmla="*/ 647980 h 777579"/>
              <a:gd name="csX8" fmla="*/ 0 w 8440233"/>
              <a:gd name="csY8" fmla="*/ 129599 h 7775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8440233" h="777579" fill="none" extrusionOk="0">
                <a:moveTo>
                  <a:pt x="0" y="129599"/>
                </a:moveTo>
                <a:cubicBezTo>
                  <a:pt x="529" y="72359"/>
                  <a:pt x="67783" y="16379"/>
                  <a:pt x="129599" y="0"/>
                </a:cubicBezTo>
                <a:cubicBezTo>
                  <a:pt x="1650127" y="80059"/>
                  <a:pt x="5055872" y="373371"/>
                  <a:pt x="8310634" y="0"/>
                </a:cubicBezTo>
                <a:cubicBezTo>
                  <a:pt x="8381124" y="-7473"/>
                  <a:pt x="8432738" y="55756"/>
                  <a:pt x="8440233" y="129599"/>
                </a:cubicBezTo>
                <a:cubicBezTo>
                  <a:pt x="8409317" y="316014"/>
                  <a:pt x="8407732" y="458698"/>
                  <a:pt x="8440233" y="647980"/>
                </a:cubicBezTo>
                <a:cubicBezTo>
                  <a:pt x="8441779" y="711712"/>
                  <a:pt x="8372478" y="766669"/>
                  <a:pt x="8310634" y="777579"/>
                </a:cubicBezTo>
                <a:cubicBezTo>
                  <a:pt x="5259208" y="908794"/>
                  <a:pt x="2457446" y="914874"/>
                  <a:pt x="129599" y="777579"/>
                </a:cubicBezTo>
                <a:cubicBezTo>
                  <a:pt x="74235" y="775746"/>
                  <a:pt x="-15099" y="722542"/>
                  <a:pt x="0" y="647980"/>
                </a:cubicBezTo>
                <a:cubicBezTo>
                  <a:pt x="48169" y="571538"/>
                  <a:pt x="-6163" y="235353"/>
                  <a:pt x="0" y="129599"/>
                </a:cubicBezTo>
                <a:close/>
              </a:path>
              <a:path w="8440233" h="777579" stroke="0" extrusionOk="0">
                <a:moveTo>
                  <a:pt x="0" y="129599"/>
                </a:moveTo>
                <a:cubicBezTo>
                  <a:pt x="-444" y="65557"/>
                  <a:pt x="58446" y="-7186"/>
                  <a:pt x="129599" y="0"/>
                </a:cubicBezTo>
                <a:cubicBezTo>
                  <a:pt x="3971694" y="-59824"/>
                  <a:pt x="6818431" y="83285"/>
                  <a:pt x="8310634" y="0"/>
                </a:cubicBezTo>
                <a:cubicBezTo>
                  <a:pt x="8370365" y="-4238"/>
                  <a:pt x="8456520" y="51201"/>
                  <a:pt x="8440233" y="129599"/>
                </a:cubicBezTo>
                <a:cubicBezTo>
                  <a:pt x="8459718" y="371826"/>
                  <a:pt x="8461389" y="469927"/>
                  <a:pt x="8440233" y="647980"/>
                </a:cubicBezTo>
                <a:cubicBezTo>
                  <a:pt x="8433624" y="713957"/>
                  <a:pt x="8362266" y="770256"/>
                  <a:pt x="8310634" y="777579"/>
                </a:cubicBezTo>
                <a:cubicBezTo>
                  <a:pt x="6113011" y="388226"/>
                  <a:pt x="3556860" y="1281189"/>
                  <a:pt x="129599" y="777579"/>
                </a:cubicBezTo>
                <a:cubicBezTo>
                  <a:pt x="56786" y="783843"/>
                  <a:pt x="-4851" y="714001"/>
                  <a:pt x="0" y="647980"/>
                </a:cubicBezTo>
                <a:cubicBezTo>
                  <a:pt x="-15177" y="431224"/>
                  <a:pt x="35069" y="247954"/>
                  <a:pt x="0" y="129599"/>
                </a:cubicBezTo>
                <a:close/>
              </a:path>
              <a:path w="8440233" h="777579" fill="none" stroke="0" extrusionOk="0">
                <a:moveTo>
                  <a:pt x="0" y="129599"/>
                </a:moveTo>
                <a:cubicBezTo>
                  <a:pt x="5285" y="68046"/>
                  <a:pt x="69676" y="21429"/>
                  <a:pt x="129599" y="0"/>
                </a:cubicBezTo>
                <a:cubicBezTo>
                  <a:pt x="2095650" y="285316"/>
                  <a:pt x="4687726" y="329794"/>
                  <a:pt x="8310634" y="0"/>
                </a:cubicBezTo>
                <a:cubicBezTo>
                  <a:pt x="8372320" y="-9188"/>
                  <a:pt x="8435010" y="54925"/>
                  <a:pt x="8440233" y="129599"/>
                </a:cubicBezTo>
                <a:cubicBezTo>
                  <a:pt x="8424839" y="300721"/>
                  <a:pt x="8433088" y="431274"/>
                  <a:pt x="8440233" y="647980"/>
                </a:cubicBezTo>
                <a:cubicBezTo>
                  <a:pt x="8438831" y="715141"/>
                  <a:pt x="8371796" y="772211"/>
                  <a:pt x="8310634" y="777579"/>
                </a:cubicBezTo>
                <a:cubicBezTo>
                  <a:pt x="4921857" y="591303"/>
                  <a:pt x="2233135" y="805684"/>
                  <a:pt x="129599" y="777579"/>
                </a:cubicBezTo>
                <a:cubicBezTo>
                  <a:pt x="54528" y="775525"/>
                  <a:pt x="-15604" y="720819"/>
                  <a:pt x="0" y="647980"/>
                </a:cubicBezTo>
                <a:cubicBezTo>
                  <a:pt x="36715" y="593676"/>
                  <a:pt x="-13179" y="255701"/>
                  <a:pt x="0" y="129599"/>
                </a:cubicBezTo>
                <a:close/>
              </a:path>
            </a:pathLst>
          </a:custGeom>
          <a:solidFill>
            <a:srgbClr val="CCFFCC"/>
          </a:solidFill>
          <a:ln w="57150">
            <a:solidFill>
              <a:srgbClr val="002060"/>
            </a:solidFill>
            <a:extLst>
              <a:ext uri="{C807C97D-BFC1-408E-A445-0C87EB9F89A2}">
                <ask:lineSketchStyleProps xmlns:ask="http://schemas.microsoft.com/office/drawing/2018/sketchyshapes" sd="852854689">
                  <a:custGeom>
                    <a:avLst/>
                    <a:gdLst>
                      <a:gd name="connsiteX0" fmla="*/ 0 w 8440233"/>
                      <a:gd name="connsiteY0" fmla="*/ 129599 h 777579"/>
                      <a:gd name="connsiteX1" fmla="*/ 129599 w 8440233"/>
                      <a:gd name="connsiteY1" fmla="*/ 0 h 777579"/>
                      <a:gd name="connsiteX2" fmla="*/ 8310634 w 8440233"/>
                      <a:gd name="connsiteY2" fmla="*/ 0 h 777579"/>
                      <a:gd name="connsiteX3" fmla="*/ 8440233 w 8440233"/>
                      <a:gd name="connsiteY3" fmla="*/ 129599 h 777579"/>
                      <a:gd name="connsiteX4" fmla="*/ 8440233 w 8440233"/>
                      <a:gd name="connsiteY4" fmla="*/ 647980 h 777579"/>
                      <a:gd name="connsiteX5" fmla="*/ 8310634 w 8440233"/>
                      <a:gd name="connsiteY5" fmla="*/ 777579 h 777579"/>
                      <a:gd name="connsiteX6" fmla="*/ 129599 w 8440233"/>
                      <a:gd name="connsiteY6" fmla="*/ 777579 h 777579"/>
                      <a:gd name="connsiteX7" fmla="*/ 0 w 8440233"/>
                      <a:gd name="connsiteY7" fmla="*/ 647980 h 777579"/>
                      <a:gd name="connsiteX8" fmla="*/ 0 w 8440233"/>
                      <a:gd name="connsiteY8" fmla="*/ 129599 h 77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0233" h="777579" fill="none" extrusionOk="0">
                        <a:moveTo>
                          <a:pt x="0" y="129599"/>
                        </a:moveTo>
                        <a:cubicBezTo>
                          <a:pt x="320" y="66693"/>
                          <a:pt x="65055" y="11801"/>
                          <a:pt x="129599" y="0"/>
                        </a:cubicBezTo>
                        <a:cubicBezTo>
                          <a:pt x="1778714" y="72427"/>
                          <a:pt x="4915885" y="61419"/>
                          <a:pt x="8310634" y="0"/>
                        </a:cubicBezTo>
                        <a:cubicBezTo>
                          <a:pt x="8381940" y="-1856"/>
                          <a:pt x="8434355" y="56245"/>
                          <a:pt x="8440233" y="129599"/>
                        </a:cubicBezTo>
                        <a:cubicBezTo>
                          <a:pt x="8407937" y="315091"/>
                          <a:pt x="8415043" y="444274"/>
                          <a:pt x="8440233" y="647980"/>
                        </a:cubicBezTo>
                        <a:cubicBezTo>
                          <a:pt x="8441278" y="714254"/>
                          <a:pt x="8378383" y="773289"/>
                          <a:pt x="8310634" y="777579"/>
                        </a:cubicBezTo>
                        <a:cubicBezTo>
                          <a:pt x="4975076" y="807406"/>
                          <a:pt x="2440255" y="698273"/>
                          <a:pt x="129599" y="777579"/>
                        </a:cubicBezTo>
                        <a:cubicBezTo>
                          <a:pt x="62303" y="777095"/>
                          <a:pt x="-12802" y="722088"/>
                          <a:pt x="0" y="647980"/>
                        </a:cubicBezTo>
                        <a:cubicBezTo>
                          <a:pt x="37180" y="591997"/>
                          <a:pt x="-149" y="250867"/>
                          <a:pt x="0" y="129599"/>
                        </a:cubicBezTo>
                        <a:close/>
                      </a:path>
                      <a:path w="8440233" h="777579" stroke="0" extrusionOk="0">
                        <a:moveTo>
                          <a:pt x="0" y="129599"/>
                        </a:moveTo>
                        <a:cubicBezTo>
                          <a:pt x="2426" y="58684"/>
                          <a:pt x="59453" y="2980"/>
                          <a:pt x="129599" y="0"/>
                        </a:cubicBezTo>
                        <a:cubicBezTo>
                          <a:pt x="3955268" y="123000"/>
                          <a:pt x="6686281" y="-96860"/>
                          <a:pt x="8310634" y="0"/>
                        </a:cubicBezTo>
                        <a:cubicBezTo>
                          <a:pt x="8375915" y="-4798"/>
                          <a:pt x="8444865" y="48685"/>
                          <a:pt x="8440233" y="129599"/>
                        </a:cubicBezTo>
                        <a:cubicBezTo>
                          <a:pt x="8445693" y="373515"/>
                          <a:pt x="8446775" y="466831"/>
                          <a:pt x="8440233" y="647980"/>
                        </a:cubicBezTo>
                        <a:cubicBezTo>
                          <a:pt x="8431116" y="722859"/>
                          <a:pt x="8372668" y="776017"/>
                          <a:pt x="8310634" y="777579"/>
                        </a:cubicBezTo>
                        <a:cubicBezTo>
                          <a:pt x="6090934" y="616872"/>
                          <a:pt x="3624313" y="817246"/>
                          <a:pt x="129599" y="777579"/>
                        </a:cubicBezTo>
                        <a:cubicBezTo>
                          <a:pt x="54354" y="776838"/>
                          <a:pt x="-4083" y="717706"/>
                          <a:pt x="0" y="647980"/>
                        </a:cubicBezTo>
                        <a:cubicBezTo>
                          <a:pt x="-15735" y="439004"/>
                          <a:pt x="33843" y="267352"/>
                          <a:pt x="0" y="129599"/>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3400" dirty="0">
                <a:solidFill>
                  <a:prstClr val="black"/>
                </a:solidFill>
                <a:latin typeface="Calibri" panose="020F0502020204030204"/>
              </a:rPr>
              <a:t>Em hãy làm sản phẩm theo các bước dưới đây.</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Rectangle: Rounded Corners 2">
            <a:extLst>
              <a:ext uri="{FF2B5EF4-FFF2-40B4-BE49-F238E27FC236}">
                <a16:creationId xmlns:a16="http://schemas.microsoft.com/office/drawing/2014/main" id="{F888F259-746D-AE5E-FFC9-F1264541BB87}"/>
              </a:ext>
            </a:extLst>
          </p:cNvPr>
          <p:cNvSpPr/>
          <p:nvPr/>
        </p:nvSpPr>
        <p:spPr>
          <a:xfrm>
            <a:off x="3333750" y="1428750"/>
            <a:ext cx="5553075" cy="61912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2060"/>
                </a:solidFill>
              </a:rPr>
              <a:t>Bước 1</a:t>
            </a:r>
            <a:r>
              <a:rPr lang="en-US" sz="4000" dirty="0">
                <a:solidFill>
                  <a:srgbClr val="002060"/>
                </a:solidFill>
              </a:rPr>
              <a:t>:</a:t>
            </a:r>
            <a:r>
              <a:rPr lang="vi-VN" sz="4000" dirty="0">
                <a:solidFill>
                  <a:srgbClr val="002060"/>
                </a:solidFill>
              </a:rPr>
              <a:t> Làm lồng đèn</a:t>
            </a:r>
            <a:endParaRPr kumimoji="0" lang="en-US" sz="4000" b="0" i="0" u="none" strike="noStrike" kern="1200" cap="none" spc="0" normalizeH="0" baseline="0" noProof="0" dirty="0">
              <a:ln>
                <a:noFill/>
              </a:ln>
              <a:solidFill>
                <a:srgbClr val="002060"/>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86540C1E-CF35-0A6B-C4DF-372782FE6997}"/>
              </a:ext>
            </a:extLst>
          </p:cNvPr>
          <p:cNvSpPr txBox="1"/>
          <p:nvPr/>
        </p:nvSpPr>
        <p:spPr>
          <a:xfrm>
            <a:off x="914400" y="2228850"/>
            <a:ext cx="10582275" cy="1569660"/>
          </a:xfrm>
          <a:prstGeom prst="rect">
            <a:avLst/>
          </a:prstGeom>
          <a:noFill/>
        </p:spPr>
        <p:txBody>
          <a:bodyPr wrap="square" rtlCol="0">
            <a:spAutoFit/>
          </a:bodyPr>
          <a:lstStyle/>
          <a:p>
            <a:pPr algn="just">
              <a:spcAft>
                <a:spcPts val="500"/>
              </a:spcAft>
            </a:pPr>
            <a:r>
              <a:rPr lang="vi-VN" sz="3200" dirty="0">
                <a:solidFill>
                  <a:srgbClr val="002060"/>
                </a:solidFill>
                <a:latin typeface="Calibri" panose="020F0502020204030204" pitchFamily="34" charset="0"/>
                <a:cs typeface="Calibri" panose="020F0502020204030204" pitchFamily="34" charset="0"/>
              </a:rPr>
              <a:t>- Chuẩn bị một tờ giấy bìa màu hình chữ nhật có chiều dài 22cm, chiều rộng 15cm. Gấp đôi tờ giấy bìa màu theo chiều dọc và kẻ các đường song song cách nhau 1</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cm như Hình 3.</a:t>
            </a:r>
            <a:endParaRPr lang="vi-VN" sz="3200" b="0" dirty="0">
              <a:solidFill>
                <a:srgbClr val="002060"/>
              </a:solidFill>
              <a:effectLst/>
              <a:latin typeface="Calibri" panose="020F0502020204030204" pitchFamily="34" charset="0"/>
              <a:cs typeface="Calibri" panose="020F0502020204030204" pitchFamily="34" charset="0"/>
            </a:endParaRPr>
          </a:p>
        </p:txBody>
      </p:sp>
      <p:pic>
        <p:nvPicPr>
          <p:cNvPr id="31" name="Picture 30">
            <a:extLst>
              <a:ext uri="{FF2B5EF4-FFF2-40B4-BE49-F238E27FC236}">
                <a16:creationId xmlns:a16="http://schemas.microsoft.com/office/drawing/2014/main" id="{B6F5330E-5F8A-0668-B00C-CE3C3F9DDAE3}"/>
              </a:ext>
            </a:extLst>
          </p:cNvPr>
          <p:cNvPicPr>
            <a:picLocks noChangeAspect="1"/>
          </p:cNvPicPr>
          <p:nvPr/>
        </p:nvPicPr>
        <p:blipFill>
          <a:blip r:embed="rId8"/>
          <a:stretch>
            <a:fillRect/>
          </a:stretch>
        </p:blipFill>
        <p:spPr>
          <a:xfrm>
            <a:off x="361950" y="4067175"/>
            <a:ext cx="6027682" cy="2066925"/>
          </a:xfrm>
          <a:prstGeom prst="rect">
            <a:avLst/>
          </a:prstGeom>
        </p:spPr>
      </p:pic>
      <p:pic>
        <p:nvPicPr>
          <p:cNvPr id="33" name="Picture 32">
            <a:extLst>
              <a:ext uri="{FF2B5EF4-FFF2-40B4-BE49-F238E27FC236}">
                <a16:creationId xmlns:a16="http://schemas.microsoft.com/office/drawing/2014/main" id="{6FF570D6-278A-ED70-6FB2-7D49ED0BB57D}"/>
              </a:ext>
            </a:extLst>
          </p:cNvPr>
          <p:cNvPicPr>
            <a:picLocks noChangeAspect="1"/>
          </p:cNvPicPr>
          <p:nvPr/>
        </p:nvPicPr>
        <p:blipFill>
          <a:blip r:embed="rId9"/>
          <a:stretch>
            <a:fillRect/>
          </a:stretch>
        </p:blipFill>
        <p:spPr>
          <a:xfrm>
            <a:off x="6343184" y="4143375"/>
            <a:ext cx="5542853" cy="2295525"/>
          </a:xfrm>
          <a:prstGeom prst="rect">
            <a:avLst/>
          </a:prstGeom>
        </p:spPr>
      </p:pic>
      <p:pic>
        <p:nvPicPr>
          <p:cNvPr id="34" name="Picture 33" descr="A white circle with leaves and blue text&#10;&#10;Description automatically generated">
            <a:extLst>
              <a:ext uri="{FF2B5EF4-FFF2-40B4-BE49-F238E27FC236}">
                <a16:creationId xmlns:a16="http://schemas.microsoft.com/office/drawing/2014/main" id="{371EBF72-B070-F811-B300-984EDA2C559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95168" y="199338"/>
            <a:ext cx="1246891" cy="1246891"/>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down)">
                                      <p:cBhvr>
                                        <p:cTn id="14" dur="500"/>
                                        <p:tgtEl>
                                          <p:spTgt spid="27"/>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par>
                                <p:cTn id="25" presetID="22" presetClass="entr" presetSubtype="4"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sp>
        <p:nvSpPr>
          <p:cNvPr id="28" name="TextBox 27">
            <a:extLst>
              <a:ext uri="{FF2B5EF4-FFF2-40B4-BE49-F238E27FC236}">
                <a16:creationId xmlns:a16="http://schemas.microsoft.com/office/drawing/2014/main" id="{86540C1E-CF35-0A6B-C4DF-372782FE6997}"/>
              </a:ext>
            </a:extLst>
          </p:cNvPr>
          <p:cNvSpPr txBox="1"/>
          <p:nvPr/>
        </p:nvSpPr>
        <p:spPr>
          <a:xfrm>
            <a:off x="933450" y="628650"/>
            <a:ext cx="10582275" cy="954107"/>
          </a:xfrm>
          <a:prstGeom prst="rect">
            <a:avLst/>
          </a:prstGeom>
          <a:noFill/>
        </p:spPr>
        <p:txBody>
          <a:bodyPr wrap="square" rtlCol="0">
            <a:spAutoFit/>
          </a:bodyPr>
          <a:lstStyle/>
          <a:p>
            <a:pPr lvl="0" algn="just">
              <a:spcAft>
                <a:spcPts val="500"/>
              </a:spcAft>
            </a:pPr>
            <a:r>
              <a:rPr lang="vi-VN" sz="2800" dirty="0">
                <a:solidFill>
                  <a:srgbClr val="002060"/>
                </a:solidFill>
                <a:latin typeface="Calibri" panose="020F0502020204030204" pitchFamily="34" charset="0"/>
                <a:cs typeface="Calibri" panose="020F0502020204030204" pitchFamily="34" charset="0"/>
              </a:rPr>
              <a:t>- Cắt tờ giấy bìa màu theo các đường kẻ song song (Hình 4a) và mở ra, sẽ được sản phẩm như Hình 4b.</a:t>
            </a:r>
            <a:endParaRPr kumimoji="0" lang="vi-VN" sz="28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endParaRPr>
          </a:p>
        </p:txBody>
      </p:sp>
      <p:sp>
        <p:nvSpPr>
          <p:cNvPr id="7" name="TextBox 6">
            <a:extLst>
              <a:ext uri="{FF2B5EF4-FFF2-40B4-BE49-F238E27FC236}">
                <a16:creationId xmlns:a16="http://schemas.microsoft.com/office/drawing/2014/main" id="{9B3DDFAF-323A-A848-7A7A-0252A15BD94A}"/>
              </a:ext>
            </a:extLst>
          </p:cNvPr>
          <p:cNvSpPr txBox="1"/>
          <p:nvPr/>
        </p:nvSpPr>
        <p:spPr>
          <a:xfrm>
            <a:off x="828675" y="1685925"/>
            <a:ext cx="10582275" cy="523220"/>
          </a:xfrm>
          <a:prstGeom prst="rect">
            <a:avLst/>
          </a:prstGeom>
          <a:noFill/>
        </p:spPr>
        <p:txBody>
          <a:bodyPr wrap="square" rtlCol="0">
            <a:spAutoFit/>
          </a:bodyPr>
          <a:lstStyle/>
          <a:p>
            <a:pPr lvl="0" algn="just">
              <a:spcAft>
                <a:spcPts val="500"/>
              </a:spcAft>
            </a:pPr>
            <a:r>
              <a:rPr lang="vi-VN" sz="2800" b="1" i="1" dirty="0">
                <a:solidFill>
                  <a:srgbClr val="002060"/>
                </a:solidFill>
                <a:latin typeface="Calibri" panose="020F0502020204030204" pitchFamily="34" charset="0"/>
                <a:cs typeface="Calibri" panose="020F0502020204030204" pitchFamily="34" charset="0"/>
              </a:rPr>
              <a:t>Lưu ý: Sử dụng kéo an toàn.</a:t>
            </a:r>
            <a:endParaRPr kumimoji="0" lang="vi-VN" sz="2800" b="1" i="1"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endParaRPr>
          </a:p>
        </p:txBody>
      </p:sp>
      <p:pic>
        <p:nvPicPr>
          <p:cNvPr id="13" name="Picture 12">
            <a:extLst>
              <a:ext uri="{FF2B5EF4-FFF2-40B4-BE49-F238E27FC236}">
                <a16:creationId xmlns:a16="http://schemas.microsoft.com/office/drawing/2014/main" id="{549E5392-3302-8514-E6FA-0165AF4CC0B1}"/>
              </a:ext>
            </a:extLst>
          </p:cNvPr>
          <p:cNvPicPr>
            <a:picLocks noChangeAspect="1"/>
          </p:cNvPicPr>
          <p:nvPr/>
        </p:nvPicPr>
        <p:blipFill>
          <a:blip r:embed="rId8"/>
          <a:stretch>
            <a:fillRect/>
          </a:stretch>
        </p:blipFill>
        <p:spPr>
          <a:xfrm>
            <a:off x="2566987" y="2647950"/>
            <a:ext cx="6554644" cy="2752725"/>
          </a:xfrm>
          <a:prstGeom prst="rect">
            <a:avLst/>
          </a:prstGeom>
        </p:spPr>
      </p:pic>
    </p:spTree>
    <p:custDataLst>
      <p:tags r:id="rId1"/>
    </p:custDataLst>
    <p:extLst>
      <p:ext uri="{BB962C8B-B14F-4D97-AF65-F5344CB8AC3E}">
        <p14:creationId xmlns:p14="http://schemas.microsoft.com/office/powerpoint/2010/main" val="28373028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sp>
        <p:nvSpPr>
          <p:cNvPr id="28" name="TextBox 27">
            <a:extLst>
              <a:ext uri="{FF2B5EF4-FFF2-40B4-BE49-F238E27FC236}">
                <a16:creationId xmlns:a16="http://schemas.microsoft.com/office/drawing/2014/main" id="{86540C1E-CF35-0A6B-C4DF-372782FE6997}"/>
              </a:ext>
            </a:extLst>
          </p:cNvPr>
          <p:cNvSpPr txBox="1"/>
          <p:nvPr/>
        </p:nvSpPr>
        <p:spPr>
          <a:xfrm>
            <a:off x="933450" y="628650"/>
            <a:ext cx="10582275" cy="1200329"/>
          </a:xfrm>
          <a:prstGeom prst="rect">
            <a:avLst/>
          </a:prstGeom>
          <a:noFill/>
        </p:spPr>
        <p:txBody>
          <a:bodyPr wrap="square" rtlCol="0">
            <a:spAutoFit/>
          </a:bodyPr>
          <a:lstStyle/>
          <a:p>
            <a:pPr lvl="0" algn="just">
              <a:spcAft>
                <a:spcPts val="500"/>
              </a:spcAft>
            </a:pPr>
            <a:r>
              <a:rPr lang="vi-VN" sz="3600" dirty="0">
                <a:solidFill>
                  <a:srgbClr val="002060"/>
                </a:solidFill>
                <a:latin typeface="Calibri" panose="020F0502020204030204" pitchFamily="34" charset="0"/>
                <a:cs typeface="Calibri" panose="020F0502020204030204" pitchFamily="34" charset="0"/>
              </a:rPr>
              <a:t>- Dùng băng dính hai mặt để dán hai mép tờ giấy bìa màu tạo thành lồng đèn như Hình 5.</a:t>
            </a:r>
            <a:endParaRPr kumimoji="0" lang="vi-VN" sz="36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endParaRPr>
          </a:p>
        </p:txBody>
      </p:sp>
      <p:pic>
        <p:nvPicPr>
          <p:cNvPr id="14" name="Picture 13">
            <a:extLst>
              <a:ext uri="{FF2B5EF4-FFF2-40B4-BE49-F238E27FC236}">
                <a16:creationId xmlns:a16="http://schemas.microsoft.com/office/drawing/2014/main" id="{C4FA3DF5-F8CC-1B0F-8FC0-8C023FDD2EB6}"/>
              </a:ext>
            </a:extLst>
          </p:cNvPr>
          <p:cNvPicPr>
            <a:picLocks noChangeAspect="1"/>
          </p:cNvPicPr>
          <p:nvPr/>
        </p:nvPicPr>
        <p:blipFill>
          <a:blip r:embed="rId8"/>
          <a:stretch>
            <a:fillRect/>
          </a:stretch>
        </p:blipFill>
        <p:spPr>
          <a:xfrm>
            <a:off x="2276475" y="2257426"/>
            <a:ext cx="7649044" cy="2881312"/>
          </a:xfrm>
          <a:prstGeom prst="rect">
            <a:avLst/>
          </a:prstGeom>
        </p:spPr>
      </p:pic>
    </p:spTree>
    <p:custDataLst>
      <p:tags r:id="rId1"/>
    </p:custDataLst>
    <p:extLst>
      <p:ext uri="{BB962C8B-B14F-4D97-AF65-F5344CB8AC3E}">
        <p14:creationId xmlns:p14="http://schemas.microsoft.com/office/powerpoint/2010/main" val="1114254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sp>
        <p:nvSpPr>
          <p:cNvPr id="27" name="Rectangle: Rounded Corners 2">
            <a:extLst>
              <a:ext uri="{FF2B5EF4-FFF2-40B4-BE49-F238E27FC236}">
                <a16:creationId xmlns:a16="http://schemas.microsoft.com/office/drawing/2014/main" id="{F888F259-746D-AE5E-FFC9-F1264541BB87}"/>
              </a:ext>
            </a:extLst>
          </p:cNvPr>
          <p:cNvSpPr/>
          <p:nvPr/>
        </p:nvSpPr>
        <p:spPr>
          <a:xfrm>
            <a:off x="3219450" y="695325"/>
            <a:ext cx="5629275" cy="61912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a:solidFill>
                  <a:srgbClr val="002060"/>
                </a:solidFill>
              </a:rPr>
              <a:t>Bước 2. Làm quai xách</a:t>
            </a:r>
            <a:endParaRPr kumimoji="0" lang="en-US" sz="4000" b="0" i="0" u="none" strike="noStrike" kern="1200" cap="none" spc="0" normalizeH="0" baseline="0" noProof="0" dirty="0">
              <a:ln>
                <a:noFill/>
              </a:ln>
              <a:solidFill>
                <a:srgbClr val="002060"/>
              </a:solidFill>
              <a:effectLst/>
              <a:uLnTx/>
              <a:uFillTx/>
              <a:latin typeface="Calibri"/>
              <a:ea typeface="微软雅黑"/>
              <a:cs typeface="+mn-cs"/>
            </a:endParaRPr>
          </a:p>
        </p:txBody>
      </p:sp>
      <p:sp>
        <p:nvSpPr>
          <p:cNvPr id="28" name="TextBox 27">
            <a:extLst>
              <a:ext uri="{FF2B5EF4-FFF2-40B4-BE49-F238E27FC236}">
                <a16:creationId xmlns:a16="http://schemas.microsoft.com/office/drawing/2014/main" id="{86540C1E-CF35-0A6B-C4DF-372782FE6997}"/>
              </a:ext>
            </a:extLst>
          </p:cNvPr>
          <p:cNvSpPr txBox="1"/>
          <p:nvPr/>
        </p:nvSpPr>
        <p:spPr>
          <a:xfrm>
            <a:off x="647701" y="1781175"/>
            <a:ext cx="10839450" cy="1633781"/>
          </a:xfrm>
          <a:prstGeom prst="rect">
            <a:avLst/>
          </a:prstGeom>
          <a:noFill/>
        </p:spPr>
        <p:txBody>
          <a:bodyPr wrap="square" rtlCol="0">
            <a:spAutoFit/>
          </a:bodyPr>
          <a:lstStyle/>
          <a:p>
            <a:pPr lvl="0" algn="just">
              <a:spcAft>
                <a:spcPts val="500"/>
              </a:spcAft>
            </a:pPr>
            <a:r>
              <a:rPr lang="vi-VN" sz="3200" dirty="0">
                <a:solidFill>
                  <a:srgbClr val="002060"/>
                </a:solidFill>
                <a:latin typeface="Calibri" panose="020F0502020204030204" pitchFamily="34" charset="0"/>
                <a:cs typeface="Calibri" panose="020F0502020204030204" pitchFamily="34" charset="0"/>
              </a:rPr>
              <a:t>- Cắt một miếng giấy bìa màu hình chữ nhật có chiều dài 16cm, chiều rộng 2cm làm quai xách của đèn.</a:t>
            </a:r>
          </a:p>
          <a:p>
            <a:pPr lvl="0" algn="just">
              <a:spcAft>
                <a:spcPts val="500"/>
              </a:spcAft>
            </a:pPr>
            <a:r>
              <a:rPr lang="vi-VN" sz="3200" dirty="0">
                <a:solidFill>
                  <a:srgbClr val="002060"/>
                </a:solidFill>
                <a:latin typeface="Calibri" panose="020F0502020204030204" pitchFamily="34" charset="0"/>
                <a:cs typeface="Calibri" panose="020F0502020204030204" pitchFamily="34" charset="0"/>
              </a:rPr>
              <a:t>- Gắn quai xách vào phần trên của lồng đèn cho cân đối (Hình 6).</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endParaRPr>
          </a:p>
        </p:txBody>
      </p:sp>
      <p:pic>
        <p:nvPicPr>
          <p:cNvPr id="8" name="Picture 7">
            <a:extLst>
              <a:ext uri="{FF2B5EF4-FFF2-40B4-BE49-F238E27FC236}">
                <a16:creationId xmlns:a16="http://schemas.microsoft.com/office/drawing/2014/main" id="{AE3D001D-2B4B-1ABC-B884-6D39755F6CAE}"/>
              </a:ext>
            </a:extLst>
          </p:cNvPr>
          <p:cNvPicPr>
            <a:picLocks noChangeAspect="1"/>
          </p:cNvPicPr>
          <p:nvPr/>
        </p:nvPicPr>
        <p:blipFill>
          <a:blip r:embed="rId8"/>
          <a:stretch>
            <a:fillRect/>
          </a:stretch>
        </p:blipFill>
        <p:spPr>
          <a:xfrm>
            <a:off x="3933824" y="3605212"/>
            <a:ext cx="3190875" cy="2651411"/>
          </a:xfrm>
          <a:prstGeom prst="rect">
            <a:avLst/>
          </a:prstGeom>
        </p:spPr>
      </p:pic>
    </p:spTree>
    <p:custDataLst>
      <p:tags r:id="rId1"/>
    </p:custDataLst>
    <p:extLst>
      <p:ext uri="{BB962C8B-B14F-4D97-AF65-F5344CB8AC3E}">
        <p14:creationId xmlns:p14="http://schemas.microsoft.com/office/powerpoint/2010/main" val="6956824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anim calcmode="lin" valueType="num">
                                      <p:cBhvr>
                                        <p:cTn id="11" dur="1000" fill="hold"/>
                                        <p:tgtEl>
                                          <p:spTgt spid="28"/>
                                        </p:tgtEl>
                                        <p:attrNameLst>
                                          <p:attrName>ppt_x</p:attrName>
                                        </p:attrNameLst>
                                      </p:cBhvr>
                                      <p:tavLst>
                                        <p:tav tm="0">
                                          <p:val>
                                            <p:strVal val="#ppt_x"/>
                                          </p:val>
                                        </p:tav>
                                        <p:tav tm="100000">
                                          <p:val>
                                            <p:strVal val="#ppt_x"/>
                                          </p:val>
                                        </p:tav>
                                      </p:tavLst>
                                    </p:anim>
                                    <p:anim calcmode="lin" valueType="num">
                                      <p:cBhvr>
                                        <p:cTn id="1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sp>
        <p:nvSpPr>
          <p:cNvPr id="27" name="Rectangle: Rounded Corners 2">
            <a:extLst>
              <a:ext uri="{FF2B5EF4-FFF2-40B4-BE49-F238E27FC236}">
                <a16:creationId xmlns:a16="http://schemas.microsoft.com/office/drawing/2014/main" id="{F888F259-746D-AE5E-FFC9-F1264541BB87}"/>
              </a:ext>
            </a:extLst>
          </p:cNvPr>
          <p:cNvSpPr/>
          <p:nvPr/>
        </p:nvSpPr>
        <p:spPr>
          <a:xfrm>
            <a:off x="2209800" y="695325"/>
            <a:ext cx="7172325" cy="61912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2060"/>
                </a:solidFill>
              </a:rPr>
              <a:t>Bước 3. Hoàn thiện sản phẩm</a:t>
            </a:r>
            <a:endParaRPr kumimoji="0" lang="en-US" sz="4000" b="0" i="0" u="none" strike="noStrike" kern="1200" cap="none" spc="0" normalizeH="0" baseline="0" noProof="0" dirty="0">
              <a:ln>
                <a:noFill/>
              </a:ln>
              <a:solidFill>
                <a:srgbClr val="002060"/>
              </a:solidFill>
              <a:effectLst/>
              <a:uLnTx/>
              <a:uFillTx/>
              <a:latin typeface="Calibri"/>
              <a:ea typeface="微软雅黑"/>
              <a:cs typeface="+mn-cs"/>
            </a:endParaRPr>
          </a:p>
        </p:txBody>
      </p:sp>
      <p:sp>
        <p:nvSpPr>
          <p:cNvPr id="28" name="TextBox 27">
            <a:extLst>
              <a:ext uri="{FF2B5EF4-FFF2-40B4-BE49-F238E27FC236}">
                <a16:creationId xmlns:a16="http://schemas.microsoft.com/office/drawing/2014/main" id="{86540C1E-CF35-0A6B-C4DF-372782FE6997}"/>
              </a:ext>
            </a:extLst>
          </p:cNvPr>
          <p:cNvSpPr txBox="1"/>
          <p:nvPr/>
        </p:nvSpPr>
        <p:spPr>
          <a:xfrm>
            <a:off x="657226" y="1666875"/>
            <a:ext cx="10839450" cy="1018227"/>
          </a:xfrm>
          <a:prstGeom prst="rect">
            <a:avLst/>
          </a:prstGeom>
          <a:noFill/>
        </p:spPr>
        <p:txBody>
          <a:bodyPr wrap="square" rtlCol="0">
            <a:spAutoFit/>
          </a:bodyPr>
          <a:lstStyle/>
          <a:p>
            <a:pPr lvl="0" algn="just">
              <a:spcAft>
                <a:spcPts val="500"/>
              </a:spcAft>
            </a:pPr>
            <a:r>
              <a:rPr lang="vi-VN" sz="2800" dirty="0">
                <a:solidFill>
                  <a:srgbClr val="002060"/>
                </a:solidFill>
                <a:latin typeface="Calibri" panose="020F0502020204030204" pitchFamily="34" charset="0"/>
                <a:cs typeface="Calibri" panose="020F0502020204030204" pitchFamily="34" charset="0"/>
              </a:rPr>
              <a:t>- Dùng bút chì màu, giấy màu trang trí đèn lồng theo ý thích (Hình 7).</a:t>
            </a:r>
          </a:p>
          <a:p>
            <a:pPr lvl="0" algn="just">
              <a:spcAft>
                <a:spcPts val="500"/>
              </a:spcAft>
            </a:pPr>
            <a:r>
              <a:rPr lang="vi-VN" sz="2800" dirty="0">
                <a:solidFill>
                  <a:srgbClr val="002060"/>
                </a:solidFill>
                <a:latin typeface="Calibri" panose="020F0502020204030204" pitchFamily="34" charset="0"/>
                <a:cs typeface="Calibri" panose="020F0502020204030204" pitchFamily="34" charset="0"/>
              </a:rPr>
              <a:t>- Kiểm tra độ chắc chắn của đèn lồng và điều chỉnh (nếu cần).</a:t>
            </a:r>
            <a:endParaRPr kumimoji="0" lang="vi-VN" sz="28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endParaRPr>
          </a:p>
        </p:txBody>
      </p:sp>
      <p:pic>
        <p:nvPicPr>
          <p:cNvPr id="13" name="Picture 12">
            <a:extLst>
              <a:ext uri="{FF2B5EF4-FFF2-40B4-BE49-F238E27FC236}">
                <a16:creationId xmlns:a16="http://schemas.microsoft.com/office/drawing/2014/main" id="{1DBCC999-72B1-C18D-4E39-D08961B9E204}"/>
              </a:ext>
            </a:extLst>
          </p:cNvPr>
          <p:cNvPicPr>
            <a:picLocks noChangeAspect="1"/>
          </p:cNvPicPr>
          <p:nvPr/>
        </p:nvPicPr>
        <p:blipFill>
          <a:blip r:embed="rId8"/>
          <a:stretch>
            <a:fillRect/>
          </a:stretch>
        </p:blipFill>
        <p:spPr>
          <a:xfrm>
            <a:off x="8724900" y="2819400"/>
            <a:ext cx="2647950" cy="1752600"/>
          </a:xfrm>
          <a:prstGeom prst="rect">
            <a:avLst/>
          </a:prstGeom>
        </p:spPr>
      </p:pic>
      <p:sp>
        <p:nvSpPr>
          <p:cNvPr id="14" name="TextBox 13">
            <a:extLst>
              <a:ext uri="{FF2B5EF4-FFF2-40B4-BE49-F238E27FC236}">
                <a16:creationId xmlns:a16="http://schemas.microsoft.com/office/drawing/2014/main" id="{884E2D6D-9947-4451-1437-9CC25AD88A49}"/>
              </a:ext>
            </a:extLst>
          </p:cNvPr>
          <p:cNvSpPr txBox="1"/>
          <p:nvPr/>
        </p:nvSpPr>
        <p:spPr>
          <a:xfrm>
            <a:off x="771526" y="2905125"/>
            <a:ext cx="8096250" cy="1944122"/>
          </a:xfrm>
          <a:prstGeom prst="rect">
            <a:avLst/>
          </a:prstGeom>
          <a:noFill/>
        </p:spPr>
        <p:txBody>
          <a:bodyPr wrap="square" rtlCol="0">
            <a:spAutoFit/>
          </a:bodyPr>
          <a:lstStyle/>
          <a:p>
            <a:pPr lvl="0" algn="just">
              <a:spcAft>
                <a:spcPts val="500"/>
              </a:spcAft>
            </a:pPr>
            <a:r>
              <a:rPr lang="vi-VN" sz="2800" b="1" i="1" dirty="0">
                <a:solidFill>
                  <a:srgbClr val="002060"/>
                </a:solidFill>
                <a:latin typeface="Calibri" panose="020F0502020204030204" pitchFamily="34" charset="0"/>
                <a:cs typeface="Calibri" panose="020F0502020204030204" pitchFamily="34" charset="0"/>
              </a:rPr>
              <a:t>Lưu ý:</a:t>
            </a:r>
          </a:p>
          <a:p>
            <a:pPr lvl="0" algn="just">
              <a:spcAft>
                <a:spcPts val="500"/>
              </a:spcAft>
            </a:pPr>
            <a:r>
              <a:rPr lang="vi-VN" sz="2800" b="1" i="1" dirty="0">
                <a:solidFill>
                  <a:srgbClr val="002060"/>
                </a:solidFill>
                <a:latin typeface="Calibri" panose="020F0502020204030204" pitchFamily="34" charset="0"/>
                <a:cs typeface="Calibri" panose="020F0502020204030204" pitchFamily="34" charset="0"/>
              </a:rPr>
              <a:t>- Thu dọn và vệ sinh chỗ học tập sau khi làm xong sản phẩm.</a:t>
            </a:r>
          </a:p>
          <a:p>
            <a:pPr lvl="0" algn="just">
              <a:spcAft>
                <a:spcPts val="500"/>
              </a:spcAft>
            </a:pPr>
            <a:r>
              <a:rPr lang="vi-VN" sz="2800" b="1" i="1" dirty="0">
                <a:solidFill>
                  <a:srgbClr val="002060"/>
                </a:solidFill>
                <a:latin typeface="Calibri" panose="020F0502020204030204" pitchFamily="34" charset="0"/>
                <a:cs typeface="Calibri" panose="020F0502020204030204" pitchFamily="34" charset="0"/>
              </a:rPr>
              <a:t>- Sử dụng tiết kiệm vật li</a:t>
            </a:r>
            <a:r>
              <a:rPr lang="en-US" sz="2800" b="1" i="1" dirty="0">
                <a:solidFill>
                  <a:srgbClr val="002060"/>
                </a:solidFill>
                <a:latin typeface="Calibri" panose="020F0502020204030204" pitchFamily="34" charset="0"/>
                <a:cs typeface="Calibri" panose="020F0502020204030204" pitchFamily="34" charset="0"/>
              </a:rPr>
              <a:t>ệ</a:t>
            </a:r>
            <a:r>
              <a:rPr lang="vi-VN" sz="2800" b="1" i="1" dirty="0">
                <a:solidFill>
                  <a:srgbClr val="002060"/>
                </a:solidFill>
                <a:latin typeface="Calibri" panose="020F0502020204030204" pitchFamily="34" charset="0"/>
                <a:cs typeface="Calibri" panose="020F0502020204030204" pitchFamily="34" charset="0"/>
              </a:rPr>
              <a:t>u.</a:t>
            </a:r>
            <a:endParaRPr kumimoji="0" lang="vi-VN" sz="2800" b="1" i="1"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endParaRPr>
          </a:p>
        </p:txBody>
      </p:sp>
    </p:spTree>
    <p:custDataLst>
      <p:tags r:id="rId1"/>
    </p:custDataLst>
    <p:extLst>
      <p:ext uri="{BB962C8B-B14F-4D97-AF65-F5344CB8AC3E}">
        <p14:creationId xmlns:p14="http://schemas.microsoft.com/office/powerpoint/2010/main" val="25031154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anim calcmode="lin" valueType="num">
                                      <p:cBhvr>
                                        <p:cTn id="11" dur="1000" fill="hold"/>
                                        <p:tgtEl>
                                          <p:spTgt spid="28"/>
                                        </p:tgtEl>
                                        <p:attrNameLst>
                                          <p:attrName>ppt_x</p:attrName>
                                        </p:attrNameLst>
                                      </p:cBhvr>
                                      <p:tavLst>
                                        <p:tav tm="0">
                                          <p:val>
                                            <p:strVal val="#ppt_x"/>
                                          </p:val>
                                        </p:tav>
                                        <p:tav tm="100000">
                                          <p:val>
                                            <p:strVal val="#ppt_x"/>
                                          </p:val>
                                        </p:tav>
                                      </p:tavLst>
                                    </p:anim>
                                    <p:anim calcmode="lin" valueType="num">
                                      <p:cBhvr>
                                        <p:cTn id="1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grpSp>
        <p:nvGrpSpPr>
          <p:cNvPr id="32" name="组合 31"/>
          <p:cNvGrpSpPr/>
          <p:nvPr/>
        </p:nvGrpSpPr>
        <p:grpSpPr>
          <a:xfrm>
            <a:off x="1556892" y="1555750"/>
            <a:ext cx="9272842" cy="4528185"/>
            <a:chOff x="7940" y="2540"/>
            <a:chExt cx="13364" cy="7131"/>
          </a:xfrm>
        </p:grpSpPr>
        <p:grpSp>
          <p:nvGrpSpPr>
            <p:cNvPr id="13" name="组合 12"/>
            <p:cNvGrpSpPr/>
            <p:nvPr/>
          </p:nvGrpSpPr>
          <p:grpSpPr>
            <a:xfrm>
              <a:off x="12121" y="3200"/>
              <a:ext cx="9183" cy="5432"/>
              <a:chOff x="1453" y="4178"/>
              <a:chExt cx="9183" cy="5432"/>
            </a:xfrm>
          </p:grpSpPr>
          <p:sp>
            <p:nvSpPr>
              <p:cNvPr id="14" name="矩形 13"/>
              <p:cNvSpPr/>
              <p:nvPr/>
            </p:nvSpPr>
            <p:spPr>
              <a:xfrm>
                <a:off x="1453" y="4178"/>
                <a:ext cx="9183" cy="5432"/>
              </a:xfrm>
              <a:prstGeom prst="rect">
                <a:avLst/>
              </a:prstGeom>
              <a:solidFill>
                <a:srgbClr val="462B7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srgbClr val="E1A74E"/>
                  </a:solidFill>
                  <a:effectLst/>
                  <a:uLnTx/>
                  <a:uFillTx/>
                  <a:latin typeface="思源宋体 CN Heavy" panose="02020900000000000000" charset="-122"/>
                  <a:ea typeface="思源宋体 CN Heavy" panose="02020900000000000000" charset="-122"/>
                  <a:cs typeface="+mn-cs"/>
                  <a:sym typeface="+mn-ea"/>
                </a:endParaRPr>
              </a:p>
            </p:txBody>
          </p:sp>
          <p:sp>
            <p:nvSpPr>
              <p:cNvPr id="15" name="文本框 14"/>
              <p:cNvSpPr txBox="1"/>
              <p:nvPr/>
            </p:nvSpPr>
            <p:spPr>
              <a:xfrm>
                <a:off x="1864" y="4701"/>
                <a:ext cx="8772" cy="3869"/>
              </a:xfrm>
              <a:prstGeom prst="rect">
                <a:avLst/>
              </a:prstGeom>
              <a:noFill/>
              <a:ln>
                <a:no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Hoạt</a:t>
                </a:r>
                <a:r>
                  <a:rPr kumimoji="0" lang="en-US" altLang="zh-CN" sz="5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 </a:t>
                </a:r>
                <a:r>
                  <a:rPr kumimoji="0" lang="en-US" altLang="zh-CN" sz="5400" b="1" i="0" u="none" strike="noStrike" kern="1200" cap="none" spc="0" normalizeH="0" baseline="0" noProof="0" dirty="0" err="1">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động</a:t>
                </a:r>
                <a:r>
                  <a:rPr kumimoji="0" lang="en-US" altLang="zh-CN" sz="5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 2: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Giới</a:t>
                </a:r>
                <a:r>
                  <a:rPr kumimoji="0" lang="en-US" altLang="zh-CN" sz="5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 </a:t>
                </a:r>
                <a:r>
                  <a:rPr kumimoji="0" lang="en-US" altLang="zh-CN" sz="5400" b="1" i="0" u="none" strike="noStrike" kern="1200" cap="none" spc="0" normalizeH="0" baseline="0" noProof="0" dirty="0" err="1">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thiệu</a:t>
                </a:r>
                <a:r>
                  <a:rPr kumimoji="0" lang="en-US" altLang="zh-CN" sz="5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 </a:t>
                </a:r>
                <a:r>
                  <a:rPr kumimoji="0" lang="en-US" altLang="zh-CN" sz="5400" b="1" i="0" u="none" strike="noStrike" kern="1200" cap="none" spc="0" normalizeH="0" baseline="0" noProof="0" dirty="0" err="1">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sản</a:t>
                </a:r>
                <a:r>
                  <a:rPr kumimoji="0" lang="en-US" altLang="zh-CN" sz="5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 </a:t>
                </a:r>
                <a:r>
                  <a:rPr kumimoji="0" lang="en-US" altLang="zh-CN" sz="5400" b="1" i="0" u="none" strike="noStrike" kern="1200" cap="none" spc="0" normalizeH="0" baseline="0" noProof="0" dirty="0" err="1">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phẩm</a:t>
                </a:r>
                <a:endParaRPr kumimoji="0" lang="zh-CN" altLang="en-US" sz="5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endParaRPr>
              </a:p>
            </p:txBody>
          </p:sp>
        </p:grpSp>
        <p:pic>
          <p:nvPicPr>
            <p:cNvPr id="29" name="图片 28" descr="E:\PPT\PPT\外\7月9号中秋节PPT模板\组 3.png组 3"/>
            <p:cNvPicPr>
              <a:picLocks noChangeAspect="1"/>
            </p:cNvPicPr>
            <p:nvPr/>
          </p:nvPicPr>
          <p:blipFill rotWithShape="1">
            <a:blip r:embed="rId8"/>
            <a:srcRect/>
            <a:stretch>
              <a:fillRect/>
            </a:stretch>
          </p:blipFill>
          <p:spPr>
            <a:xfrm>
              <a:off x="7940" y="2540"/>
              <a:ext cx="3673" cy="7131"/>
            </a:xfrm>
            <a:prstGeom prst="rect">
              <a:avLst/>
            </a:prstGeom>
          </p:spPr>
        </p:pic>
      </p:grpSp>
    </p:spTree>
    <p:custDataLst>
      <p:tags r:id="rId1"/>
    </p:custDataLst>
    <p:extLst>
      <p:ext uri="{BB962C8B-B14F-4D97-AF65-F5344CB8AC3E}">
        <p14:creationId xmlns:p14="http://schemas.microsoft.com/office/powerpoint/2010/main" val="29610296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grpSp>
        <p:nvGrpSpPr>
          <p:cNvPr id="15" name="Group 14">
            <a:extLst>
              <a:ext uri="{FF2B5EF4-FFF2-40B4-BE49-F238E27FC236}">
                <a16:creationId xmlns:a16="http://schemas.microsoft.com/office/drawing/2014/main" id="{F8D306D6-045D-BC2C-4C97-D984AA6D5295}"/>
              </a:ext>
            </a:extLst>
          </p:cNvPr>
          <p:cNvGrpSpPr/>
          <p:nvPr/>
        </p:nvGrpSpPr>
        <p:grpSpPr>
          <a:xfrm>
            <a:off x="-352425" y="986191"/>
            <a:ext cx="11191875" cy="5224109"/>
            <a:chOff x="-214721" y="1633891"/>
            <a:chExt cx="10844621" cy="5096285"/>
          </a:xfrm>
        </p:grpSpPr>
        <p:sp>
          <p:nvSpPr>
            <p:cNvPr id="21" name="TextBox 20">
              <a:extLst>
                <a:ext uri="{FF2B5EF4-FFF2-40B4-BE49-F238E27FC236}">
                  <a16:creationId xmlns:a16="http://schemas.microsoft.com/office/drawing/2014/main" id="{22F7DBCD-84A1-6FAF-3B9A-A63B94542103}"/>
                </a:ext>
              </a:extLst>
            </p:cNvPr>
            <p:cNvSpPr txBox="1"/>
            <p:nvPr/>
          </p:nvSpPr>
          <p:spPr>
            <a:xfrm>
              <a:off x="3714750" y="1633891"/>
              <a:ext cx="6915150" cy="2553891"/>
            </a:xfrm>
            <a:prstGeom prst="roundRect">
              <a:avLst/>
            </a:prstGeom>
            <a:solidFill>
              <a:schemeClr val="accent4">
                <a:lumMod val="40000"/>
                <a:lumOff val="60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7200" dirty="0">
                  <a:effectLst/>
                  <a:ea typeface="Times New Roman" panose="02020603050405020304" pitchFamily="18" charset="0"/>
                  <a:cs typeface="Times New Roman" panose="02020603050405020304" pitchFamily="18" charset="0"/>
                </a:rPr>
                <a:t>Trưng bày sản phẩm</a:t>
              </a:r>
              <a:endParaRPr kumimoji="0" lang="en-US" sz="41300" b="0" i="0" u="none" strike="noStrike" kern="1200" cap="none" spc="0" normalizeH="0" baseline="0" noProof="0" dirty="0">
                <a:ln>
                  <a:noFill/>
                </a:ln>
                <a:solidFill>
                  <a:prstClr val="black"/>
                </a:solidFill>
                <a:effectLst/>
                <a:uLnTx/>
                <a:uFillTx/>
                <a:cs typeface="Times New Roman" panose="02020603050405020304" pitchFamily="18" charset="0"/>
              </a:endParaRPr>
            </a:p>
          </p:txBody>
        </p:sp>
        <p:pic>
          <p:nvPicPr>
            <p:cNvPr id="27" name="Picture 26">
              <a:extLst>
                <a:ext uri="{FF2B5EF4-FFF2-40B4-BE49-F238E27FC236}">
                  <a16:creationId xmlns:a16="http://schemas.microsoft.com/office/drawing/2014/main" id="{25FA379E-6B56-A828-8DC4-2753C4BC75AE}"/>
                </a:ext>
              </a:extLst>
            </p:cNvPr>
            <p:cNvPicPr>
              <a:picLocks noChangeAspect="1"/>
            </p:cNvPicPr>
            <p:nvPr/>
          </p:nvPicPr>
          <p:blipFill rotWithShape="1">
            <a:blip r:embed="rId8">
              <a:extLst>
                <a:ext uri="{28A0092B-C50C-407E-A947-70E740481C1C}">
                  <a14:useLocalDpi xmlns:a14="http://schemas.microsoft.com/office/drawing/2010/main" val="0"/>
                </a:ext>
              </a:extLst>
            </a:blip>
            <a:srcRect l="34156" t="5079" r="28961" b="40202"/>
            <a:stretch/>
          </p:blipFill>
          <p:spPr>
            <a:xfrm flipH="1">
              <a:off x="-214721" y="2510873"/>
              <a:ext cx="5056042" cy="4219303"/>
            </a:xfrm>
            <a:prstGeom prst="rect">
              <a:avLst/>
            </a:prstGeom>
          </p:spPr>
        </p:pic>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372</Words>
  <Application>Microsoft Office PowerPoint</Application>
  <PresentationFormat>Widescreen</PresentationFormat>
  <Paragraphs>53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思源宋体 CN Heavy</vt:lpstr>
      <vt:lpstr>Arial</vt:lpstr>
      <vt:lpstr>Calibri</vt:lpstr>
      <vt:lpstr>Times New Roman</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Hợp Nguyễn</cp:lastModifiedBy>
  <cp:revision>23</cp:revision>
  <dcterms:created xsi:type="dcterms:W3CDTF">2024-02-07T08:54:28Z</dcterms:created>
  <dcterms:modified xsi:type="dcterms:W3CDTF">2026-04-19T16:06:25Z</dcterms:modified>
</cp:coreProperties>
</file>