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8.svg" ContentType="image/svg+xml"/>
  <Override PartName="/ppt/media/image46.svg" ContentType="image/svg+xml"/>
  <Override PartName="/ppt/media/image50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5"/>
  </p:notesMasterIdLst>
  <p:sldIdLst>
    <p:sldId id="257" r:id="rId4"/>
    <p:sldId id="273" r:id="rId6"/>
    <p:sldId id="335" r:id="rId7"/>
    <p:sldId id="336" r:id="rId8"/>
    <p:sldId id="278" r:id="rId9"/>
    <p:sldId id="337" r:id="rId10"/>
    <p:sldId id="283" r:id="rId11"/>
    <p:sldId id="320" r:id="rId12"/>
    <p:sldId id="360" r:id="rId13"/>
    <p:sldId id="361" r:id="rId14"/>
    <p:sldId id="340" r:id="rId15"/>
    <p:sldId id="354" r:id="rId16"/>
    <p:sldId id="356" r:id="rId17"/>
    <p:sldId id="357" r:id="rId18"/>
    <p:sldId id="359" r:id="rId19"/>
    <p:sldId id="351" r:id="rId20"/>
    <p:sldId id="348" r:id="rId21"/>
    <p:sldId id="350" r:id="rId22"/>
    <p:sldId id="353" r:id="rId23"/>
    <p:sldId id="277" r:id="rId24"/>
  </p:sldIdLst>
  <p:sldSz cx="12192000" cy="6858000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Microsoft YaHei" panose="020B0503020204020204" charset="-122"/>
      <p:regular r:id="rId29"/>
    </p:embeddedFont>
    <p:embeddedFont>
      <p:font typeface="#9Slide07 HoneyCream" pitchFamily="2" charset="0"/>
      <p:regular r:id="rId30"/>
    </p:embeddedFont>
    <p:embeddedFont>
      <p:font typeface="Calibri" panose="020F0502020204030204"/>
      <p:regular r:id="rId31"/>
      <p:bold r:id="rId32"/>
      <p:italic r:id="rId33"/>
      <p:boldItalic r:id="rId34"/>
    </p:embeddedFont>
    <p:embeddedFont>
      <p:font typeface="#9Slide07 IcielCadena" panose="02000503000000020004" pitchFamily="2" charset="0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766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A3B23-EC63-40A2-A54E-C21E27A273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0B807-8CC9-4CCE-9C28-931E57A695A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064B5-9BAC-43AF-BB60-F321624B8A11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1"/>
            <a:ext cx="12192000" cy="3284661"/>
          </a:xfrm>
          <a:prstGeom prst="rect">
            <a:avLst/>
          </a:prstGeom>
        </p:spPr>
      </p:pic>
      <p:sp>
        <p:nvSpPr>
          <p:cNvPr id="2" name="Rectangle: Rounded Corners 1"/>
          <p:cNvSpPr/>
          <p:nvPr userDrawn="1"/>
        </p:nvSpPr>
        <p:spPr>
          <a:xfrm>
            <a:off x="257908" y="184638"/>
            <a:ext cx="11676184" cy="653561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8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39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75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圆角矩形 5"/>
          <p:cNvSpPr/>
          <p:nvPr userDrawn="1"/>
        </p:nvSpPr>
        <p:spPr>
          <a:xfrm>
            <a:off x="372110" y="386715"/>
            <a:ext cx="11436985" cy="6096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5" name="图片 6" descr="千库网_一只蜗牛小动物插图_元素编号1208497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1373505" cy="114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75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/>
          <p:cNvPicPr>
            <a:picLocks noChangeAspect="1"/>
          </p:cNvPicPr>
          <p:nvPr userDrawn="1"/>
        </p:nvPicPr>
        <p:blipFill rotWithShape="1">
          <a:blip r:embed="rId2"/>
          <a:srcRect l="4859" t="19873" r="7283" b="197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ộp Văn bản 16"/>
          <p:cNvSpPr txBox="1"/>
          <p:nvPr userDrawn="1"/>
        </p:nvSpPr>
        <p:spPr>
          <a:xfrm>
            <a:off x="10992897" y="180870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IcielHoneyCream" pitchFamily="2" charset="0"/>
            </a:endParaRPr>
          </a:p>
        </p:txBody>
      </p:sp>
      <p:sp>
        <p:nvSpPr>
          <p:cNvPr id="18" name="Hộp Văn bản 17"/>
          <p:cNvSpPr txBox="1"/>
          <p:nvPr userDrawn="1"/>
        </p:nvSpPr>
        <p:spPr>
          <a:xfrm>
            <a:off x="242836" y="632208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Iciel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62.xml"/><Relationship Id="rId21" Type="http://schemas.openxmlformats.org/officeDocument/2006/relationships/image" Target="../media/image5.png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9" Type="http://schemas.openxmlformats.org/officeDocument/2006/relationships/hyperlink" Target="https://www.facebook.com/groups/629898828017053" TargetMode="Externa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5" Type="http://schemas.openxmlformats.org/officeDocument/2006/relationships/theme" Target="../theme/theme2.xml"/><Relationship Id="rId24" Type="http://schemas.openxmlformats.org/officeDocument/2006/relationships/tags" Target="../tags/tag124.xml"/><Relationship Id="rId23" Type="http://schemas.openxmlformats.org/officeDocument/2006/relationships/image" Target="../media/image5.png"/><Relationship Id="rId22" Type="http://schemas.openxmlformats.org/officeDocument/2006/relationships/image" Target="../media/image4.png"/><Relationship Id="rId21" Type="http://schemas.openxmlformats.org/officeDocument/2006/relationships/hyperlink" Target="https://www.facebook.com/groups/629898828017053" TargetMode="External"/><Relationship Id="rId20" Type="http://schemas.openxmlformats.org/officeDocument/2006/relationships/tags" Target="../tags/tag123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2.jpeg"/><Relationship Id="rId3" Type="http://schemas.openxmlformats.org/officeDocument/2006/relationships/tags" Target="../tags/tag139.xml"/><Relationship Id="rId2" Type="http://schemas.openxmlformats.org/officeDocument/2006/relationships/image" Target="../media/image31.jpeg"/><Relationship Id="rId1" Type="http://schemas.openxmlformats.org/officeDocument/2006/relationships/tags" Target="../tags/tag13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140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6" Type="http://schemas.openxmlformats.org/officeDocument/2006/relationships/tags" Target="../tags/tag143.xml"/><Relationship Id="rId5" Type="http://schemas.openxmlformats.org/officeDocument/2006/relationships/image" Target="../media/image47.jpeg"/><Relationship Id="rId4" Type="http://schemas.openxmlformats.org/officeDocument/2006/relationships/tags" Target="../tags/tag142.xml"/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tags" Target="../tags/tag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3" Type="http://schemas.openxmlformats.org/officeDocument/2006/relationships/image" Target="../media/image51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wma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4" Type="http://schemas.openxmlformats.org/officeDocument/2006/relationships/slideLayout" Target="../slideLayouts/slideLayout27.xml"/><Relationship Id="rId13" Type="http://schemas.microsoft.com/office/2007/relationships/media" Target="../media/media2.wma"/><Relationship Id="rId12" Type="http://schemas.openxmlformats.org/officeDocument/2006/relationships/audio" Target="../media/media2.wma"/><Relationship Id="rId11" Type="http://schemas.openxmlformats.org/officeDocument/2006/relationships/image" Target="../media/image65.png"/><Relationship Id="rId10" Type="http://schemas.microsoft.com/office/2007/relationships/media" Target="../media/media1.wma"/><Relationship Id="rId1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wma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4" Type="http://schemas.openxmlformats.org/officeDocument/2006/relationships/slideLayout" Target="../slideLayouts/slideLayout27.xml"/><Relationship Id="rId13" Type="http://schemas.microsoft.com/office/2007/relationships/media" Target="../media/media2.wma"/><Relationship Id="rId12" Type="http://schemas.openxmlformats.org/officeDocument/2006/relationships/audio" Target="../media/media2.wma"/><Relationship Id="rId11" Type="http://schemas.openxmlformats.org/officeDocument/2006/relationships/image" Target="../media/image65.png"/><Relationship Id="rId10" Type="http://schemas.microsoft.com/office/2007/relationships/media" Target="../media/media1.wma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microsoft.com/office/2007/relationships/media" Target="../media/media2.wma"/><Relationship Id="rId4" Type="http://schemas.openxmlformats.org/officeDocument/2006/relationships/audio" Target="../media/media2.wma"/><Relationship Id="rId3" Type="http://schemas.openxmlformats.org/officeDocument/2006/relationships/image" Target="../media/image65.png"/><Relationship Id="rId2" Type="http://schemas.microsoft.com/office/2007/relationships/media" Target="../media/media1.wma"/><Relationship Id="rId1" Type="http://schemas.openxmlformats.org/officeDocument/2006/relationships/audio" Target="../media/media1.wma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6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tags" Target="../tags/tag127.xml"/><Relationship Id="rId3" Type="http://schemas.openxmlformats.org/officeDocument/2006/relationships/image" Target="../media/image21.jpe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0.xml"/><Relationship Id="rId4" Type="http://schemas.openxmlformats.org/officeDocument/2006/relationships/image" Target="../media/image24.jpeg"/><Relationship Id="rId3" Type="http://schemas.openxmlformats.org/officeDocument/2006/relationships/tags" Target="../tags/tag129.xml"/><Relationship Id="rId2" Type="http://schemas.openxmlformats.org/officeDocument/2006/relationships/image" Target="../media/image23.jpeg"/><Relationship Id="rId1" Type="http://schemas.openxmlformats.org/officeDocument/2006/relationships/tags" Target="../tags/tag1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image" Target="../media/image28.jpeg"/><Relationship Id="rId3" Type="http://schemas.openxmlformats.org/officeDocument/2006/relationships/tags" Target="../tags/tag133.xml"/><Relationship Id="rId2" Type="http://schemas.openxmlformats.org/officeDocument/2006/relationships/image" Target="../media/image27.jpeg"/><Relationship Id="rId1" Type="http://schemas.openxmlformats.org/officeDocument/2006/relationships/tags" Target="../tags/tag13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0.jpeg"/><Relationship Id="rId3" Type="http://schemas.openxmlformats.org/officeDocument/2006/relationships/tags" Target="../tags/tag137.xml"/><Relationship Id="rId2" Type="http://schemas.openxmlformats.org/officeDocument/2006/relationships/image" Target="../media/image29.jpeg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>
            <a:fillRect/>
          </a:stretch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>
            <a:fillRect/>
          </a:stretch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>
            <a:fillRect/>
          </a:stretch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>
            <a:fillRect/>
          </a:stretch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>
            <a:fillRect/>
          </a:stretch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>
            <a:fillRect/>
          </a:stretch>
        </p:blipFill>
        <p:spPr>
          <a:xfrm flipV="1">
            <a:off x="4444009" y="-10163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671888" y="1699260"/>
            <a:ext cx="487553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effectLst/>
              </a:rPr>
              <a:t>LỊCH SỬ VÀ ĐỊA LÍ:</a:t>
            </a:r>
            <a:endParaRPr lang="en-US" altLang="zh-CN" sz="4000" b="1"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1102995" y="2475230"/>
            <a:ext cx="998537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15: D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Â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 C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Ư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V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À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HOẠT 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ỘNG SẢN XUẤT </a:t>
            </a:r>
            <a:endParaRPr lang="en-US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Ở V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Ù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  BẮC TRUNG BỘ </a:t>
            </a:r>
            <a:endParaRPr lang="en-US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V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À</a:t>
            </a:r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NAM TRUNG BỘ</a:t>
            </a:r>
            <a:endParaRPr lang="en-US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en-US" sz="36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( Tiết 1)</a:t>
            </a:r>
            <a:endParaRPr lang="en-US" altLang="en-US" sz="3600" b="1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xơ đăng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0825" y="200660"/>
            <a:ext cx="5182235" cy="5570220"/>
          </a:xfrm>
          <a:prstGeom prst="rect">
            <a:avLst/>
          </a:prstGeom>
        </p:spPr>
      </p:pic>
      <p:pic>
        <p:nvPicPr>
          <p:cNvPr id="6" name="Content Placeholder 5" descr="nung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87160" y="200660"/>
            <a:ext cx="5299710" cy="55708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210945" y="6055995"/>
            <a:ext cx="280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/>
              <a:t>Dân tộc Xơ đăng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7313930" y="6294755"/>
            <a:ext cx="280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/>
              <a:t>Dân tộc Nùng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07650" flipH="1">
            <a:off x="972185" y="1327785"/>
            <a:ext cx="10368915" cy="51111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20972521">
            <a:off x="1160145" y="2211705"/>
            <a:ext cx="96507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Vùng Bắc Trung Bộ và Nam Trung Bộ có nhiều dân tộc cùng sinh sống nh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: Kinh, Pa Cô, Ch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m, Ra Glai, Cơ Tu, Xơ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Đă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ng, Hoa, Cơ Ho, Gia Rai,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ê, Ba Na, Tày, Nùng,…</a:t>
            </a:r>
            <a:endParaRPr kumimoji="0" lang="en-US" alt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Dân c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phân bố không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ều, tập trung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 ở vùng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ồng   bằng, ven biển, vùng 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ồi núi phía tây dân c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phân bố th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kumimoji="0" lang="en-US" alt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thớt hơn.</a:t>
            </a:r>
            <a:endParaRPr kumimoji="0" lang="en-US" alt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3599" y="3863478"/>
            <a:ext cx="2968610" cy="2934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05" y="73166"/>
            <a:ext cx="5358848" cy="11156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01163" y="1293576"/>
            <a:ext cx="5888440" cy="2230020"/>
            <a:chOff x="-5754565" y="932153"/>
            <a:chExt cx="4947872" cy="4601540"/>
          </a:xfrm>
        </p:grpSpPr>
        <p:sp>
          <p:nvSpPr>
            <p:cNvPr id="15" name="Speech Bubble: Rectangle with Corners Rounded 14"/>
            <p:cNvSpPr/>
            <p:nvPr/>
          </p:nvSpPr>
          <p:spPr>
            <a:xfrm>
              <a:off x="-5754565" y="932153"/>
              <a:ext cx="4947872" cy="4601540"/>
            </a:xfrm>
            <a:prstGeom prst="wedgeRoundRectCallout">
              <a:avLst>
                <a:gd name="adj1" fmla="val -48749"/>
                <a:gd name="adj2" fmla="val 69833"/>
                <a:gd name="adj3" fmla="val 16667"/>
              </a:avLst>
            </a:prstGeom>
            <a:solidFill>
              <a:srgbClr val="FFF4DD"/>
            </a:solidFill>
            <a:ln w="28575">
              <a:solidFill>
                <a:srgbClr val="FFD6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5754565" y="1164882"/>
              <a:ext cx="4947872" cy="4255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6800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Nhận xét đường bờ biển của vùng biển miền Trung có tác động như thế nào đến phát triển kinh tế?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6800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56943" y="445353"/>
            <a:ext cx="5888440" cy="663012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457458" y="465613"/>
            <a:ext cx="8022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Một số hoạt động kinh tế biển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6" y="2414744"/>
            <a:ext cx="2965954" cy="42021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51780" y="4176785"/>
            <a:ext cx="5888440" cy="2230020"/>
            <a:chOff x="-5754565" y="932153"/>
            <a:chExt cx="4947872" cy="460154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-5754565" y="932153"/>
              <a:ext cx="4947872" cy="4601540"/>
            </a:xfrm>
            <a:prstGeom prst="wedgeRoundRectCallout">
              <a:avLst>
                <a:gd name="adj1" fmla="val 58540"/>
                <a:gd name="adj2" fmla="val 31314"/>
                <a:gd name="adj3" fmla="val 16667"/>
              </a:avLst>
            </a:prstGeom>
            <a:solidFill>
              <a:srgbClr val="FFF4DD"/>
            </a:solidFill>
            <a:ln w="28575">
              <a:solidFill>
                <a:srgbClr val="FFD6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5754565" y="1164882"/>
              <a:ext cx="4947872" cy="4255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76800D"/>
                  </a:solidFill>
                  <a:latin typeface="Cambria" panose="02040503050406030204" pitchFamily="18" charset="0"/>
                </a:rPr>
                <a:t>       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Đ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bờ biển của vùng biển miền Trung dài và rộng lớn tạo điều kiện để phát triển kinh tế biển.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1920" y="3146787"/>
            <a:ext cx="2521527" cy="3711213"/>
            <a:chOff x="12843095" y="658761"/>
            <a:chExt cx="3036002" cy="5584723"/>
          </a:xfrm>
        </p:grpSpPr>
        <p:pic>
          <p:nvPicPr>
            <p:cNvPr id="10" name="Picture 2" descr="Cartoon students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>
              <a:fillRect/>
            </a:stretch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artoon students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>
              <a:fillRect/>
            </a:stretch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hiếu niên tiền phong quàng khăn đỏ minh họa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>
              <a:fillRect/>
            </a:stretch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  <p:sndAc>
          <p:stSnd>
            <p:snd r:embed="rId9" name="click.wav"/>
          </p:stSnd>
        </p:sndAc>
      </p:transition>
    </mc:Choice>
    <mc:Fallback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en-US"/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171" y="260186"/>
            <a:ext cx="10319658" cy="852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542" y="404843"/>
            <a:ext cx="854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BẮT VÀ NUÔI TRỒNG HẢI SẢN</a:t>
            </a:r>
            <a:endParaRPr lang="vi-VN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 14" descr="TT-Huế: Nuôi tôm trên cát bằng ao tròn, cứ 1ha nông dân bắt 15 tấn, lãi  ròng 300-400 triệu/ha mỗi vụ"/>
          <p:cNvPicPr/>
          <p:nvPr>
            <p:ph sz="half" idx="1"/>
            <p:custDataLst>
              <p:tags r:id="rId4"/>
            </p:custDataLst>
          </p:nvPr>
        </p:nvPicPr>
        <p:blipFill>
          <a:blip r:embed="rId5" cstate="print"/>
          <a:srcRect l="15359" r="15359"/>
          <a:stretch>
            <a:fillRect/>
          </a:stretch>
        </p:blipFill>
        <p:spPr>
          <a:xfrm>
            <a:off x="608330" y="1313815"/>
            <a:ext cx="5177155" cy="4748530"/>
          </a:xfrm>
        </p:spPr>
      </p:pic>
      <p:pic>
        <p:nvPicPr>
          <p:cNvPr id="13" name="Image 13" descr="IMG_256"/>
          <p:cNvPicPr/>
          <p:nvPr>
            <p:ph sz="half" idx="2"/>
            <p:custDataLst>
              <p:tags r:id="rId6"/>
            </p:custDataLst>
          </p:nvPr>
        </p:nvPicPr>
        <p:blipFill>
          <a:blip r:embed="rId7" cstate="print"/>
          <a:srcRect l="17317" r="17317"/>
          <a:stretch>
            <a:fillRect/>
          </a:stretch>
        </p:blipFill>
        <p:spPr>
          <a:xfrm>
            <a:off x="6411595" y="1313815"/>
            <a:ext cx="5176520" cy="4748530"/>
          </a:xfrm>
        </p:spPr>
      </p:pic>
      <p:sp>
        <p:nvSpPr>
          <p:cNvPr id="12" name="Text Box 11"/>
          <p:cNvSpPr txBox="1"/>
          <p:nvPr/>
        </p:nvSpPr>
        <p:spPr>
          <a:xfrm>
            <a:off x="315595" y="6263640"/>
            <a:ext cx="6096000" cy="374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266700">
              <a:lnSpc>
                <a:spcPct val="115000"/>
              </a:lnSpc>
            </a:pPr>
            <a:r>
              <a:rPr sz="1600">
                <a:latin typeface="Arial" panose="020B0604020202020204"/>
                <a:ea typeface="Arial" panose="020B0604020202020204"/>
                <a:sym typeface="+mn-ea"/>
              </a:rPr>
              <a:t>Hình 5. Khai thác hải sản (Khánh Hòa)</a:t>
            </a:r>
            <a:endParaRPr lang="en-US" sz="1600">
              <a:latin typeface="Arial" panose="020B0604020202020204"/>
              <a:ea typeface="Arial" panose="020B0604020202020204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411595" y="6253162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ctr" defTabSz="266700"/>
            <a:r>
              <a:rPr sz="1600">
                <a:latin typeface="Arial" panose="020B0604020202020204"/>
                <a:ea typeface="Arial" panose="020B0604020202020204"/>
              </a:rPr>
              <a:t>Hình 6. Nuôi tôm trên cát</a:t>
            </a:r>
            <a:r>
              <a:rPr lang="en-US" sz="1600">
                <a:latin typeface="Arial" panose="020B0604020202020204"/>
                <a:ea typeface="Arial" panose="020B0604020202020204"/>
              </a:rPr>
              <a:t> </a:t>
            </a:r>
            <a:r>
              <a:rPr sz="1600">
                <a:latin typeface="Arial" panose="020B0604020202020204"/>
                <a:ea typeface="Arial" panose="020B0604020202020204"/>
              </a:rPr>
              <a:t>(TP Huế)</a:t>
            </a:r>
            <a:endParaRPr sz="1600"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Content Placeholder 4"/>
          <p:cNvGraphicFramePr/>
          <p:nvPr>
            <p:ph sz="half" idx="1"/>
            <p:custDataLst>
              <p:tags r:id="rId1"/>
            </p:custDataLst>
          </p:nvPr>
        </p:nvGraphicFramePr>
        <p:xfrm>
          <a:off x="258445" y="196215"/>
          <a:ext cx="11837670" cy="6464935"/>
        </p:xfrm>
        <a:graphic>
          <a:graphicData uri="http://schemas.openxmlformats.org/drawingml/2006/table">
            <a:tbl>
              <a:tblPr/>
              <a:tblGrid>
                <a:gridCol w="11837670"/>
              </a:tblGrid>
              <a:tr h="64649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PHIẾU B</a:t>
                      </a:r>
                      <a:r>
                        <a:rPr lang="en-US" sz="3000" b="1">
                          <a:latin typeface="Times New Roman" panose="02020603050405020304"/>
                          <a:ea typeface="Calibri" panose="020F0502020204030204"/>
                        </a:rPr>
                        <a:t>ÀI</a:t>
                      </a: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 TẬP 2:</a:t>
                      </a:r>
                      <a:endParaRPr sz="3000" b="1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 b="1" i="1">
                          <a:latin typeface="Times New Roman" panose="02020603050405020304"/>
                          <a:ea typeface="Calibri" panose="020F0502020204030204"/>
                        </a:rPr>
                        <a:t>Quan sát hình 5,6 và đọc thông tin/Tài liệu hãy cho biết: </a:t>
                      </a:r>
                      <a:endParaRPr sz="3000" b="1" i="1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AutoNum type="arabicPeriod"/>
                      </a:pP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Kể tên một số loại hải sản nổi tiếng ở Bắc Trung Bộ và Nam Trung Bộ?</a:t>
                      </a:r>
                      <a:endParaRPr sz="3000" b="1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................................................................................................................</a:t>
                      </a:r>
                      <a:endParaRPr sz="30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None/>
                      </a:pPr>
                      <a:r>
                        <a:rPr lang="en-US" sz="3000" b="1">
                          <a:latin typeface="Times New Roman" panose="02020603050405020304"/>
                          <a:ea typeface="Calibri" panose="020F0502020204030204"/>
                        </a:rPr>
                        <a:t>2. </a:t>
                      </a: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Người dân hiện nay đang đẩy mạnh loại hình đánh bắt hải sản nào?</a:t>
                      </a:r>
                      <a:endParaRPr sz="3000" b="1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.................................................................................................................</a:t>
                      </a:r>
                      <a:endParaRPr sz="30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None/>
                      </a:pPr>
                      <a:r>
                        <a:rPr lang="en-US" sz="3000" b="1">
                          <a:latin typeface="Times New Roman" panose="02020603050405020304"/>
                          <a:ea typeface="Calibri" panose="020F0502020204030204"/>
                        </a:rPr>
                        <a:t>3. </a:t>
                      </a: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Vì sao ngư dân vùng Bắc Trung Bộ và Nam Trung Bộ tích cực tham gia</a:t>
                      </a: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sz="3000" b="1">
                          <a:latin typeface="Times New Roman" panose="02020603050405020304"/>
                          <a:ea typeface="Calibri" panose="020F0502020204030204"/>
                        </a:rPr>
                        <a:t>đánh bắt và nuôi trồng hải sản?</a:t>
                      </a: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 Khoanh tròn vào đáp án đúng. </a:t>
                      </a:r>
                      <a:endParaRPr sz="30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AutoNum type="alphaLcPeriod"/>
                      </a:pP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Vì để đánh bắt các loại hải sản quý, có giá trị cao.</a:t>
                      </a:r>
                      <a:endParaRPr sz="30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AutoNum type="alphaLcPeriod"/>
                      </a:pP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Vì đây là nguồn thu nhập chính giúp họ ổn định cuộc sống, phát triển kinh tế; đồng thời thông qua việc bám biển, họ cũng góp phần bảo vệ chủ quyền biển đảo của nước ta.</a:t>
                      </a:r>
                      <a:endParaRPr sz="30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AutoNum type="alphaLcPeriod"/>
                      </a:pPr>
                      <a:r>
                        <a:rPr sz="3000">
                          <a:latin typeface="Times New Roman" panose="02020603050405020304"/>
                          <a:ea typeface="Calibri" panose="020F0502020204030204"/>
                        </a:rPr>
                        <a:t>Vì đây là nguồn thu nhập chính giúp họ ổn định cuộc sống, phát triển kinh tế.</a:t>
                      </a:r>
                      <a:endParaRPr sz="3000" b="1" i="1"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007" y="235697"/>
            <a:ext cx="11693987" cy="6386605"/>
            <a:chOff x="0" y="0"/>
            <a:chExt cx="266142201" cy="145352063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65997422" cy="145207288"/>
            </a:xfrm>
            <a:custGeom>
              <a:avLst/>
              <a:gdLst/>
              <a:ahLst/>
              <a:cxnLst/>
              <a:rect l="l" t="t" r="r" b="b"/>
              <a:pathLst>
                <a:path w="265997422" h="145207288">
                  <a:moveTo>
                    <a:pt x="0" y="0"/>
                  </a:moveTo>
                  <a:lnTo>
                    <a:pt x="265997422" y="0"/>
                  </a:lnTo>
                  <a:lnTo>
                    <a:pt x="265997422" y="145207288"/>
                  </a:lnTo>
                  <a:lnTo>
                    <a:pt x="0" y="145207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66142192" cy="145352058"/>
            </a:xfrm>
            <a:custGeom>
              <a:avLst/>
              <a:gdLst/>
              <a:ahLst/>
              <a:cxnLst/>
              <a:rect l="l" t="t" r="r" b="b"/>
              <a:pathLst>
                <a:path w="266142192" h="145352058">
                  <a:moveTo>
                    <a:pt x="265997432" y="145207286"/>
                  </a:moveTo>
                  <a:lnTo>
                    <a:pt x="266142192" y="145207286"/>
                  </a:lnTo>
                  <a:lnTo>
                    <a:pt x="266142192" y="145352058"/>
                  </a:lnTo>
                  <a:lnTo>
                    <a:pt x="265997432" y="145352058"/>
                  </a:lnTo>
                  <a:lnTo>
                    <a:pt x="265997432" y="14520728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5207286"/>
                  </a:lnTo>
                  <a:lnTo>
                    <a:pt x="0" y="145207286"/>
                  </a:lnTo>
                  <a:lnTo>
                    <a:pt x="0" y="144780"/>
                  </a:lnTo>
                  <a:close/>
                  <a:moveTo>
                    <a:pt x="0" y="145207286"/>
                  </a:moveTo>
                  <a:lnTo>
                    <a:pt x="144780" y="145207286"/>
                  </a:lnTo>
                  <a:lnTo>
                    <a:pt x="144780" y="145352058"/>
                  </a:lnTo>
                  <a:lnTo>
                    <a:pt x="0" y="145352058"/>
                  </a:lnTo>
                  <a:lnTo>
                    <a:pt x="0" y="145207286"/>
                  </a:lnTo>
                  <a:close/>
                  <a:moveTo>
                    <a:pt x="265997432" y="144780"/>
                  </a:moveTo>
                  <a:lnTo>
                    <a:pt x="266142192" y="144780"/>
                  </a:lnTo>
                  <a:lnTo>
                    <a:pt x="266142192" y="145207286"/>
                  </a:lnTo>
                  <a:lnTo>
                    <a:pt x="265997432" y="145207286"/>
                  </a:lnTo>
                  <a:lnTo>
                    <a:pt x="265997432" y="144780"/>
                  </a:lnTo>
                  <a:close/>
                  <a:moveTo>
                    <a:pt x="144780" y="145207286"/>
                  </a:moveTo>
                  <a:lnTo>
                    <a:pt x="265997432" y="145207286"/>
                  </a:lnTo>
                  <a:lnTo>
                    <a:pt x="265997432" y="145352058"/>
                  </a:lnTo>
                  <a:lnTo>
                    <a:pt x="144780" y="145352058"/>
                  </a:lnTo>
                  <a:lnTo>
                    <a:pt x="144780" y="145207286"/>
                  </a:lnTo>
                  <a:close/>
                  <a:moveTo>
                    <a:pt x="265997432" y="0"/>
                  </a:moveTo>
                  <a:lnTo>
                    <a:pt x="266142192" y="0"/>
                  </a:lnTo>
                  <a:lnTo>
                    <a:pt x="266142192" y="144780"/>
                  </a:lnTo>
                  <a:lnTo>
                    <a:pt x="265997432" y="144780"/>
                  </a:lnTo>
                  <a:lnTo>
                    <a:pt x="2659974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65997432" y="0"/>
                  </a:lnTo>
                  <a:lnTo>
                    <a:pt x="2659974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544" y="372799"/>
            <a:ext cx="11420911" cy="6112403"/>
            <a:chOff x="0" y="0"/>
            <a:chExt cx="269435543" cy="14420028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69290765" cy="144055507"/>
            </a:xfrm>
            <a:custGeom>
              <a:avLst/>
              <a:gdLst/>
              <a:ahLst/>
              <a:cxnLst/>
              <a:rect l="l" t="t" r="r" b="b"/>
              <a:pathLst>
                <a:path w="269290765" h="144055507">
                  <a:moveTo>
                    <a:pt x="0" y="0"/>
                  </a:moveTo>
                  <a:lnTo>
                    <a:pt x="269290765" y="0"/>
                  </a:lnTo>
                  <a:lnTo>
                    <a:pt x="269290765" y="144055507"/>
                  </a:lnTo>
                  <a:lnTo>
                    <a:pt x="0" y="144055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>
              <a:scene3d>
                <a:camera prst="orthographicFront"/>
                <a:lightRig rig="threePt" dir="t"/>
              </a:scene3d>
            </a:bodyPr>
            <a:lstStyle/>
            <a:p>
              <a:endParaRPr lang="en-US" sz="120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69435535" cy="144200290"/>
            </a:xfrm>
            <a:custGeom>
              <a:avLst/>
              <a:gdLst/>
              <a:ahLst/>
              <a:cxnLst/>
              <a:rect l="l" t="t" r="r" b="b"/>
              <a:pathLst>
                <a:path w="269435535" h="144200290">
                  <a:moveTo>
                    <a:pt x="269290775" y="144055505"/>
                  </a:moveTo>
                  <a:lnTo>
                    <a:pt x="269435535" y="144055505"/>
                  </a:lnTo>
                  <a:lnTo>
                    <a:pt x="269435535" y="144200290"/>
                  </a:lnTo>
                  <a:lnTo>
                    <a:pt x="269290775" y="144200290"/>
                  </a:lnTo>
                  <a:lnTo>
                    <a:pt x="269290775" y="14405550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4055505"/>
                  </a:lnTo>
                  <a:lnTo>
                    <a:pt x="0" y="144055505"/>
                  </a:lnTo>
                  <a:lnTo>
                    <a:pt x="0" y="144780"/>
                  </a:lnTo>
                  <a:close/>
                  <a:moveTo>
                    <a:pt x="0" y="144055505"/>
                  </a:moveTo>
                  <a:lnTo>
                    <a:pt x="144780" y="144055505"/>
                  </a:lnTo>
                  <a:lnTo>
                    <a:pt x="144780" y="144200290"/>
                  </a:lnTo>
                  <a:lnTo>
                    <a:pt x="0" y="144200290"/>
                  </a:lnTo>
                  <a:lnTo>
                    <a:pt x="0" y="144055505"/>
                  </a:lnTo>
                  <a:close/>
                  <a:moveTo>
                    <a:pt x="269290775" y="144780"/>
                  </a:moveTo>
                  <a:lnTo>
                    <a:pt x="269435535" y="144780"/>
                  </a:lnTo>
                  <a:lnTo>
                    <a:pt x="269435535" y="144055505"/>
                  </a:lnTo>
                  <a:lnTo>
                    <a:pt x="269290775" y="144055505"/>
                  </a:lnTo>
                  <a:lnTo>
                    <a:pt x="269290775" y="144780"/>
                  </a:lnTo>
                  <a:close/>
                  <a:moveTo>
                    <a:pt x="144780" y="144055505"/>
                  </a:moveTo>
                  <a:lnTo>
                    <a:pt x="269290775" y="144055505"/>
                  </a:lnTo>
                  <a:lnTo>
                    <a:pt x="269290775" y="144200290"/>
                  </a:lnTo>
                  <a:lnTo>
                    <a:pt x="144780" y="144200290"/>
                  </a:lnTo>
                  <a:lnTo>
                    <a:pt x="144780" y="144055505"/>
                  </a:lnTo>
                  <a:close/>
                  <a:moveTo>
                    <a:pt x="269290775" y="0"/>
                  </a:moveTo>
                  <a:lnTo>
                    <a:pt x="269435535" y="0"/>
                  </a:lnTo>
                  <a:lnTo>
                    <a:pt x="269435535" y="144780"/>
                  </a:lnTo>
                  <a:lnTo>
                    <a:pt x="269290775" y="144780"/>
                  </a:lnTo>
                  <a:lnTo>
                    <a:pt x="26929077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69290775" y="0"/>
                  </a:lnTo>
                  <a:lnTo>
                    <a:pt x="26929077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>
              <a:scene3d>
                <a:camera prst="orthographicFront"/>
                <a:lightRig rig="threePt" dir="t"/>
              </a:scene3d>
            </a:bodyPr>
            <a:lstStyle/>
            <a:p>
              <a:endParaRPr lang="en-US" sz="120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249007" y="0"/>
            <a:ext cx="1557487" cy="1542561"/>
          </a:xfrm>
          <a:custGeom>
            <a:avLst/>
            <a:gdLst/>
            <a:ahLst/>
            <a:cxnLst/>
            <a:rect l="l" t="t" r="r" b="b"/>
            <a:pathLst>
              <a:path w="2336230" h="2313841">
                <a:moveTo>
                  <a:pt x="2336230" y="0"/>
                </a:moveTo>
                <a:lnTo>
                  <a:pt x="0" y="0"/>
                </a:lnTo>
                <a:lnTo>
                  <a:pt x="0" y="2313841"/>
                </a:lnTo>
                <a:lnTo>
                  <a:pt x="2336230" y="2313841"/>
                </a:lnTo>
                <a:lnTo>
                  <a:pt x="233623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8552815" y="3807460"/>
            <a:ext cx="3256915" cy="2680335"/>
          </a:xfrm>
          <a:custGeom>
            <a:avLst/>
            <a:gdLst/>
            <a:ahLst/>
            <a:cxnLst/>
            <a:rect l="l" t="t" r="r" b="b"/>
            <a:pathLst>
              <a:path w="7777476" h="4569267">
                <a:moveTo>
                  <a:pt x="0" y="0"/>
                </a:moveTo>
                <a:lnTo>
                  <a:pt x="7777476" y="0"/>
                </a:lnTo>
                <a:lnTo>
                  <a:pt x="7777476" y="4569267"/>
                </a:lnTo>
                <a:lnTo>
                  <a:pt x="0" y="456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410" y="-1674523"/>
            <a:ext cx="3678239" cy="19102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572135" y="2009775"/>
            <a:ext cx="8702040" cy="4267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en-US" sz="3200"/>
              <a:t>           Ng</a:t>
            </a:r>
            <a:r>
              <a:rPr lang="en-US" altLang="en-US" sz="3200"/>
              <a:t>ư</a:t>
            </a:r>
            <a:r>
              <a:rPr lang="en-US" altLang="en-US" sz="3200"/>
              <a:t> dân vùng Bắc Trung Bộ và Nam Trung Bộ không chỉ khai thác và nuôi trồng hải sản </a:t>
            </a:r>
            <a:r>
              <a:rPr lang="en-US" altLang="en-US" sz="3200"/>
              <a:t>đ</a:t>
            </a:r>
            <a:r>
              <a:rPr lang="en-US" altLang="en-US" sz="3200"/>
              <a:t>ể phát triển kinh tế, mà còn bám biển, góp phần bảo vệ chủ quyền biển </a:t>
            </a:r>
            <a:r>
              <a:rPr lang="en-US" altLang="en-US" sz="3200"/>
              <a:t>đ</a:t>
            </a:r>
            <a:r>
              <a:rPr lang="en-US" altLang="en-US" sz="3200"/>
              <a:t>ảo của Tổ quốc. Phát triển kinh tế biển giúp </a:t>
            </a:r>
            <a:r>
              <a:rPr lang="en-US" altLang="en-US" sz="3200"/>
              <a:t>đ</a:t>
            </a:r>
            <a:r>
              <a:rPr lang="en-US" altLang="en-US" sz="3200"/>
              <a:t>ời sống ng</a:t>
            </a:r>
            <a:r>
              <a:rPr lang="en-US" altLang="en-US" sz="3200"/>
              <a:t>ư</a:t>
            </a:r>
            <a:r>
              <a:rPr lang="en-US" altLang="en-US" sz="3200"/>
              <a:t> dân cải thiện và làm cho khu vực ven biển ngày càng phát triển.</a:t>
            </a:r>
            <a:endParaRPr lang="en-US" altLang="en-US" sz="3200"/>
          </a:p>
        </p:txBody>
      </p:sp>
      <p:sp>
        <p:nvSpPr>
          <p:cNvPr id="12" name="Rectangles 11"/>
          <p:cNvSpPr/>
          <p:nvPr/>
        </p:nvSpPr>
        <p:spPr>
          <a:xfrm>
            <a:off x="2306638" y="693420"/>
            <a:ext cx="4805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KẾT LUẬN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007" y="235697"/>
            <a:ext cx="11693987" cy="6386605"/>
            <a:chOff x="0" y="0"/>
            <a:chExt cx="266142201" cy="145352063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65997422" cy="145207288"/>
            </a:xfrm>
            <a:custGeom>
              <a:avLst/>
              <a:gdLst/>
              <a:ahLst/>
              <a:cxnLst/>
              <a:rect l="l" t="t" r="r" b="b"/>
              <a:pathLst>
                <a:path w="265997422" h="145207288">
                  <a:moveTo>
                    <a:pt x="0" y="0"/>
                  </a:moveTo>
                  <a:lnTo>
                    <a:pt x="265997422" y="0"/>
                  </a:lnTo>
                  <a:lnTo>
                    <a:pt x="265997422" y="145207288"/>
                  </a:lnTo>
                  <a:lnTo>
                    <a:pt x="0" y="145207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66142192" cy="145352058"/>
            </a:xfrm>
            <a:custGeom>
              <a:avLst/>
              <a:gdLst/>
              <a:ahLst/>
              <a:cxnLst/>
              <a:rect l="l" t="t" r="r" b="b"/>
              <a:pathLst>
                <a:path w="266142192" h="145352058">
                  <a:moveTo>
                    <a:pt x="265997432" y="145207286"/>
                  </a:moveTo>
                  <a:lnTo>
                    <a:pt x="266142192" y="145207286"/>
                  </a:lnTo>
                  <a:lnTo>
                    <a:pt x="266142192" y="145352058"/>
                  </a:lnTo>
                  <a:lnTo>
                    <a:pt x="265997432" y="145352058"/>
                  </a:lnTo>
                  <a:lnTo>
                    <a:pt x="265997432" y="14520728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5207286"/>
                  </a:lnTo>
                  <a:lnTo>
                    <a:pt x="0" y="145207286"/>
                  </a:lnTo>
                  <a:lnTo>
                    <a:pt x="0" y="144780"/>
                  </a:lnTo>
                  <a:close/>
                  <a:moveTo>
                    <a:pt x="0" y="145207286"/>
                  </a:moveTo>
                  <a:lnTo>
                    <a:pt x="144780" y="145207286"/>
                  </a:lnTo>
                  <a:lnTo>
                    <a:pt x="144780" y="145352058"/>
                  </a:lnTo>
                  <a:lnTo>
                    <a:pt x="0" y="145352058"/>
                  </a:lnTo>
                  <a:lnTo>
                    <a:pt x="0" y="145207286"/>
                  </a:lnTo>
                  <a:close/>
                  <a:moveTo>
                    <a:pt x="265997432" y="144780"/>
                  </a:moveTo>
                  <a:lnTo>
                    <a:pt x="266142192" y="144780"/>
                  </a:lnTo>
                  <a:lnTo>
                    <a:pt x="266142192" y="145207286"/>
                  </a:lnTo>
                  <a:lnTo>
                    <a:pt x="265997432" y="145207286"/>
                  </a:lnTo>
                  <a:lnTo>
                    <a:pt x="265997432" y="144780"/>
                  </a:lnTo>
                  <a:close/>
                  <a:moveTo>
                    <a:pt x="144780" y="145207286"/>
                  </a:moveTo>
                  <a:lnTo>
                    <a:pt x="265997432" y="145207286"/>
                  </a:lnTo>
                  <a:lnTo>
                    <a:pt x="265997432" y="145352058"/>
                  </a:lnTo>
                  <a:lnTo>
                    <a:pt x="144780" y="145352058"/>
                  </a:lnTo>
                  <a:lnTo>
                    <a:pt x="144780" y="145207286"/>
                  </a:lnTo>
                  <a:close/>
                  <a:moveTo>
                    <a:pt x="265997432" y="0"/>
                  </a:moveTo>
                  <a:lnTo>
                    <a:pt x="266142192" y="0"/>
                  </a:lnTo>
                  <a:lnTo>
                    <a:pt x="266142192" y="144780"/>
                  </a:lnTo>
                  <a:lnTo>
                    <a:pt x="265997432" y="144780"/>
                  </a:lnTo>
                  <a:lnTo>
                    <a:pt x="2659974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65997432" y="0"/>
                  </a:lnTo>
                  <a:lnTo>
                    <a:pt x="2659974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544" y="372799"/>
            <a:ext cx="11420911" cy="6112403"/>
            <a:chOff x="0" y="0"/>
            <a:chExt cx="269435543" cy="14420028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69290765" cy="144055507"/>
            </a:xfrm>
            <a:custGeom>
              <a:avLst/>
              <a:gdLst/>
              <a:ahLst/>
              <a:cxnLst/>
              <a:rect l="l" t="t" r="r" b="b"/>
              <a:pathLst>
                <a:path w="269290765" h="144055507">
                  <a:moveTo>
                    <a:pt x="0" y="0"/>
                  </a:moveTo>
                  <a:lnTo>
                    <a:pt x="269290765" y="0"/>
                  </a:lnTo>
                  <a:lnTo>
                    <a:pt x="269290765" y="144055507"/>
                  </a:lnTo>
                  <a:lnTo>
                    <a:pt x="0" y="144055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69435535" cy="144200290"/>
            </a:xfrm>
            <a:custGeom>
              <a:avLst/>
              <a:gdLst/>
              <a:ahLst/>
              <a:cxnLst/>
              <a:rect l="l" t="t" r="r" b="b"/>
              <a:pathLst>
                <a:path w="269435535" h="144200290">
                  <a:moveTo>
                    <a:pt x="269290775" y="144055505"/>
                  </a:moveTo>
                  <a:lnTo>
                    <a:pt x="269435535" y="144055505"/>
                  </a:lnTo>
                  <a:lnTo>
                    <a:pt x="269435535" y="144200290"/>
                  </a:lnTo>
                  <a:lnTo>
                    <a:pt x="269290775" y="144200290"/>
                  </a:lnTo>
                  <a:lnTo>
                    <a:pt x="269290775" y="14405550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4055505"/>
                  </a:lnTo>
                  <a:lnTo>
                    <a:pt x="0" y="144055505"/>
                  </a:lnTo>
                  <a:lnTo>
                    <a:pt x="0" y="144780"/>
                  </a:lnTo>
                  <a:close/>
                  <a:moveTo>
                    <a:pt x="0" y="144055505"/>
                  </a:moveTo>
                  <a:lnTo>
                    <a:pt x="144780" y="144055505"/>
                  </a:lnTo>
                  <a:lnTo>
                    <a:pt x="144780" y="144200290"/>
                  </a:lnTo>
                  <a:lnTo>
                    <a:pt x="0" y="144200290"/>
                  </a:lnTo>
                  <a:lnTo>
                    <a:pt x="0" y="144055505"/>
                  </a:lnTo>
                  <a:close/>
                  <a:moveTo>
                    <a:pt x="269290775" y="144780"/>
                  </a:moveTo>
                  <a:lnTo>
                    <a:pt x="269435535" y="144780"/>
                  </a:lnTo>
                  <a:lnTo>
                    <a:pt x="269435535" y="144055505"/>
                  </a:lnTo>
                  <a:lnTo>
                    <a:pt x="269290775" y="144055505"/>
                  </a:lnTo>
                  <a:lnTo>
                    <a:pt x="269290775" y="144780"/>
                  </a:lnTo>
                  <a:close/>
                  <a:moveTo>
                    <a:pt x="144780" y="144055505"/>
                  </a:moveTo>
                  <a:lnTo>
                    <a:pt x="269290775" y="144055505"/>
                  </a:lnTo>
                  <a:lnTo>
                    <a:pt x="269290775" y="144200290"/>
                  </a:lnTo>
                  <a:lnTo>
                    <a:pt x="144780" y="144200290"/>
                  </a:lnTo>
                  <a:lnTo>
                    <a:pt x="144780" y="144055505"/>
                  </a:lnTo>
                  <a:close/>
                  <a:moveTo>
                    <a:pt x="269290775" y="0"/>
                  </a:moveTo>
                  <a:lnTo>
                    <a:pt x="269435535" y="0"/>
                  </a:lnTo>
                  <a:lnTo>
                    <a:pt x="269435535" y="144780"/>
                  </a:lnTo>
                  <a:lnTo>
                    <a:pt x="269290775" y="144780"/>
                  </a:lnTo>
                  <a:lnTo>
                    <a:pt x="26929077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69290775" y="0"/>
                  </a:lnTo>
                  <a:lnTo>
                    <a:pt x="26929077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249007" y="0"/>
            <a:ext cx="1557487" cy="1542561"/>
          </a:xfrm>
          <a:custGeom>
            <a:avLst/>
            <a:gdLst/>
            <a:ahLst/>
            <a:cxnLst/>
            <a:rect l="l" t="t" r="r" b="b"/>
            <a:pathLst>
              <a:path w="2336230" h="2313841">
                <a:moveTo>
                  <a:pt x="2336230" y="0"/>
                </a:moveTo>
                <a:lnTo>
                  <a:pt x="0" y="0"/>
                </a:lnTo>
                <a:lnTo>
                  <a:pt x="0" y="2313841"/>
                </a:lnTo>
                <a:lnTo>
                  <a:pt x="2336230" y="2313841"/>
                </a:lnTo>
                <a:lnTo>
                  <a:pt x="233623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6624653" y="3441880"/>
            <a:ext cx="5184984" cy="3046178"/>
          </a:xfrm>
          <a:custGeom>
            <a:avLst/>
            <a:gdLst/>
            <a:ahLst/>
            <a:cxnLst/>
            <a:rect l="l" t="t" r="r" b="b"/>
            <a:pathLst>
              <a:path w="7777476" h="4569267">
                <a:moveTo>
                  <a:pt x="0" y="0"/>
                </a:moveTo>
                <a:lnTo>
                  <a:pt x="7777476" y="0"/>
                </a:lnTo>
                <a:lnTo>
                  <a:pt x="7777476" y="4569267"/>
                </a:lnTo>
                <a:lnTo>
                  <a:pt x="0" y="456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9017943" y="544767"/>
            <a:ext cx="2488257" cy="2447823"/>
          </a:xfrm>
          <a:custGeom>
            <a:avLst/>
            <a:gdLst/>
            <a:ahLst/>
            <a:cxnLst/>
            <a:rect l="l" t="t" r="r" b="b"/>
            <a:pathLst>
              <a:path w="3732386" h="3671735">
                <a:moveTo>
                  <a:pt x="0" y="0"/>
                </a:moveTo>
                <a:lnTo>
                  <a:pt x="3732386" y="0"/>
                </a:lnTo>
                <a:lnTo>
                  <a:pt x="3732386" y="3671735"/>
                </a:lnTo>
                <a:lnTo>
                  <a:pt x="0" y="3671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410" y="-1674523"/>
            <a:ext cx="3678239" cy="1910245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1131570" y="1542415"/>
            <a:ext cx="7617460" cy="39077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ChevronInverted">
              <a:avLst/>
            </a:prstTxWarp>
            <a:noAutofit/>
          </a:bodyPr>
          <a:p>
            <a:pPr algn="ctr"/>
            <a:r>
              <a:rPr lang="en-US" altLang="zh-CN" sz="7200" b="1">
                <a:ln w="15875"/>
                <a:solidFill>
                  <a:srgbClr val="FF0000"/>
                </a:solidFill>
                <a:effectLst/>
              </a:rPr>
              <a:t>AI NHANH, AI ĐÚNG? </a:t>
            </a:r>
            <a:endParaRPr lang="en-US" altLang="zh-CN" sz="7200" b="1">
              <a:ln w="15875"/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/>
          <p:cNvGrpSpPr/>
          <p:nvPr/>
        </p:nvGrpSpPr>
        <p:grpSpPr>
          <a:xfrm>
            <a:off x="1095588" y="450685"/>
            <a:ext cx="10000823" cy="2643993"/>
            <a:chOff x="985532" y="165766"/>
            <a:chExt cx="10000823" cy="2643993"/>
          </a:xfrm>
        </p:grpSpPr>
        <p:grpSp>
          <p:nvGrpSpPr>
            <p:cNvPr id="3" name="Graphic 3797"/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/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3800"/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" name="Freeform: Shape 3801"/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6" name="Graphic 3797"/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3804"/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" name="Freeform: Shape 3807"/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7" name="Graphic 3797"/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3809"/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Freeform: Shape 3812"/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" name="TextBox 3813"/>
            <p:cNvSpPr txBox="1"/>
            <p:nvPr/>
          </p:nvSpPr>
          <p:spPr>
            <a:xfrm>
              <a:off x="2022547" y="916340"/>
              <a:ext cx="8251791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Câu 1 :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Phần lớn dân c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ư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vùng Bắc Trung Bộ và Nam Trung Bộ phân bố ở 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âu?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A"/>
          <p:cNvGrpSpPr/>
          <p:nvPr/>
        </p:nvGrpSpPr>
        <p:grpSpPr>
          <a:xfrm>
            <a:off x="570196" y="3324832"/>
            <a:ext cx="5009148" cy="1153806"/>
            <a:chOff x="873492" y="2490890"/>
            <a:chExt cx="5009148" cy="1153806"/>
          </a:xfrm>
        </p:grpSpPr>
        <p:grpSp>
          <p:nvGrpSpPr>
            <p:cNvPr id="15" name="Nhóm 21"/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11"/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42"/>
            <p:cNvSpPr txBox="1"/>
            <p:nvPr/>
          </p:nvSpPr>
          <p:spPr>
            <a:xfrm>
              <a:off x="2116871" y="2568371"/>
              <a:ext cx="3528133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Đồng bằng và ven biển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B"/>
          <p:cNvGrpSpPr/>
          <p:nvPr/>
        </p:nvGrpSpPr>
        <p:grpSpPr>
          <a:xfrm>
            <a:off x="6563602" y="3307270"/>
            <a:ext cx="4734694" cy="1152000"/>
            <a:chOff x="6372683" y="2989513"/>
            <a:chExt cx="4734694" cy="1152000"/>
          </a:xfrm>
        </p:grpSpPr>
        <p:grpSp>
          <p:nvGrpSpPr>
            <p:cNvPr id="20" name="Nhóm 22"/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22" name="Hình chữ nhật: Góc Tròn 12"/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42"/>
            <p:cNvSpPr txBox="1"/>
            <p:nvPr/>
          </p:nvSpPr>
          <p:spPr>
            <a:xfrm>
              <a:off x="7399504" y="3302205"/>
              <a:ext cx="370787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Miền núi 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570196" y="4862085"/>
            <a:ext cx="4924401" cy="1152000"/>
            <a:chOff x="379277" y="4544328"/>
            <a:chExt cx="4924401" cy="1152000"/>
          </a:xfrm>
        </p:grpSpPr>
        <p:grpSp>
          <p:nvGrpSpPr>
            <p:cNvPr id="25" name="Nhóm 23"/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19"/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2"/>
            <p:cNvSpPr txBox="1"/>
            <p:nvPr/>
          </p:nvSpPr>
          <p:spPr>
            <a:xfrm>
              <a:off x="1318783" y="4597697"/>
              <a:ext cx="3872155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Trung tâm thành phố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D"/>
          <p:cNvGrpSpPr/>
          <p:nvPr/>
        </p:nvGrpSpPr>
        <p:grpSpPr>
          <a:xfrm>
            <a:off x="6563602" y="4895188"/>
            <a:ext cx="4735195" cy="1153269"/>
            <a:chOff x="6372683" y="4577431"/>
            <a:chExt cx="4735195" cy="1153269"/>
          </a:xfrm>
        </p:grpSpPr>
        <p:grpSp>
          <p:nvGrpSpPr>
            <p:cNvPr id="30" name="Nhóm 24"/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2" name="Hình chữ nhật: Góc Tròn 20"/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2"/>
            <p:cNvSpPr txBox="1"/>
            <p:nvPr/>
          </p:nvSpPr>
          <p:spPr>
            <a:xfrm>
              <a:off x="7268668" y="4647916"/>
              <a:ext cx="383921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Cả đồng bằng và miền núi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/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3" name="Graphic 3797"/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/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3800"/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" name="Freeform: Shape 3801"/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6" name="Graphic 3797"/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3804"/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" name="Freeform: Shape 3807"/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7" name="Graphic 3797"/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3809"/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Freeform: Shape 3812"/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" name="TextBox 3813"/>
            <p:cNvSpPr txBox="1"/>
            <p:nvPr/>
          </p:nvSpPr>
          <p:spPr>
            <a:xfrm>
              <a:off x="1857387" y="930941"/>
              <a:ext cx="7872095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Câu 2: 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Loài tôm </a:t>
              </a:r>
              <a:r>
                <a:rPr lang="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đư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ợc nuôi nhiều nhất cả n</a:t>
              </a:r>
              <a:r>
                <a:rPr lang="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ư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ớc ta hiện nay là?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A"/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15" name="Nhóm 21"/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11"/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7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42"/>
            <p:cNvSpPr txBox="1"/>
            <p:nvPr/>
          </p:nvSpPr>
          <p:spPr>
            <a:xfrm>
              <a:off x="2060723" y="2528557"/>
              <a:ext cx="376246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Tôm hùm xanh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B"/>
          <p:cNvGrpSpPr/>
          <p:nvPr/>
        </p:nvGrpSpPr>
        <p:grpSpPr>
          <a:xfrm>
            <a:off x="6563602" y="3012302"/>
            <a:ext cx="4734694" cy="1152000"/>
            <a:chOff x="6372683" y="2989513"/>
            <a:chExt cx="4734694" cy="1152000"/>
          </a:xfrm>
        </p:grpSpPr>
        <p:grpSp>
          <p:nvGrpSpPr>
            <p:cNvPr id="20" name="Nhóm 22"/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22" name="Hình chữ nhật: Góc Tròn 12"/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42"/>
            <p:cNvSpPr txBox="1"/>
            <p:nvPr/>
          </p:nvSpPr>
          <p:spPr>
            <a:xfrm>
              <a:off x="7433736" y="3021400"/>
              <a:ext cx="356640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Tôm hùm bông              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570196" y="4567117"/>
            <a:ext cx="4924401" cy="1152000"/>
            <a:chOff x="379277" y="4544328"/>
            <a:chExt cx="4924401" cy="1152000"/>
          </a:xfrm>
        </p:grpSpPr>
        <p:grpSp>
          <p:nvGrpSpPr>
            <p:cNvPr id="25" name="Nhóm 23"/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19"/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2"/>
            <p:cNvSpPr txBox="1"/>
            <p:nvPr/>
          </p:nvSpPr>
          <p:spPr>
            <a:xfrm>
              <a:off x="1625962" y="4558174"/>
              <a:ext cx="316909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Tôm rảo   	 </a:t>
              </a:r>
              <a:endPara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D"/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30" name="Nhóm 24"/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32" name="Hình chữ nhật: Góc Tròn 20"/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2"/>
            <p:cNvSpPr txBox="1"/>
            <p:nvPr/>
          </p:nvSpPr>
          <p:spPr>
            <a:xfrm>
              <a:off x="7417364" y="4681285"/>
              <a:ext cx="364329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Cả A và B</a:t>
              </a:r>
              <a:endPara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âu hỏi"/>
          <p:cNvGrpSpPr/>
          <p:nvPr/>
        </p:nvGrpSpPr>
        <p:grpSpPr>
          <a:xfrm>
            <a:off x="1225763" y="1824497"/>
            <a:ext cx="10000823" cy="2643993"/>
            <a:chOff x="985532" y="165766"/>
            <a:chExt cx="10000823" cy="2643993"/>
          </a:xfrm>
        </p:grpSpPr>
        <p:grpSp>
          <p:nvGrpSpPr>
            <p:cNvPr id="3" name="Graphic 3797"/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5" name="Graphic 3797"/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12" name="Freeform: Shape 3800"/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3" name="Freeform: Shape 3801"/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6" name="Graphic 3797"/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10" name="Freeform: Shape 3804"/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" name="Freeform: Shape 3807"/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7" name="Graphic 3797"/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8" name="Freeform: Shape 3809"/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Freeform: Shape 3812"/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" name="TextBox 3813"/>
            <p:cNvSpPr txBox="1"/>
            <p:nvPr/>
          </p:nvSpPr>
          <p:spPr>
            <a:xfrm>
              <a:off x="1428762" y="609631"/>
              <a:ext cx="9011285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3: Kể tên một số dân tộc sống ở vùng 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Bắc Trung Bộ và Nam Trung Bộ.</a:t>
              </a:r>
              <a:r>
                <a:rPr lang="en-US" alt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CORRECT-ANSWER-SOUND-EFFECT-_-NO-COPYRIGH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35" name="wrong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36" name="wrong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37" name="wrong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9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49126" y="985539"/>
            <a:ext cx="4468042" cy="3631764"/>
            <a:chOff x="1153710" y="1649278"/>
            <a:chExt cx="14277564" cy="3284073"/>
          </a:xfrm>
        </p:grpSpPr>
        <p:sp>
          <p:nvSpPr>
            <p:cNvPr id="3" name="文本框 96"/>
            <p:cNvSpPr txBox="1"/>
            <p:nvPr/>
          </p:nvSpPr>
          <p:spPr>
            <a:xfrm>
              <a:off x="1669864" y="1649279"/>
              <a:ext cx="13245259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uLnTx/>
                  <a:uFillTx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b="0" i="0" u="none" strike="noStrike" kern="1200" cap="none" spc="0" normalizeH="0" baseline="0" noProof="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/>
            <p:cNvSpPr txBox="1"/>
            <p:nvPr/>
          </p:nvSpPr>
          <p:spPr>
            <a:xfrm>
              <a:off x="1153710" y="1649278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DFDFD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>
            <a:fillRect/>
          </a:stretch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>
            <a:fillRect/>
          </a:stretch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>
            <a:fillRect/>
          </a:stretch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>
            <a:fillRect/>
          </a:stretch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>
            <a:fillRect/>
          </a:stretch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>
            <a:fillRect/>
          </a:stretch>
        </p:blipFill>
        <p:spPr>
          <a:xfrm flipV="1">
            <a:off x="4552099" y="9086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5483" y="1711769"/>
            <a:ext cx="14975019" cy="5521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en-US" altLang="en-US" sz="2665">
                <a:latin typeface="Times New Roman" panose="02020603050405020304" pitchFamily="18" charset="0"/>
                <a:cs typeface="Times New Roman" panose="02020603050405020304" pitchFamily="18" charset="0"/>
              </a:rPr>
              <a:t>HS quan sát hình 1,2,3,4  và cho biết các hoạt đ</a:t>
            </a:r>
            <a:r>
              <a:rPr lang="en-US" altLang="en-US" sz="2665">
                <a:latin typeface="Times New Roman" panose="02020603050405020304" pitchFamily="18" charset="0"/>
                <a:cs typeface="Times New Roman" panose="02020603050405020304" pitchFamily="18" charset="0"/>
              </a:rPr>
              <a:t>ộng sản xuất của vùng Bắc Trung Bộ và Nam Trung Bộ:</a:t>
            </a:r>
            <a:endParaRPr lang="en-US" altLang="en-US" sz="266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5" descr="IMG_256"/>
          <p:cNvPicPr>
            <a:picLocks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3" cstate="print"/>
          <a:srcRect l="12793" r="12793"/>
          <a:stretch>
            <a:fillRect/>
          </a:stretch>
        </p:blipFill>
        <p:spPr>
          <a:xfrm>
            <a:off x="608330" y="1501140"/>
            <a:ext cx="5177155" cy="4285615"/>
          </a:xfrm>
        </p:spPr>
      </p:pic>
      <p:pic>
        <p:nvPicPr>
          <p:cNvPr id="6" name="Image 6" descr="Tư liệu - Khai thác tiềm năng thủy điện tỉnh Lâm Đồng"/>
          <p:cNvPicPr/>
          <p:nvPr>
            <p:ph sz="half" idx="2"/>
            <p:custDataLst>
              <p:tags r:id="rId4"/>
            </p:custDataLst>
          </p:nvPr>
        </p:nvPicPr>
        <p:blipFill>
          <a:blip r:embed="rId5" cstate="print"/>
          <a:srcRect l="14571" r="14571"/>
          <a:stretch>
            <a:fillRect/>
          </a:stretch>
        </p:blipFill>
        <p:spPr>
          <a:xfrm>
            <a:off x="6411595" y="1501140"/>
            <a:ext cx="5176520" cy="4286250"/>
          </a:xfrm>
        </p:spPr>
      </p:pic>
      <p:sp>
        <p:nvSpPr>
          <p:cNvPr id="4" name="Text Box 3"/>
          <p:cNvSpPr txBox="1"/>
          <p:nvPr/>
        </p:nvSpPr>
        <p:spPr>
          <a:xfrm>
            <a:off x="608330" y="5973763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 1. Cảng Quy Nhơn (Gia Lai)</a:t>
            </a:r>
            <a:endParaRPr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497320" y="5975032"/>
            <a:ext cx="5080000" cy="645160"/>
          </a:xfrm>
          <a:prstGeom prst="rect">
            <a:avLst/>
          </a:prstGeom>
        </p:spPr>
        <p:txBody>
          <a:bodyPr>
            <a:spAutoFit/>
          </a:bodyPr>
          <a:p>
            <a:pPr algn="ctr" defTabSz="266700"/>
            <a:r>
              <a:rPr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Hình 2. Nhà máy thủy điện</a:t>
            </a:r>
            <a:endParaRPr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algn="ctr" defTabSz="266700"/>
            <a:r>
              <a:rPr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Đồng Nai 3 (Lâm Đồng)</a:t>
            </a:r>
            <a:endParaRPr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3706495" y="93916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Image 7" descr="Thu hoạch và sơ chế cà phê - Robanme Coffee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1000125" y="1501140"/>
            <a:ext cx="4785360" cy="4340860"/>
          </a:xfrm>
          <a:prstGeom prst="rect">
            <a:avLst/>
          </a:prstGeom>
        </p:spPr>
      </p:pic>
      <p:pic>
        <p:nvPicPr>
          <p:cNvPr id="8" name="Image 8" descr="IMG_256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411595" y="1501140"/>
            <a:ext cx="5176520" cy="434149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79490" y="5935028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algn="ctr" defTabSz="266700"/>
            <a:r>
              <a:rPr sz="2000"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Hình 4. Kéo lưới</a:t>
            </a:r>
            <a:endParaRPr sz="2000"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99490" y="5935028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2000">
                <a:latin typeface="Times New Roman" panose="02020603050405020304"/>
                <a:ea typeface="SimSun" panose="02010600030101010101" pitchFamily="2" charset="-122"/>
              </a:rPr>
              <a:t>Hình 3. Thu hoạch cà phê</a:t>
            </a:r>
            <a:endParaRPr sz="2000">
              <a:latin typeface="Times New Roman" panose="02020603050405020304"/>
              <a:ea typeface="SimSun" panose="02010600030101010101" pitchFamily="2" charset="-122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400755"/>
            <a:ext cx="10969200" cy="705600"/>
          </a:xfrm>
        </p:spPr>
        <p:txBody>
          <a:bodyPr>
            <a:normAutofit fontScale="90000"/>
          </a:bodyPr>
          <a:p>
            <a:r>
              <a:rPr lang="en-US" altLang="en-US" sz="2665"/>
              <a:t>HS quan sát hình 1,2,3,4  và cho biết các hoạt </a:t>
            </a:r>
            <a:r>
              <a:rPr lang="en-US" altLang="en-US" sz="2665"/>
              <a:t>đ</a:t>
            </a:r>
            <a:r>
              <a:rPr lang="en-US" altLang="en-US" sz="2665"/>
              <a:t>ộng sản xuất của vùng Bắc Trung Bộ và Nam Trung Bộ:</a:t>
            </a:r>
            <a:endParaRPr lang="en-US" altLang="en-US" sz="26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3299" y="1212367"/>
            <a:ext cx="4488044" cy="3636798"/>
            <a:chOff x="1669864" y="1644726"/>
            <a:chExt cx="14341480" cy="3288625"/>
          </a:xfrm>
        </p:grpSpPr>
        <p:sp>
          <p:nvSpPr>
            <p:cNvPr id="3" name="文本框 96"/>
            <p:cNvSpPr txBox="1"/>
            <p:nvPr/>
          </p:nvSpPr>
          <p:spPr>
            <a:xfrm>
              <a:off x="1669864" y="1649279"/>
              <a:ext cx="14174065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uLnTx/>
                  <a:uFillTx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b="0" i="0" u="none" strike="noStrike" kern="1200" cap="none" spc="0" normalizeH="0" baseline="0" noProof="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/>
            <p:cNvSpPr txBox="1"/>
            <p:nvPr/>
          </p:nvSpPr>
          <p:spPr>
            <a:xfrm>
              <a:off x="1733780" y="1644726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DFDFD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037" y="1265346"/>
            <a:ext cx="9858086" cy="2213040"/>
          </a:xfrm>
          <a:prstGeom prst="rect">
            <a:avLst/>
          </a:prstGeom>
        </p:spPr>
      </p:pic>
      <p:pic>
        <p:nvPicPr>
          <p:cNvPr id="3" name="Picture 2" descr="A picture containing doll, toy, clipart&#10;&#10;Description automatically generated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170307"/>
            <a:ext cx="7479760" cy="4316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custDataLst>
              <p:tags r:id="rId1"/>
            </p:custDataLst>
          </p:nvPr>
        </p:nvGraphicFramePr>
        <p:xfrm>
          <a:off x="742315" y="835025"/>
          <a:ext cx="10564495" cy="4876800"/>
        </p:xfrm>
        <a:graphic>
          <a:graphicData uri="http://schemas.openxmlformats.org/drawingml/2006/table">
            <a:tbl>
              <a:tblPr/>
              <a:tblGrid>
                <a:gridCol w="10564495"/>
              </a:tblGrid>
              <a:tr h="48768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PHIẾU BÀI TẬP</a:t>
                      </a:r>
                      <a:r>
                        <a:rPr sz="32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:</a:t>
                      </a:r>
                      <a:endParaRPr sz="32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Đọc thầm thông tin mục 1 </a:t>
                      </a:r>
                      <a:r>
                        <a:rPr lang="en-US" sz="32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ở Tài liệu GV đã cung cấp </a:t>
                      </a:r>
                      <a:r>
                        <a:rPr sz="32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và trả lời các câu hỏi sau:</a:t>
                      </a:r>
                      <a:endParaRPr sz="32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 Nêu tên một số dân tộc ở vùng </a:t>
                      </a: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SimSun" panose="02010600030101010101" pitchFamily="2" charset="-122"/>
                        </a:rPr>
                        <a:t>Bắc Trung Bộ và Nam Trung Bộ.</a:t>
                      </a:r>
                      <a:endParaRPr sz="3200">
                        <a:solidFill>
                          <a:srgbClr val="000000"/>
                        </a:solidFill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.....................................................................................................</a:t>
                      </a:r>
                      <a:endParaRPr sz="32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 Cho biết dân cư vùng </a:t>
                      </a: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SimSun" panose="02010600030101010101" pitchFamily="2" charset="-122"/>
                        </a:rPr>
                        <a:t>Bắc Trung Bộ và Nam Trung Bộ </a:t>
                      </a: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phân bố chủ yếu ở đâu.</a:t>
                      </a:r>
                      <a:endParaRPr sz="32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.....................................................................................................</a:t>
                      </a:r>
                      <a:endParaRPr sz="32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2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349" y="2023864"/>
            <a:ext cx="89381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40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993775" y="647065"/>
            <a:ext cx="107461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en-US" altLang="zh-CN" sz="3200" b="1">
                <a:solidFill>
                  <a:schemeClr val="accent3"/>
                </a:solidFill>
                <a:effectLst/>
              </a:rPr>
              <a:t>Một số dân tộc ở vùng Bắc Trung Bộ và Nam Trung Bộ</a:t>
            </a:r>
            <a:endParaRPr lang="en-US" altLang="zh-CN" sz="3200" b="1"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 descr="ba n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2595" y="1115695"/>
            <a:ext cx="5136515" cy="3966845"/>
          </a:xfrm>
          <a:prstGeom prst="rect">
            <a:avLst/>
          </a:prstGeom>
        </p:spPr>
      </p:pic>
      <p:pic>
        <p:nvPicPr>
          <p:cNvPr id="5" name="Picture 4" descr="cơ tu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79770" y="1115695"/>
            <a:ext cx="5960110" cy="3966210"/>
          </a:xfrm>
          <a:prstGeom prst="rect">
            <a:avLst/>
          </a:prstGeom>
        </p:spPr>
      </p:pic>
      <p:sp>
        <p:nvSpPr>
          <p:cNvPr id="6" name="Text Box 5"/>
          <p:cNvSpPr txBox="1"/>
          <p:nvPr>
            <p:custDataLst>
              <p:tags r:id="rId5"/>
            </p:custDataLst>
          </p:nvPr>
        </p:nvSpPr>
        <p:spPr>
          <a:xfrm>
            <a:off x="1210945" y="5131435"/>
            <a:ext cx="2805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Dân tộc Ba-na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>
            <p:custDataLst>
              <p:tags r:id="rId6"/>
            </p:custDataLst>
          </p:nvPr>
        </p:nvSpPr>
        <p:spPr>
          <a:xfrm>
            <a:off x="5643880" y="534860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Dân tộc Cơ-tu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HĂM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rcRect t="19457" b="19457"/>
          <a:stretch>
            <a:fillRect/>
          </a:stretch>
        </p:blipFill>
        <p:spPr>
          <a:xfrm>
            <a:off x="0" y="99060"/>
            <a:ext cx="5177155" cy="6022975"/>
          </a:xfrm>
        </p:spPr>
      </p:pic>
      <p:pic>
        <p:nvPicPr>
          <p:cNvPr id="5" name="Content Placeholder 4" descr="ê đê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rcRect t="10578" b="10578"/>
          <a:stretch>
            <a:fillRect/>
          </a:stretch>
        </p:blipFill>
        <p:spPr>
          <a:xfrm>
            <a:off x="6096000" y="99060"/>
            <a:ext cx="5176520" cy="6022975"/>
          </a:xfrm>
        </p:spPr>
      </p:pic>
      <p:sp>
        <p:nvSpPr>
          <p:cNvPr id="7" name="Text Box 6"/>
          <p:cNvSpPr txBox="1"/>
          <p:nvPr/>
        </p:nvSpPr>
        <p:spPr>
          <a:xfrm>
            <a:off x="812800" y="6122035"/>
            <a:ext cx="280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/>
              <a:t>Dân tộc Chăm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7281545" y="6247130"/>
            <a:ext cx="280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/>
              <a:t>Dân tộc Ê-đê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TABLE_ENDDRAG_ORIGIN_RECT" val="831*377"/>
  <p:tag name="TABLE_ENDDRAG_RECT" val="58*65*831*377"/>
</p:tagLst>
</file>

<file path=ppt/tags/tag132.xml><?xml version="1.0" encoding="utf-8"?>
<p:tagLst xmlns:p="http://schemas.openxmlformats.org/presentationml/2006/main">
  <p:tag name="KSO_WM_DIAGRAM_VIRTUALLY_FRAME" val="{&quot;height&quot;:362.3,&quot;left&quot;:34.85,&quot;top&quot;:87.85,&quot;width&quot;:889.55}"/>
</p:tagLst>
</file>

<file path=ppt/tags/tag133.xml><?xml version="1.0" encoding="utf-8"?>
<p:tagLst xmlns:p="http://schemas.openxmlformats.org/presentationml/2006/main">
  <p:tag name="KSO_WM_DIAGRAM_VIRTUALLY_FRAME" val="{&quot;height&quot;:362.3,&quot;left&quot;:34.85,&quot;top&quot;:87.85,&quot;width&quot;:889.55}"/>
</p:tagLst>
</file>

<file path=ppt/tags/tag134.xml><?xml version="1.0" encoding="utf-8"?>
<p:tagLst xmlns:p="http://schemas.openxmlformats.org/presentationml/2006/main">
  <p:tag name="KSO_WM_DIAGRAM_VIRTUALLY_FRAME" val="{&quot;height&quot;:362.3,&quot;left&quot;:34.85,&quot;top&quot;:87.85,&quot;width&quot;:889.55}"/>
</p:tagLst>
</file>

<file path=ppt/tags/tag135.xml><?xml version="1.0" encoding="utf-8"?>
<p:tagLst xmlns:p="http://schemas.openxmlformats.org/presentationml/2006/main">
  <p:tag name="KSO_WM_DIAGRAM_VIRTUALLY_FRAME" val="{&quot;height&quot;:362.3,&quot;left&quot;:34.85,&quot;top&quot;:87.85,&quot;width&quot;:889.55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TIMING" val="|0.4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TABLE_ENDDRAG_ORIGIN_RECT" val="858*485"/>
  <p:tag name="TABLE_ENDDRAG_RECT" val="20*18*858*48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3169</Words>
  <Application>WPS Presentation</Application>
  <PresentationFormat>Widescreen</PresentationFormat>
  <Paragraphs>105</Paragraphs>
  <Slides>20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SimSun</vt:lpstr>
      <vt:lpstr>Wingdings</vt:lpstr>
      <vt:lpstr>Microsoft YaHei</vt:lpstr>
      <vt:lpstr>SVN-Newton</vt:lpstr>
      <vt:lpstr>Segoe Print</vt:lpstr>
      <vt:lpstr>Times New Roman</vt:lpstr>
      <vt:lpstr>#9Slide07 HoneyCream</vt:lpstr>
      <vt:lpstr>SVN-Ready</vt:lpstr>
      <vt:lpstr>Wingdings</vt:lpstr>
      <vt:lpstr>Arial</vt:lpstr>
      <vt:lpstr>#9Slide07 IcielHoneyCream</vt:lpstr>
      <vt:lpstr>Calibri</vt:lpstr>
      <vt:lpstr>#9Slide07 IcielCadena</vt:lpstr>
      <vt:lpstr>华康海报体W12(P)</vt:lpstr>
      <vt:lpstr>Times New Roman</vt:lpstr>
      <vt:lpstr>Cambria</vt:lpstr>
      <vt:lpstr>Arial Unicode MS</vt:lpstr>
      <vt:lpstr>等线</vt:lpstr>
      <vt:lpstr>1_Office 主题​​</vt:lpstr>
      <vt:lpstr>Office 主题​​</vt:lpstr>
      <vt:lpstr>PowerPoint 演示文稿</vt:lpstr>
      <vt:lpstr>PowerPoint 演示文稿</vt:lpstr>
      <vt:lpstr>HS quan sát hình 1,2,3,4  và cho biết các hoạt động sản xuất của vùng Bắc Trung Bộ và Nam Trung Bộ:</vt:lpstr>
      <vt:lpstr>HS quan sát hình 1,2,3,4  và cho biết các hoạt động sản xuất của vùng Bắc Trung Bộ và Nam Trung Bộ: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Pebj Nguyen</cp:lastModifiedBy>
  <cp:revision>11</cp:revision>
  <dcterms:created xsi:type="dcterms:W3CDTF">2023-11-26T16:00:00Z</dcterms:created>
  <dcterms:modified xsi:type="dcterms:W3CDTF">2025-11-30T10:43:02Z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2023-11-26T16:19:32Z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69d15546-a7b2-477a-9629-1a01a0e63d76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0F97582EC5F947FE89FBB783AAAD6647_13</vt:lpwstr>
  </property>
  <property fmtid="{D5CDD505-2E9C-101B-9397-08002B2CF9AE}" pid="10" name="KSOProductBuildVer">
    <vt:lpwstr>1033-12.2.0.23155</vt:lpwstr>
  </property>
</Properties>
</file>