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68" r:id="rId2"/>
    <p:sldId id="302" r:id="rId3"/>
    <p:sldId id="338" r:id="rId4"/>
    <p:sldId id="300" r:id="rId5"/>
    <p:sldId id="308" r:id="rId6"/>
    <p:sldId id="305" r:id="rId7"/>
    <p:sldId id="30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A7062-7E32-49D0-BCEA-D30DDF30ACF1}" type="datetimeFigureOut">
              <a:rPr lang="en-US" smtClean="0"/>
              <a:t>04/03/2025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C39EA-E88B-4B7F-8E34-F8D322F7C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1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701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59647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034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314338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2"/>
            <a:ext cx="9144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9144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81" y="3676181"/>
            <a:ext cx="1025975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620" y="2907956"/>
            <a:ext cx="1826457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9144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2"/>
            <a:ext cx="9144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470" y="220338"/>
            <a:ext cx="5794430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0" y="5654756"/>
            <a:ext cx="2795739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71" y="5654755"/>
            <a:ext cx="2795739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59" y="448795"/>
            <a:ext cx="1999448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300" y="5377067"/>
            <a:ext cx="1482817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038" y="4648052"/>
            <a:ext cx="6996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74" y="4523516"/>
            <a:ext cx="1150367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08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152" y="2503172"/>
            <a:ext cx="5979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85800" y="1024937"/>
            <a:ext cx="1955597" cy="735496"/>
            <a:chOff x="1300795" y="0"/>
            <a:chExt cx="2607463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300795" y="197943"/>
              <a:ext cx="260746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24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24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30566" y="1074801"/>
            <a:ext cx="50662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7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27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1" y="3680416"/>
            <a:ext cx="3814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 3 – </a:t>
            </a:r>
            <a:r>
              <a:rPr lang="en-US" sz="3000" dirty="0" err="1" smtClean="0">
                <a:solidFill>
                  <a:schemeClr val="bg1"/>
                </a:solidFill>
                <a:latin typeface="+mj-lt"/>
              </a:rPr>
              <a:t>Luyện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j-lt"/>
              </a:rPr>
              <a:t>tập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802324-1BA0-4C35-8EAC-2C407805BBA4}"/>
              </a:ext>
            </a:extLst>
          </p:cNvPr>
          <p:cNvSpPr/>
          <p:nvPr/>
        </p:nvSpPr>
        <p:spPr>
          <a:xfrm>
            <a:off x="2514600" y="1752600"/>
            <a:ext cx="36576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11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117273" y="2889080"/>
            <a:ext cx="834969" cy="726123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44698" cy="415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9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09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898250" y="2990806"/>
            <a:ext cx="4157379" cy="69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94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zh-CN" sz="194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94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zh-CN" sz="194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4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194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4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194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4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194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4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194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zh-CN" sz="194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zh-CN" sz="194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4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194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94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98250" y="3902298"/>
            <a:ext cx="4049396" cy="69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1949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19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49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19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49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19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49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altLang="zh-CN" sz="19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49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zh-CN" sz="19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49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19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49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19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49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19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49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19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49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1949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zh-CN" sz="1949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zh-CN" sz="19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49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194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9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088371" y="3806944"/>
            <a:ext cx="768836" cy="726123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82950" cy="415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9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09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89452" y="2349161"/>
            <a:ext cx="2718949" cy="553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9" dirty="0" err="1" smtClean="0">
                <a:solidFill>
                  <a:srgbClr val="00B0F0"/>
                </a:solidFill>
                <a:latin typeface="UTM Zebrawood" panose="02040603050506020204" pitchFamily="18" charset="0"/>
              </a:rPr>
              <a:t>Yêu</a:t>
            </a:r>
            <a:r>
              <a:rPr lang="en-US" sz="2999" dirty="0" smtClean="0">
                <a:solidFill>
                  <a:srgbClr val="00B0F0"/>
                </a:solidFill>
                <a:latin typeface="UTM Zebrawood" panose="02040603050506020204" pitchFamily="18" charset="0"/>
              </a:rPr>
              <a:t> </a:t>
            </a:r>
            <a:r>
              <a:rPr lang="en-US" sz="2999" dirty="0" err="1" smtClean="0">
                <a:solidFill>
                  <a:srgbClr val="00B0F0"/>
                </a:solidFill>
                <a:latin typeface="UTM Zebrawood" panose="02040603050506020204" pitchFamily="18" charset="0"/>
              </a:rPr>
              <a:t>cầu</a:t>
            </a:r>
            <a:r>
              <a:rPr lang="en-US" sz="2999" dirty="0" smtClean="0">
                <a:solidFill>
                  <a:srgbClr val="00B0F0"/>
                </a:solidFill>
                <a:latin typeface="UTM Zebrawood" panose="02040603050506020204" pitchFamily="18" charset="0"/>
              </a:rPr>
              <a:t> </a:t>
            </a:r>
            <a:r>
              <a:rPr lang="en-US" sz="2999" dirty="0" err="1" smtClean="0">
                <a:solidFill>
                  <a:srgbClr val="00B0F0"/>
                </a:solidFill>
                <a:latin typeface="UTM Zebrawood" panose="02040603050506020204" pitchFamily="18" charset="0"/>
              </a:rPr>
              <a:t>cần</a:t>
            </a:r>
            <a:r>
              <a:rPr lang="en-US" sz="2999" dirty="0" smtClean="0">
                <a:solidFill>
                  <a:srgbClr val="00B0F0"/>
                </a:solidFill>
                <a:latin typeface="UTM Zebrawood" panose="02040603050506020204" pitchFamily="18" charset="0"/>
              </a:rPr>
              <a:t> </a:t>
            </a:r>
            <a:r>
              <a:rPr lang="en-US" sz="2999" dirty="0" err="1" smtClean="0">
                <a:solidFill>
                  <a:srgbClr val="00B0F0"/>
                </a:solidFill>
                <a:latin typeface="UTM Zebrawood" panose="02040603050506020204" pitchFamily="18" charset="0"/>
              </a:rPr>
              <a:t>đạt</a:t>
            </a:r>
            <a:endParaRPr lang="en-US" sz="2999" dirty="0">
              <a:solidFill>
                <a:srgbClr val="00B0F0"/>
              </a:solidFill>
              <a:latin typeface="UTM Zebrawoo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701600" y="533400"/>
            <a:ext cx="427941" cy="42794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129540" y="246288"/>
            <a:ext cx="7127491" cy="101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 </a:t>
            </a:r>
            <a:r>
              <a:rPr lang="en-US" sz="2100" dirty="0" err="1"/>
              <a:t>Tìm</a:t>
            </a:r>
            <a:r>
              <a:rPr lang="en-US" sz="2100" dirty="0"/>
              <a:t> </a:t>
            </a:r>
            <a:r>
              <a:rPr lang="en-US" sz="2100" dirty="0" err="1"/>
              <a:t>đường</a:t>
            </a:r>
            <a:r>
              <a:rPr lang="en-US" sz="2100" dirty="0"/>
              <a:t> </a:t>
            </a:r>
            <a:r>
              <a:rPr lang="en-US" sz="2100" dirty="0" err="1"/>
              <a:t>đưa</a:t>
            </a:r>
            <a:r>
              <a:rPr lang="en-US" sz="2100" dirty="0"/>
              <a:t> </a:t>
            </a:r>
            <a:r>
              <a:rPr lang="en-US" sz="2100" dirty="0" err="1"/>
              <a:t>chú</a:t>
            </a:r>
            <a:r>
              <a:rPr lang="en-US" sz="2100" dirty="0"/>
              <a:t> </a:t>
            </a:r>
            <a:r>
              <a:rPr lang="en-US" sz="2100" dirty="0" err="1"/>
              <a:t>chuột</a:t>
            </a:r>
            <a:r>
              <a:rPr lang="en-US" sz="2100" dirty="0"/>
              <a:t> </a:t>
            </a:r>
            <a:r>
              <a:rPr lang="en-US" sz="2100" dirty="0" err="1"/>
              <a:t>đến</a:t>
            </a:r>
            <a:r>
              <a:rPr lang="en-US" sz="2100" dirty="0"/>
              <a:t> </a:t>
            </a:r>
            <a:r>
              <a:rPr lang="en-US" sz="2100" dirty="0" err="1"/>
              <a:t>miếng</a:t>
            </a:r>
            <a:r>
              <a:rPr lang="en-US" sz="2100" dirty="0"/>
              <a:t> pho </a:t>
            </a:r>
            <a:r>
              <a:rPr lang="en-US" sz="2100" dirty="0" err="1"/>
              <a:t>mát</a:t>
            </a:r>
            <a:r>
              <a:rPr lang="en-US" sz="2100" dirty="0"/>
              <a:t>, </a:t>
            </a:r>
            <a:r>
              <a:rPr lang="en-US" sz="2100" dirty="0" err="1"/>
              <a:t>bằng</a:t>
            </a:r>
            <a:r>
              <a:rPr lang="en-US" sz="2100" dirty="0"/>
              <a:t> </a:t>
            </a:r>
            <a:r>
              <a:rPr lang="en-US" sz="2100" dirty="0" err="1"/>
              <a:t>cách</a:t>
            </a:r>
            <a:r>
              <a:rPr lang="en-US" sz="2100" dirty="0"/>
              <a:t> </a:t>
            </a:r>
            <a:r>
              <a:rPr lang="en-US" sz="2100" dirty="0" err="1"/>
              <a:t>đi</a:t>
            </a:r>
            <a:r>
              <a:rPr lang="en-US" sz="2100" dirty="0"/>
              <a:t> </a:t>
            </a:r>
            <a:r>
              <a:rPr lang="en-US" sz="2100" dirty="0" err="1"/>
              <a:t>theo</a:t>
            </a:r>
            <a:r>
              <a:rPr lang="en-US" sz="2100" dirty="0"/>
              <a:t> </a:t>
            </a:r>
            <a:r>
              <a:rPr lang="en-US" sz="2100" dirty="0" err="1"/>
              <a:t>các</a:t>
            </a:r>
            <a:r>
              <a:rPr lang="en-US" sz="2100" dirty="0"/>
              <a:t> </a:t>
            </a:r>
            <a:r>
              <a:rPr lang="en-US" sz="2100" dirty="0" err="1"/>
              <a:t>chỉ</a:t>
            </a:r>
            <a:r>
              <a:rPr lang="en-US" sz="2100" dirty="0"/>
              <a:t> </a:t>
            </a:r>
            <a:r>
              <a:rPr lang="en-US" sz="2100" dirty="0" err="1"/>
              <a:t>dẫn</a:t>
            </a:r>
            <a:r>
              <a:rPr lang="en-US" sz="2100" dirty="0"/>
              <a:t> </a:t>
            </a:r>
            <a:r>
              <a:rPr lang="en-US" sz="2100" dirty="0" err="1"/>
              <a:t>cho</a:t>
            </a:r>
            <a:r>
              <a:rPr lang="en-US" sz="2100" dirty="0"/>
              <a:t> </a:t>
            </a:r>
            <a:r>
              <a:rPr lang="en-US" sz="2100" dirty="0" err="1"/>
              <a:t>trong</a:t>
            </a:r>
            <a:r>
              <a:rPr lang="en-US" sz="2100" dirty="0"/>
              <a:t> </a:t>
            </a:r>
            <a:r>
              <a:rPr lang="en-US" sz="2100" dirty="0" err="1"/>
              <a:t>mỗi</a:t>
            </a:r>
            <a:r>
              <a:rPr lang="en-US" sz="2100" dirty="0"/>
              <a:t> </a:t>
            </a:r>
            <a:r>
              <a:rPr lang="en-US" sz="2100" dirty="0" err="1"/>
              <a:t>ô</a:t>
            </a:r>
            <a:r>
              <a:rPr lang="en-US" sz="2100" dirty="0"/>
              <a:t> </a:t>
            </a:r>
            <a:r>
              <a:rPr lang="en-US" sz="2100" dirty="0" err="1"/>
              <a:t>mà</a:t>
            </a:r>
            <a:r>
              <a:rPr lang="en-US" sz="2100" dirty="0"/>
              <a:t> </a:t>
            </a:r>
            <a:r>
              <a:rPr lang="en-US" sz="2100" dirty="0" err="1"/>
              <a:t>chuột</a:t>
            </a:r>
            <a:r>
              <a:rPr lang="en-US" sz="2100" dirty="0"/>
              <a:t> </a:t>
            </a:r>
            <a:r>
              <a:rPr lang="en-US" sz="2100" dirty="0" err="1"/>
              <a:t>đi</a:t>
            </a:r>
            <a:r>
              <a:rPr lang="en-US" sz="21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762000" y="1248452"/>
            <a:ext cx="6967538" cy="5076147"/>
            <a:chOff x="1506053" y="1545840"/>
            <a:chExt cx="8799997" cy="494458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76850" y="3695701"/>
              <a:ext cx="1667607" cy="971550"/>
              <a:chOff x="5276850" y="3695701"/>
              <a:chExt cx="1667607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35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304691" y="3844082"/>
                <a:ext cx="1639766" cy="738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1500" dirty="0"/>
                  <a:t>Số liền trước </a:t>
                </a:r>
              </a:p>
              <a:p>
                <a:pPr algn="ctr"/>
                <a:r>
                  <a:rPr lang="en-VN" sz="15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35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447893" y="3844082"/>
                <a:ext cx="1353362" cy="738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1500" dirty="0"/>
                  <a:t>Số liền sau</a:t>
                </a:r>
              </a:p>
              <a:p>
                <a:pPr algn="ctr"/>
                <a:r>
                  <a:rPr lang="en-US" sz="1500" dirty="0"/>
                  <a:t>c</a:t>
                </a:r>
                <a:r>
                  <a:rPr lang="en-VN" sz="1500" dirty="0"/>
                  <a:t>ủa 900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90690"/>
              <a:chOff x="5276850" y="3695701"/>
              <a:chExt cx="1657351" cy="99069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35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2"/>
                <a:ext cx="1657350" cy="954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350" dirty="0"/>
                  <a:t>Số gồm 7 trăm, 0 chục, 1 đơn vị</a:t>
                </a:r>
                <a:endParaRPr lang="en-VN" sz="135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35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2"/>
                <a:ext cx="1657350" cy="738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500" dirty="0"/>
                  <a:t>Số lớn hơn 310</a:t>
                </a:r>
                <a:endParaRPr lang="en-VN" sz="15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35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500" dirty="0"/>
                  <a:t>Số tròn trăm</a:t>
                </a:r>
                <a:endParaRPr lang="en-VN" sz="15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1041947"/>
              <a:chOff x="5276850" y="3695701"/>
              <a:chExt cx="1657351" cy="1041947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35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738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500" dirty="0"/>
                  <a:t>Số tròn chục</a:t>
                </a:r>
                <a:endParaRPr lang="en-VN" sz="15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612001" y="533400"/>
            <a:ext cx="2890610" cy="533400"/>
            <a:chOff x="816002" y="-8468"/>
            <a:chExt cx="3854146" cy="108418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407828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301298"/>
              <a:ext cx="690412" cy="69041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2" y="-8468"/>
              <a:ext cx="2870296" cy="868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700" dirty="0" err="1"/>
                <a:t>Số</a:t>
              </a:r>
              <a:r>
                <a:rPr lang="en-US" sz="2700" dirty="0"/>
                <a:t> ?</a:t>
              </a:r>
            </a:p>
          </p:txBody>
        </p:sp>
      </p:grp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964785"/>
              </p:ext>
            </p:extLst>
          </p:nvPr>
        </p:nvGraphicFramePr>
        <p:xfrm>
          <a:off x="1129810" y="1583106"/>
          <a:ext cx="6299120" cy="4240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780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1574780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1574780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1574780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8179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24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8179"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8179"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8179"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8179"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3164539" y="3429000"/>
            <a:ext cx="604889" cy="457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7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797083" y="3499731"/>
            <a:ext cx="604889" cy="457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0</a:t>
            </a:r>
            <a:endParaRPr lang="en-VN" sz="27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6312358" y="3429000"/>
            <a:ext cx="604889" cy="457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8</a:t>
            </a:r>
            <a:endParaRPr lang="en-VN" sz="27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3097491" y="4269002"/>
            <a:ext cx="604889" cy="457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5</a:t>
            </a:r>
            <a:endParaRPr lang="en-VN" sz="27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752734" y="4269002"/>
            <a:ext cx="604889" cy="457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</a:t>
            </a:r>
            <a:endParaRPr lang="en-VN" sz="27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6299401" y="4269001"/>
            <a:ext cx="604889" cy="457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4</a:t>
            </a:r>
            <a:endParaRPr lang="en-VN" sz="27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3205111" y="5180815"/>
            <a:ext cx="604889" cy="457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9</a:t>
            </a:r>
            <a:endParaRPr lang="en-VN" sz="27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752734" y="5180815"/>
            <a:ext cx="604889" cy="457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7</a:t>
            </a:r>
            <a:endParaRPr lang="en-VN" sz="27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6299401" y="5104615"/>
            <a:ext cx="604889" cy="457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0</a:t>
            </a:r>
            <a:endParaRPr lang="en-VN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46" y="803880"/>
            <a:ext cx="1105969" cy="81025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135A8DD-62F0-8641-9D69-B650F91F8CDF}"/>
              </a:ext>
            </a:extLst>
          </p:cNvPr>
          <p:cNvGrpSpPr/>
          <p:nvPr/>
        </p:nvGrpSpPr>
        <p:grpSpPr>
          <a:xfrm>
            <a:off x="-186773" y="6114749"/>
            <a:ext cx="295691" cy="295061"/>
            <a:chOff x="3199641" y="-1649896"/>
            <a:chExt cx="577229" cy="577229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A3EEAE4-288F-004B-9C86-BD526992F2B5}"/>
                </a:ext>
              </a:extLst>
            </p:cNvPr>
            <p:cNvSpPr/>
            <p:nvPr/>
          </p:nvSpPr>
          <p:spPr>
            <a:xfrm>
              <a:off x="3199641" y="-1649896"/>
              <a:ext cx="577229" cy="577229"/>
            </a:xfrm>
            <a:prstGeom prst="roundRect">
              <a:avLst/>
            </a:prstGeom>
            <a:solidFill>
              <a:srgbClr val="BFE9F3">
                <a:alpha val="69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F6DC4E-85A3-674F-A6FC-083476C1BA56}"/>
                </a:ext>
              </a:extLst>
            </p:cNvPr>
            <p:cNvSpPr/>
            <p:nvPr/>
          </p:nvSpPr>
          <p:spPr>
            <a:xfrm>
              <a:off x="3397801" y="-1447114"/>
              <a:ext cx="180909" cy="180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35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9C8348-F5BC-4532-AB38-E3A41F26F8FE}"/>
              </a:ext>
            </a:extLst>
          </p:cNvPr>
          <p:cNvSpPr/>
          <p:nvPr/>
        </p:nvSpPr>
        <p:spPr>
          <a:xfrm>
            <a:off x="2697481" y="1905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A80F4-2D7A-46B2-AFD1-8DC275082C10}"/>
              </a:ext>
            </a:extLst>
          </p:cNvPr>
          <p:cNvSpPr/>
          <p:nvPr/>
        </p:nvSpPr>
        <p:spPr>
          <a:xfrm>
            <a:off x="685800" y="602196"/>
            <a:ext cx="7772400" cy="55125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750870" y="883676"/>
            <a:ext cx="2853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79" y="1640042"/>
            <a:ext cx="4714876" cy="46471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9F6023-5415-4B6B-944F-E51D09A48CD0}"/>
              </a:ext>
            </a:extLst>
          </p:cNvPr>
          <p:cNvSpPr txBox="1"/>
          <p:nvPr/>
        </p:nvSpPr>
        <p:spPr>
          <a:xfrm>
            <a:off x="587955" y="2092983"/>
            <a:ext cx="36111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ChuẩN</a:t>
            </a:r>
            <a:r>
              <a:rPr lang="en-US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 </a:t>
            </a:r>
            <a:r>
              <a:rPr lang="en-US" b="1" dirty="0" err="1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bị</a:t>
            </a:r>
            <a:r>
              <a:rPr lang="en-US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:</a:t>
            </a:r>
            <a:r>
              <a:rPr lang="en-VN" dirty="0"/>
              <a:t> 1 xúc xắc, 5 quân cờ.</a:t>
            </a:r>
          </a:p>
          <a:p>
            <a:pPr algn="just"/>
            <a:r>
              <a:rPr lang="en-VN" dirty="0"/>
              <a:t>Cách chơi: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VN" dirty="0"/>
              <a:t>Chơi theo nhóm.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VN" dirty="0"/>
              <a:t>Khi đến lượt, người chơi gieo xúc xắc và đọc số chấm ở mặt trên. Tìm số thích hợp vơi mặt xúc xắc ở trong bảng (ví dụ số thích hợp với mặt            </a:t>
            </a:r>
            <a:r>
              <a:rPr lang="en-VN" dirty="0">
                <a:solidFill>
                  <a:schemeClr val="bg1"/>
                </a:solidFill>
              </a:rPr>
              <a:t>với</a:t>
            </a:r>
            <a:r>
              <a:rPr lang="en-VN" dirty="0"/>
              <a:t> là 356). Đặt một quân cờ vào con chim cánh cụt ghi số vừa tìm được.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VN" dirty="0"/>
              <a:t>Trò chơi kết thúc khi đặt được hết 5 quân cờ.</a:t>
            </a:r>
            <a:endParaRPr lang="en-VN" b="1" dirty="0">
              <a:ln w="28575">
                <a:solidFill>
                  <a:srgbClr val="F18585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UTM Cooper Black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6021" y="981901"/>
            <a:ext cx="559195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403809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247</Words>
  <Application>Microsoft Office PowerPoint</Application>
  <PresentationFormat>On-screen Show (4:3)</PresentationFormat>
  <Paragraphs>61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宋体</vt:lpstr>
      <vt:lpstr>Arial</vt:lpstr>
      <vt:lpstr>Calibri</vt:lpstr>
      <vt:lpstr>等线</vt:lpstr>
      <vt:lpstr>Times New Roman</vt:lpstr>
      <vt:lpstr>UTM Cooper Black</vt:lpstr>
      <vt:lpstr>UTM Zebrawood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DL300824</cp:lastModifiedBy>
  <cp:revision>38</cp:revision>
  <dcterms:created xsi:type="dcterms:W3CDTF">2020-04-15T08:42:43Z</dcterms:created>
  <dcterms:modified xsi:type="dcterms:W3CDTF">2025-03-04T06:13:52Z</dcterms:modified>
</cp:coreProperties>
</file>