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7" r:id="rId3"/>
    <p:sldId id="332" r:id="rId4"/>
    <p:sldId id="331" r:id="rId5"/>
    <p:sldId id="281" r:id="rId6"/>
    <p:sldId id="349" r:id="rId7"/>
    <p:sldId id="353" r:id="rId8"/>
    <p:sldId id="354" r:id="rId9"/>
    <p:sldId id="358" r:id="rId10"/>
    <p:sldId id="275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2753-0A06-4A58-A3F6-CF711CC0AB53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64789-E68F-4E55-AA15-CC01292B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321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3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1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141C46-B4D7-FD39-5209-1C74D7BD5F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46577EAE-49FF-7F7D-1595-941DDF07472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358ED-67D1-2E10-0DAD-F07B7F34C3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13/01/2026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5F2638-8865-FDF7-44FF-6F559B65D3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72929-140D-E630-A381-772614E24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2" y="2911152"/>
            <a:ext cx="9492295" cy="2609314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409EF7E7-B544-3077-5AC6-1ECD06F02C35}"/>
              </a:ext>
            </a:extLst>
          </p:cNvPr>
          <p:cNvSpPr/>
          <p:nvPr/>
        </p:nvSpPr>
        <p:spPr>
          <a:xfrm>
            <a:off x="9279186" y="2495773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080C7C-C11A-9284-35F5-CC3C2A130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5D152-C18A-35D9-0396-B535206E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706" y="1754821"/>
            <a:ext cx="32555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65345" y="1991995"/>
            <a:ext cx="6072505" cy="3325495"/>
            <a:chOff x="7347" y="3137"/>
            <a:chExt cx="9563" cy="5237"/>
          </a:xfrm>
        </p:grpSpPr>
        <p:grpSp>
          <p:nvGrpSpPr>
            <p:cNvPr id="27" name="Group 37"/>
            <p:cNvGrpSpPr/>
            <p:nvPr/>
          </p:nvGrpSpPr>
          <p:grpSpPr bwMode="auto">
            <a:xfrm>
              <a:off x="7347" y="3137"/>
              <a:ext cx="9563" cy="5237"/>
              <a:chOff x="3738" y="1265"/>
              <a:chExt cx="1446" cy="2078"/>
            </a:xfrm>
          </p:grpSpPr>
          <p:sp>
            <p:nvSpPr>
              <p:cNvPr id="28" name="AutoShape 38"/>
              <p:cNvSpPr>
                <a:spLocks noChangeArrowheads="1"/>
              </p:cNvSpPr>
              <p:nvPr/>
            </p:nvSpPr>
            <p:spPr bwMode="auto">
              <a:xfrm>
                <a:off x="3738" y="1355"/>
                <a:ext cx="1446" cy="1988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9" name="AutoShape 39"/>
              <p:cNvSpPr>
                <a:spLocks noChangeArrowheads="1"/>
              </p:cNvSpPr>
              <p:nvPr/>
            </p:nvSpPr>
            <p:spPr bwMode="auto">
              <a:xfrm>
                <a:off x="3874" y="1265"/>
                <a:ext cx="1172" cy="181"/>
              </a:xfrm>
              <a:prstGeom prst="roundRect">
                <a:avLst>
                  <a:gd name="adj" fmla="val 50000"/>
                </a:avLst>
              </a:prstGeom>
              <a:solidFill>
                <a:srgbClr val="FAC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0" name="AutoShape 40"/>
              <p:cNvSpPr>
                <a:spLocks noChangeArrowheads="1"/>
              </p:cNvSpPr>
              <p:nvPr/>
            </p:nvSpPr>
            <p:spPr bwMode="auto">
              <a:xfrm flipH="1">
                <a:off x="4936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31" name="AutoShape 41"/>
              <p:cNvSpPr>
                <a:spLocks noChangeArrowheads="1"/>
              </p:cNvSpPr>
              <p:nvPr/>
            </p:nvSpPr>
            <p:spPr bwMode="auto">
              <a:xfrm flipH="1">
                <a:off x="3939" y="1310"/>
                <a:ext cx="45" cy="90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7705" y="4488"/>
              <a:ext cx="9205" cy="20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3.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Xử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lý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tình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huống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khi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có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sự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cố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không</a:t>
              </a:r>
              <a:r>
                <a:rPr kumimoji="0" lang="en-US" altLang="zh-C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 an </a:t>
              </a:r>
              <a:r>
                <a:rPr kumimoji="0" lang="en-US" altLang="zh-CN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toàn</a:t>
              </a:r>
              <a:endPara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696739"/>
            <a:ext cx="5417272" cy="541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1">
            <a:extLst>
              <a:ext uri="{FF2B5EF4-FFF2-40B4-BE49-F238E27FC236}">
                <a16:creationId xmlns:a16="http://schemas.microsoft.com/office/drawing/2014/main" id="{EDD4CC29-BAE1-4AFD-B202-C0190E260485}"/>
              </a:ext>
            </a:extLst>
          </p:cNvPr>
          <p:cNvSpPr/>
          <p:nvPr/>
        </p:nvSpPr>
        <p:spPr>
          <a:xfrm>
            <a:off x="926538" y="0"/>
            <a:ext cx="1029391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những hình dưới đây, em hãy nêu cách xử lí tình huống khi có sự cố mất an toàn?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B820-F15E-4884-B3EA-CA3A8F2A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457325"/>
            <a:ext cx="50006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8691B-E4B7-47DE-BE8A-C5D496129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19225"/>
            <a:ext cx="4686300" cy="18478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BD44A5-0C33-4B06-9392-548E5856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862" y="3371849"/>
            <a:ext cx="5719063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41A780C-5EED-CFC7-B260-AA92A41B1167}"/>
              </a:ext>
            </a:extLst>
          </p:cNvPr>
          <p:cNvGrpSpPr/>
          <p:nvPr/>
        </p:nvGrpSpPr>
        <p:grpSpPr>
          <a:xfrm>
            <a:off x="2402654" y="277071"/>
            <a:ext cx="7079231" cy="4318367"/>
            <a:chOff x="805812" y="2584364"/>
            <a:chExt cx="7079231" cy="4318367"/>
          </a:xfrm>
        </p:grpSpPr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2F695426-8F3A-10B4-26C4-DB583C0CA892}"/>
                </a:ext>
              </a:extLst>
            </p:cNvPr>
            <p:cNvSpPr txBox="1"/>
            <p:nvPr/>
          </p:nvSpPr>
          <p:spPr>
            <a:xfrm>
              <a:off x="1376670" y="3122973"/>
              <a:ext cx="6508373" cy="377975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Mô tả các tình huống không an toàn được mô tả trong </a:t>
              </a:r>
              <a:r>
                <a:rPr lang="en-US" altLang="zh-CN" sz="3600" b="1" dirty="0" err="1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là gì?</a:t>
              </a:r>
              <a:endParaRPr lang="en-US" altLang="zh-CN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  <a:defRPr/>
              </a:pPr>
              <a:r>
                <a:rPr lang="vi-VN" altLang="zh-CN" sz="3600" b="1" dirty="0">
                  <a:solidFill>
                    <a:srgbClr val="C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Các nhân vật trong hình đã xử lí tình huống đó như thế nào?</a:t>
              </a:r>
              <a:endParaRPr lang="zh-CN" altLang="en-US" sz="3600" b="1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方正大标宋简体" pitchFamily="2" charset="-122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C42251B3-4E39-8A61-596D-48ABFD79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228725" y="1832004"/>
            <a:ext cx="6270095" cy="3170099"/>
          </a:xfrm>
          <a:prstGeom prst="rect">
            <a:avLst/>
          </a:prstGeom>
          <a:solidFill>
            <a:srgbClr val="FACD02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Khi có tình huống không an toàn xảy ra cần gọi ngay cho người lớn đến giúp hoặc gọi đến các số điện thoại khẩn cấp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.</a:t>
            </a:r>
            <a:endParaRPr kumimoji="0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 descr="5ca07928210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48450" y="1016635"/>
            <a:ext cx="4542155" cy="5841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D44BE-2D91-46B3-B746-3FAE41B4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91" y="384064"/>
            <a:ext cx="580999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">
            <a:extLst>
              <a:ext uri="{FF2B5EF4-FFF2-40B4-BE49-F238E27FC236}">
                <a16:creationId xmlns:a16="http://schemas.microsoft.com/office/drawing/2014/main" id="{50C07F1C-A088-491F-ABBA-CAD0D42D1479}"/>
              </a:ext>
            </a:extLst>
          </p:cNvPr>
          <p:cNvSpPr/>
          <p:nvPr/>
        </p:nvSpPr>
        <p:spPr>
          <a:xfrm>
            <a:off x="1028700" y="95250"/>
            <a:ext cx="10591800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3D8D-9DA6-4421-8E3B-8B9D67C1C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17723"/>
            <a:ext cx="6038851" cy="44679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4DB772-AC81-4537-916F-C45D5C3D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62580"/>
              </p:ext>
            </p:extLst>
          </p:nvPr>
        </p:nvGraphicFramePr>
        <p:xfrm>
          <a:off x="6781800" y="1597659"/>
          <a:ext cx="5010150" cy="307238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04630">
                  <a:extLst>
                    <a:ext uri="{9D8B030D-6E8A-4147-A177-3AD203B41FA5}">
                      <a16:colId xmlns:a16="http://schemas.microsoft.com/office/drawing/2014/main" val="1694369778"/>
                    </a:ext>
                  </a:extLst>
                </a:gridCol>
                <a:gridCol w="2505520">
                  <a:extLst>
                    <a:ext uri="{9D8B030D-6E8A-4147-A177-3AD203B41FA5}">
                      <a16:colId xmlns:a16="http://schemas.microsoft.com/office/drawing/2014/main" val="3931070223"/>
                    </a:ext>
                  </a:extLst>
                </a:gridCol>
              </a:tblGrid>
              <a:tr h="429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Tình 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Cách xử lí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9357933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398225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Cháy/Khói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4054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Điện giật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625764"/>
                  </a:ext>
                </a:extLst>
              </a:tr>
              <a:tr h="4293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Cắt/Đâm (vật nhọn)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747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1A0A867-FF14-40AD-9874-0CEB9AA8C4B3}"/>
              </a:ext>
            </a:extLst>
          </p:cNvPr>
          <p:cNvGrpSpPr/>
          <p:nvPr/>
        </p:nvGrpSpPr>
        <p:grpSpPr>
          <a:xfrm>
            <a:off x="7296150" y="4438650"/>
            <a:ext cx="3895725" cy="2552700"/>
            <a:chOff x="277643" y="2158024"/>
            <a:chExt cx="5691065" cy="3410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690D8C-EB03-4F97-92CE-10FF0DBDE838}"/>
                </a:ext>
              </a:extLst>
            </p:cNvPr>
            <p:cNvSpPr txBox="1"/>
            <p:nvPr/>
          </p:nvSpPr>
          <p:spPr>
            <a:xfrm>
              <a:off x="708487" y="2158024"/>
              <a:ext cx="5150428" cy="70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r>
                <a:rPr lang="en-US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nhóm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D95E-77C8-43A4-B579-2C9B155A28A9}"/>
                </a:ext>
              </a:extLst>
            </p:cNvPr>
            <p:cNvGrpSpPr/>
            <p:nvPr/>
          </p:nvGrpSpPr>
          <p:grpSpPr>
            <a:xfrm>
              <a:off x="277643" y="2611547"/>
              <a:ext cx="5691065" cy="2956564"/>
              <a:chOff x="552075" y="4100046"/>
              <a:chExt cx="5135957" cy="2549869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8B08315-215F-4148-B986-7A6347BE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2EC984-FCBC-4549-8DD9-09B2D036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61143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993E4E-A601-48C9-B97A-5489945B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18185"/>
              </p:ext>
            </p:extLst>
          </p:nvPr>
        </p:nvGraphicFramePr>
        <p:xfrm>
          <a:off x="923925" y="481859"/>
          <a:ext cx="10525125" cy="567491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682984788"/>
                    </a:ext>
                  </a:extLst>
                </a:gridCol>
                <a:gridCol w="7515225">
                  <a:extLst>
                    <a:ext uri="{9D8B030D-6E8A-4147-A177-3AD203B41FA5}">
                      <a16:colId xmlns:a16="http://schemas.microsoft.com/office/drawing/2014/main" val="801247826"/>
                    </a:ext>
                  </a:extLst>
                </a:gridCol>
              </a:tblGrid>
              <a:tr h="334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422808"/>
                  </a:ext>
                </a:extLst>
              </a:tr>
              <a:tr h="180530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Bỏng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347929251"/>
                  </a:ext>
                </a:extLst>
              </a:tr>
              <a:tr h="15527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1248582812"/>
                  </a:ext>
                </a:extLst>
              </a:tr>
              <a:tr h="98089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giật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2841512257"/>
                  </a:ext>
                </a:extLst>
              </a:tr>
              <a:tr h="8799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Cắt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 marL="45138" marR="45138" marT="45138" marB="45138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5138" marR="45138" marT="45138" marB="45138"/>
                </a:tc>
                <a:extLst>
                  <a:ext uri="{0D108BD9-81ED-4DB2-BD59-A6C34878D82A}">
                    <a16:rowId xmlns:a16="http://schemas.microsoft.com/office/drawing/2014/main" val="4059517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E87BC2-2597-4095-BC51-77C2A0E335A0}"/>
              </a:ext>
            </a:extLst>
          </p:cNvPr>
          <p:cNvSpPr txBox="1"/>
          <p:nvPr/>
        </p:nvSpPr>
        <p:spPr>
          <a:xfrm>
            <a:off x="4143374" y="1181100"/>
            <a:ext cx="6257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 vết bỏng bằng nước nguội sạch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gạc để băng vết bỏng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47B2C-5127-4FBA-8FC1-E337AD234B64}"/>
              </a:ext>
            </a:extLst>
          </p:cNvPr>
          <p:cNvSpPr txBox="1"/>
          <p:nvPr/>
        </p:nvSpPr>
        <p:spPr>
          <a:xfrm>
            <a:off x="4112584" y="2833577"/>
            <a:ext cx="7157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có khói, lấy khăn che miệng, mũi và cúi khom người di chuyển ra khỏi phòng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FDF1B7-CF08-4748-AC65-9387D1BB3976}"/>
              </a:ext>
            </a:extLst>
          </p:cNvPr>
          <p:cNvSpPr txBox="1"/>
          <p:nvPr/>
        </p:nvSpPr>
        <p:spPr>
          <a:xfrm>
            <a:off x="4114799" y="4324350"/>
            <a:ext cx="665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điện đến số 115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52AC-CFB6-4129-8760-1B38486C2665}"/>
              </a:ext>
            </a:extLst>
          </p:cNvPr>
          <p:cNvSpPr txBox="1"/>
          <p:nvPr/>
        </p:nvSpPr>
        <p:spPr>
          <a:xfrm>
            <a:off x="3977683" y="5282609"/>
            <a:ext cx="7353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 bông, băng g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băng bó vết chảy máu.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1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9210" y="1438593"/>
            <a:ext cx="12228195" cy="300037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7EB24-55A2-4170-9007-545CF8F6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2157412"/>
            <a:ext cx="11583105" cy="16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0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806E7E-E68A-D337-91C0-E3D7D1A67A41}"/>
              </a:ext>
            </a:extLst>
          </p:cNvPr>
          <p:cNvSpPr/>
          <p:nvPr/>
        </p:nvSpPr>
        <p:spPr>
          <a:xfrm>
            <a:off x="3744819" y="3429000"/>
            <a:ext cx="4702359" cy="2921340"/>
          </a:xfrm>
          <a:custGeom>
            <a:avLst/>
            <a:gdLst/>
            <a:ahLst/>
            <a:cxnLst/>
            <a:rect l="l" t="t" r="r" b="b"/>
            <a:pathLst>
              <a:path w="6623421" h="4114800">
                <a:moveTo>
                  <a:pt x="0" y="0"/>
                </a:moveTo>
                <a:lnTo>
                  <a:pt x="6623421" y="0"/>
                </a:lnTo>
                <a:lnTo>
                  <a:pt x="6623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3" y="92634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215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等线</vt:lpstr>
      <vt:lpstr>Times New Roman</vt:lpstr>
      <vt:lpstr>思源黑体 CN Medium</vt:lpstr>
      <vt:lpstr>方正大标宋简体</vt:lpstr>
      <vt:lpstr>1_Office Theme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P020725</cp:lastModifiedBy>
  <cp:revision>38</cp:revision>
  <dcterms:created xsi:type="dcterms:W3CDTF">2022-09-20T11:59:14Z</dcterms:created>
  <dcterms:modified xsi:type="dcterms:W3CDTF">2026-01-13T07:13:25Z</dcterms:modified>
</cp:coreProperties>
</file>