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21"/>
  </p:notesMasterIdLst>
  <p:sldIdLst>
    <p:sldId id="323" r:id="rId2"/>
    <p:sldId id="324" r:id="rId3"/>
    <p:sldId id="325" r:id="rId4"/>
    <p:sldId id="293" r:id="rId5"/>
    <p:sldId id="326" r:id="rId6"/>
    <p:sldId id="328" r:id="rId7"/>
    <p:sldId id="329" r:id="rId8"/>
    <p:sldId id="330" r:id="rId9"/>
    <p:sldId id="312" r:id="rId10"/>
    <p:sldId id="332" r:id="rId11"/>
    <p:sldId id="313" r:id="rId12"/>
    <p:sldId id="333" r:id="rId13"/>
    <p:sldId id="334" r:id="rId14"/>
    <p:sldId id="315" r:id="rId15"/>
    <p:sldId id="299" r:id="rId16"/>
    <p:sldId id="335" r:id="rId17"/>
    <p:sldId id="336" r:id="rId18"/>
    <p:sldId id="321"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849" autoAdjust="0"/>
  </p:normalViewPr>
  <p:slideViewPr>
    <p:cSldViewPr>
      <p:cViewPr varScale="1">
        <p:scale>
          <a:sx n="103" d="100"/>
          <a:sy n="103" d="100"/>
        </p:scale>
        <p:origin x="-2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pPr/>
              <a:t>31/7/2022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pPr/>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pPr/>
              <a:t>31/7/2022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oa"/>
          <p:cNvPicPr>
            <a:picLocks noChangeAspect="1" noChangeArrowheads="1"/>
          </p:cNvPicPr>
          <p:nvPr/>
        </p:nvPicPr>
        <p:blipFill>
          <a:blip r:embed="rId2"/>
          <a:srcRect/>
          <a:stretch>
            <a:fillRect/>
          </a:stretch>
        </p:blipFill>
        <p:spPr bwMode="auto">
          <a:xfrm>
            <a:off x="152400" y="0"/>
            <a:ext cx="8991600" cy="6858000"/>
          </a:xfrm>
          <a:prstGeom prst="rect">
            <a:avLst/>
          </a:prstGeom>
          <a:noFill/>
          <a:ln w="9525">
            <a:noFill/>
            <a:miter lim="800000"/>
            <a:headEnd/>
            <a:tailEnd/>
          </a:ln>
        </p:spPr>
      </p:pic>
      <p:sp>
        <p:nvSpPr>
          <p:cNvPr id="193541" name="Text Box 5"/>
          <p:cNvSpPr txBox="1">
            <a:spLocks noChangeArrowheads="1"/>
          </p:cNvSpPr>
          <p:nvPr/>
        </p:nvSpPr>
        <p:spPr bwMode="auto">
          <a:xfrm>
            <a:off x="788988" y="1465262"/>
            <a:ext cx="7391400" cy="4859338"/>
          </a:xfrm>
          <a:prstGeom prst="rect">
            <a:avLst/>
          </a:prstGeom>
          <a:noFill/>
          <a:ln>
            <a:noFill/>
          </a:ln>
          <a:effectLs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defRPr/>
            </a:pPr>
            <a:endParaRPr lang="en-US" altLang="vi-VN" sz="2400" b="1" dirty="0">
              <a:solidFill>
                <a:srgbClr val="002060"/>
              </a:solidFill>
              <a:latin typeface="Times New Roman" pitchFamily="18" charset="0"/>
              <a:cs typeface="Times New Roman" pitchFamily="18" charset="0"/>
            </a:endParaRPr>
          </a:p>
          <a:p>
            <a:pPr>
              <a:lnSpc>
                <a:spcPct val="100000"/>
              </a:lnSpc>
              <a:spcBef>
                <a:spcPct val="50000"/>
              </a:spcBef>
              <a:buFontTx/>
              <a:buNone/>
              <a:defRPr/>
            </a:pPr>
            <a:endParaRPr lang="en-US" altLang="vi-VN" sz="135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a:p>
            <a:pPr algn="ctr">
              <a:lnSpc>
                <a:spcPct val="100000"/>
              </a:lnSpc>
              <a:spcBef>
                <a:spcPct val="50000"/>
              </a:spcBef>
              <a:buFontTx/>
              <a:buNone/>
              <a:defRPr/>
            </a:pPr>
            <a:endParaRPr lang="en-US" altLang="vi-VN" sz="2700" dirty="0" smtClean="0">
              <a:latin typeface="VNI-Times" pitchFamily="2" charset="0"/>
            </a:endParaRPr>
          </a:p>
          <a:p>
            <a:pPr algn="ctr">
              <a:lnSpc>
                <a:spcPct val="100000"/>
              </a:lnSpc>
              <a:spcBef>
                <a:spcPct val="50000"/>
              </a:spcBef>
              <a:buFontTx/>
              <a:buNone/>
              <a:defRPr/>
            </a:pPr>
            <a:r>
              <a:rPr lang="en-US" altLang="vi-VN" sz="3600" b="1" dirty="0" smtClean="0">
                <a:solidFill>
                  <a:srgbClr val="0070C0"/>
                </a:solidFill>
                <a:latin typeface="Times New Roman" pitchFamily="18" charset="0"/>
                <a:cs typeface="Times New Roman" pitchFamily="18" charset="0"/>
              </a:rPr>
              <a:t>M</a:t>
            </a:r>
            <a:r>
              <a:rPr lang="vi-VN" altLang="vi-VN" sz="3600" b="1" dirty="0" smtClean="0">
                <a:solidFill>
                  <a:srgbClr val="0070C0"/>
                </a:solidFill>
                <a:latin typeface="Times New Roman" pitchFamily="18" charset="0"/>
                <a:cs typeface="Times New Roman" pitchFamily="18" charset="0"/>
              </a:rPr>
              <a:t>ô</a:t>
            </a:r>
            <a:r>
              <a:rPr lang="en-US" altLang="vi-VN" sz="3600" b="1" dirty="0" smtClean="0">
                <a:solidFill>
                  <a:srgbClr val="0070C0"/>
                </a:solidFill>
                <a:latin typeface="Times New Roman" pitchFamily="18" charset="0"/>
                <a:cs typeface="Times New Roman" pitchFamily="18" charset="0"/>
              </a:rPr>
              <a:t>n</a:t>
            </a:r>
            <a:r>
              <a:rPr lang="en-US" altLang="vi-VN" sz="3600" b="1" dirty="0">
                <a:solidFill>
                  <a:srgbClr val="0070C0"/>
                </a:solidFill>
                <a:latin typeface="Times New Roman" pitchFamily="18" charset="0"/>
                <a:cs typeface="Times New Roman" pitchFamily="18" charset="0"/>
              </a:rPr>
              <a:t>: Tin </a:t>
            </a:r>
            <a:r>
              <a:rPr lang="en-US" altLang="vi-VN" sz="3600" b="1" dirty="0" smtClean="0">
                <a:solidFill>
                  <a:srgbClr val="0070C0"/>
                </a:solidFill>
                <a:latin typeface="Times New Roman" pitchFamily="18" charset="0"/>
                <a:cs typeface="Times New Roman" pitchFamily="18" charset="0"/>
              </a:rPr>
              <a:t>H</a:t>
            </a:r>
            <a:r>
              <a:rPr lang="vi-VN" altLang="vi-VN" sz="3600" b="1" dirty="0" smtClean="0">
                <a:solidFill>
                  <a:srgbClr val="0070C0"/>
                </a:solidFill>
                <a:latin typeface="Times New Roman" pitchFamily="18" charset="0"/>
                <a:cs typeface="Times New Roman" pitchFamily="18" charset="0"/>
              </a:rPr>
              <a:t>ọ</a:t>
            </a:r>
            <a:r>
              <a:rPr lang="en-US" altLang="vi-VN" sz="3600" b="1" dirty="0" smtClean="0">
                <a:solidFill>
                  <a:srgbClr val="0070C0"/>
                </a:solidFill>
                <a:latin typeface="Times New Roman" pitchFamily="18" charset="0"/>
                <a:cs typeface="Times New Roman" pitchFamily="18" charset="0"/>
              </a:rPr>
              <a:t>c</a:t>
            </a:r>
            <a:endParaRPr lang="en-US" altLang="vi-VN" sz="3600" b="1" dirty="0">
              <a:solidFill>
                <a:srgbClr val="0070C0"/>
              </a:solidFill>
              <a:latin typeface="Times New Roman" pitchFamily="18" charset="0"/>
              <a:cs typeface="Times New Roman" pitchFamily="18" charset="0"/>
            </a:endParaRPr>
          </a:p>
          <a:p>
            <a:pPr algn="ctr">
              <a:lnSpc>
                <a:spcPct val="100000"/>
              </a:lnSpc>
              <a:spcBef>
                <a:spcPct val="50000"/>
              </a:spcBef>
              <a:buFontTx/>
              <a:buNone/>
              <a:defRPr/>
            </a:pPr>
            <a:r>
              <a:rPr lang="en-US" altLang="vi-VN" sz="3600" b="1" dirty="0" smtClean="0">
                <a:solidFill>
                  <a:srgbClr val="0070C0"/>
                </a:solidFill>
                <a:latin typeface="Times New Roman" pitchFamily="18" charset="0"/>
                <a:cs typeface="Times New Roman" pitchFamily="18" charset="0"/>
              </a:rPr>
              <a:t>L</a:t>
            </a:r>
            <a:r>
              <a:rPr lang="vi-VN" altLang="vi-VN" sz="3600" b="1" dirty="0" smtClean="0">
                <a:solidFill>
                  <a:srgbClr val="0070C0"/>
                </a:solidFill>
                <a:latin typeface="Times New Roman" pitchFamily="18" charset="0"/>
                <a:cs typeface="Times New Roman" pitchFamily="18" charset="0"/>
              </a:rPr>
              <a:t>ớ</a:t>
            </a:r>
            <a:r>
              <a:rPr lang="en-US" altLang="vi-VN" sz="3600" b="1" dirty="0" smtClean="0">
                <a:solidFill>
                  <a:srgbClr val="0070C0"/>
                </a:solidFill>
                <a:latin typeface="Times New Roman" pitchFamily="18" charset="0"/>
                <a:cs typeface="Times New Roman" pitchFamily="18" charset="0"/>
              </a:rPr>
              <a:t>p: 3…</a:t>
            </a:r>
          </a:p>
          <a:p>
            <a:pPr>
              <a:lnSpc>
                <a:spcPct val="100000"/>
              </a:lnSpc>
              <a:spcBef>
                <a:spcPct val="50000"/>
              </a:spcBef>
              <a:buFontTx/>
              <a:buNone/>
              <a:defRPr/>
            </a:pPr>
            <a:endParaRPr lang="en-US" altLang="vi-VN" sz="2400" dirty="0">
              <a:latin typeface="VNI-Times" pitchFamily="2" charset="0"/>
            </a:endParaRPr>
          </a:p>
          <a:p>
            <a:pPr>
              <a:lnSpc>
                <a:spcPct val="100000"/>
              </a:lnSpc>
              <a:spcBef>
                <a:spcPct val="50000"/>
              </a:spcBef>
              <a:buFontTx/>
              <a:buNone/>
              <a:defRPr/>
            </a:pPr>
            <a:endParaRPr lang="en-US" altLang="vi-VN" sz="1350" dirty="0">
              <a:latin typeface="VNI-Times" pitchFamily="2" charset="0"/>
            </a:endParaRPr>
          </a:p>
        </p:txBody>
      </p:sp>
      <p:pic>
        <p:nvPicPr>
          <p:cNvPr id="6148" name="Ảnh 1"/>
          <p:cNvPicPr>
            <a:picLocks noChangeAspect="1"/>
          </p:cNvPicPr>
          <p:nvPr/>
        </p:nvPicPr>
        <p:blipFill>
          <a:blip r:embed="rId3"/>
          <a:srcRect/>
          <a:stretch>
            <a:fillRect/>
          </a:stretch>
        </p:blipFill>
        <p:spPr bwMode="auto">
          <a:xfrm>
            <a:off x="1447800" y="1555750"/>
            <a:ext cx="6073775"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93541"/>
                                        </p:tgtEl>
                                        <p:attrNameLst>
                                          <p:attrName>style.visibility</p:attrName>
                                        </p:attrNameLst>
                                      </p:cBhvr>
                                      <p:to>
                                        <p:strVal val="visible"/>
                                      </p:to>
                                    </p:set>
                                    <p:anim to="" calcmode="lin" valueType="num">
                                      <p:cBhvr>
                                        <p:cTn id="7" dur="1" fill="hold"/>
                                        <p:tgtEl>
                                          <p:spTgt spid="1935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srcRect/>
          <a:stretch>
            <a:fillRect/>
          </a:stretch>
        </p:blipFill>
        <p:spPr bwMode="auto">
          <a:xfrm>
            <a:off x="685799" y="914400"/>
            <a:ext cx="7467601" cy="4356101"/>
          </a:xfrm>
          <a:prstGeom prst="rect">
            <a:avLst/>
          </a:prstGeom>
          <a:noFill/>
          <a:ln w="9525">
            <a:noFill/>
            <a:miter lim="800000"/>
            <a:headEnd/>
            <a:tailEnd/>
          </a:ln>
          <a:effectLst/>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58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Cho </a:t>
            </a:r>
            <a:r>
              <a:rPr lang="en-US" b="1" dirty="0" err="1" smtClean="0">
                <a:solidFill>
                  <a:srgbClr val="FF0000"/>
                </a:solidFill>
              </a:rPr>
              <a:t>thú</a:t>
            </a:r>
            <a:r>
              <a:rPr lang="en-US" b="1" dirty="0" smtClean="0">
                <a:solidFill>
                  <a:srgbClr val="FF0000"/>
                </a:solidFill>
              </a:rPr>
              <a:t> </a:t>
            </a:r>
            <a:r>
              <a:rPr lang="en-US" b="1" dirty="0" err="1" smtClean="0">
                <a:solidFill>
                  <a:srgbClr val="FF0000"/>
                </a:solidFill>
              </a:rPr>
              <a:t>ăn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4114800" cy="1569660"/>
          </a:xfrm>
          <a:prstGeom prst="rect">
            <a:avLst/>
          </a:prstGeom>
          <a:noFill/>
        </p:spPr>
        <p:txBody>
          <a:bodyPr wrap="square" rtlCol="0">
            <a:spAutoFit/>
          </a:bodyPr>
          <a:lstStyle/>
          <a:p>
            <a:pPr algn="just"/>
            <a:r>
              <a:rPr lang="en-US" sz="2400" b="1" dirty="0" err="1" smtClean="0">
                <a:solidFill>
                  <a:srgbClr val="0070C0"/>
                </a:solidFill>
                <a:latin typeface="Times New Roman" panose="02020603050405020304" pitchFamily="18" charset="0"/>
                <a:cs typeface="Times New Roman" panose="02020603050405020304" pitchFamily="18" charset="0"/>
              </a:rPr>
              <a:t>Tình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huống</a:t>
            </a:r>
            <a:r>
              <a:rPr lang="en-US" sz="2400" b="1" dirty="0" smtClean="0">
                <a:solidFill>
                  <a:srgbClr val="0070C0"/>
                </a:solidFill>
                <a:latin typeface="Times New Roman" panose="02020603050405020304" pitchFamily="18" charset="0"/>
                <a:cs typeface="Times New Roman" panose="02020603050405020304" pitchFamily="18" charset="0"/>
              </a:rPr>
              <a:t> 1:</a:t>
            </a:r>
          </a:p>
          <a:p>
            <a:pPr algn="just"/>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An ở </a:t>
            </a:r>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dirty="0" smtClean="0">
                <a:solidFill>
                  <a:srgbClr val="0070C0"/>
                </a:solidFill>
                <a:latin typeface="Times New Roman" panose="02020603050405020304" pitchFamily="18" charset="0"/>
                <a:cs typeface="Times New Roman" panose="02020603050405020304" pitchFamily="18" charset="0"/>
              </a:rPr>
              <a:t> A </a:t>
            </a:r>
            <a:r>
              <a:rPr lang="en-US" sz="2400" dirty="0" err="1" smtClean="0">
                <a:solidFill>
                  <a:srgbClr val="0070C0"/>
                </a:solidFill>
                <a:latin typeface="Times New Roman" panose="02020603050405020304" pitchFamily="18" charset="0"/>
                <a:cs typeface="Times New Roman" panose="02020603050405020304" pitchFamily="18" charset="0"/>
              </a:rPr>
              <a:t>nêu</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Nếu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khỉ</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Hòa</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đội</a:t>
            </a:r>
            <a:r>
              <a:rPr lang="en-US" sz="2400" dirty="0" smtClean="0">
                <a:solidFill>
                  <a:srgbClr val="0070C0"/>
                </a:solidFill>
                <a:latin typeface="Times New Roman" panose="02020603050405020304" pitchFamily="18" charset="0"/>
                <a:cs typeface="Times New Roman" panose="02020603050405020304" pitchFamily="18" charset="0"/>
              </a:rPr>
              <a:t> B </a:t>
            </a:r>
            <a:r>
              <a:rPr lang="en-US" sz="2400" dirty="0" err="1" smtClean="0">
                <a:solidFill>
                  <a:srgbClr val="0070C0"/>
                </a:solidFill>
                <a:latin typeface="Times New Roman" panose="02020603050405020304" pitchFamily="18" charset="0"/>
                <a:cs typeface="Times New Roman" panose="02020603050405020304" pitchFamily="18" charset="0"/>
              </a:rPr>
              <a:t>quyết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định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nói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gì</a:t>
            </a:r>
            <a:r>
              <a:rPr lang="en-US" sz="2400" dirty="0" smtClean="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2" name="Right Arrow 11"/>
          <p:cNvSpPr/>
          <p:nvPr/>
        </p:nvSpPr>
        <p:spPr>
          <a:xfrm rot="2439945">
            <a:off x="1123131" y="4122499"/>
            <a:ext cx="809983"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4495800"/>
            <a:ext cx="6172200" cy="461665"/>
          </a:xfrm>
          <a:prstGeom prst="rect">
            <a:avLst/>
          </a:prstGeom>
          <a:noFill/>
        </p:spPr>
        <p:txBody>
          <a:bodyPr wrap="square" rtlCol="0">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Bạn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Hòa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đội</a:t>
            </a:r>
            <a:r>
              <a:rPr lang="en-US" sz="2400" dirty="0" smtClean="0">
                <a:solidFill>
                  <a:srgbClr val="FF0000"/>
                </a:solidFill>
                <a:latin typeface="Times New Roman" panose="02020603050405020304" pitchFamily="18" charset="0"/>
                <a:cs typeface="Times New Roman" panose="02020603050405020304" pitchFamily="18" charset="0"/>
              </a:rPr>
              <a:t> B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nói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ngay</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thì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chuối</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3"/>
          <a:srcRect/>
          <a:stretch>
            <a:fillRect/>
          </a:stretch>
        </p:blipFill>
        <p:spPr bwMode="auto">
          <a:xfrm>
            <a:off x="1828800" y="542109"/>
            <a:ext cx="718127" cy="67709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5486400" y="1524000"/>
            <a:ext cx="3278521" cy="24384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a:srcRect/>
          <a:stretch>
            <a:fillRect/>
          </a:stretch>
        </p:blipFill>
        <p:spPr bwMode="auto">
          <a:xfrm>
            <a:off x="3810000" y="4953000"/>
            <a:ext cx="2667000" cy="1597885"/>
          </a:xfrm>
          <a:prstGeom prst="rect">
            <a:avLst/>
          </a:prstGeom>
          <a:noFill/>
          <a:ln w="9525">
            <a:noFill/>
            <a:miter lim="800000"/>
            <a:headEnd/>
            <a:tailEnd/>
          </a:ln>
          <a:effectLst/>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box(in)">
                                      <p:cBhvr>
                                        <p:cTn id="15" dur="500"/>
                                        <p:tgtEl>
                                          <p:spTgt spid="1843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in)">
                                      <p:cBhvr>
                                        <p:cTn id="23" dur="2000"/>
                                        <p:tgtEl>
                                          <p:spTgt spid="13"/>
                                        </p:tgtEl>
                                      </p:cBhvr>
                                    </p:animEffect>
                                  </p:childTnLst>
                                </p:cTn>
                              </p:par>
                              <p:par>
                                <p:cTn id="24" presetID="8" presetClass="entr" presetSubtype="16" fill="hold" nodeType="withEffect">
                                  <p:stCondLst>
                                    <p:cond delay="0"/>
                                  </p:stCondLst>
                                  <p:childTnLst>
                                    <p:set>
                                      <p:cBhvr>
                                        <p:cTn id="25" dur="1" fill="hold">
                                          <p:stCondLst>
                                            <p:cond delay="0"/>
                                          </p:stCondLst>
                                        </p:cTn>
                                        <p:tgtEl>
                                          <p:spTgt spid="18436"/>
                                        </p:tgtEl>
                                        <p:attrNameLst>
                                          <p:attrName>style.visibility</p:attrName>
                                        </p:attrNameLst>
                                      </p:cBhvr>
                                      <p:to>
                                        <p:strVal val="visible"/>
                                      </p:to>
                                    </p:set>
                                    <p:animEffect transition="in" filter="diamond(in)">
                                      <p:cBhvr>
                                        <p:cTn id="26"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58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Cho </a:t>
            </a:r>
            <a:r>
              <a:rPr lang="en-US" b="1" dirty="0" err="1" smtClean="0">
                <a:solidFill>
                  <a:srgbClr val="FF0000"/>
                </a:solidFill>
              </a:rPr>
              <a:t>thú</a:t>
            </a:r>
            <a:r>
              <a:rPr lang="en-US" b="1" dirty="0" smtClean="0">
                <a:solidFill>
                  <a:srgbClr val="FF0000"/>
                </a:solidFill>
              </a:rPr>
              <a:t> </a:t>
            </a:r>
            <a:r>
              <a:rPr lang="en-US" b="1" dirty="0" err="1" smtClean="0">
                <a:solidFill>
                  <a:srgbClr val="FF0000"/>
                </a:solidFill>
              </a:rPr>
              <a:t>ăn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4648200" cy="1569660"/>
          </a:xfrm>
          <a:prstGeom prst="rect">
            <a:avLst/>
          </a:prstGeom>
          <a:noFill/>
        </p:spPr>
        <p:txBody>
          <a:bodyPr wrap="square" rtlCol="0">
            <a:spAutoFit/>
          </a:bodyPr>
          <a:lstStyle/>
          <a:p>
            <a:pPr algn="just"/>
            <a:r>
              <a:rPr lang="en-US" sz="2400" b="1" dirty="0" err="1" smtClean="0">
                <a:solidFill>
                  <a:srgbClr val="0070C0"/>
                </a:solidFill>
                <a:latin typeface="Times New Roman" panose="02020603050405020304" pitchFamily="18" charset="0"/>
                <a:cs typeface="Times New Roman" panose="02020603050405020304" pitchFamily="18" charset="0"/>
              </a:rPr>
              <a:t>Tình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huống</a:t>
            </a:r>
            <a:r>
              <a:rPr lang="en-US" sz="2400" b="1" dirty="0" smtClean="0">
                <a:solidFill>
                  <a:srgbClr val="0070C0"/>
                </a:solidFill>
                <a:latin typeface="Times New Roman" panose="02020603050405020304" pitchFamily="18" charset="0"/>
                <a:cs typeface="Times New Roman" panose="02020603050405020304" pitchFamily="18" charset="0"/>
              </a:rPr>
              <a:t> 2:</a:t>
            </a:r>
          </a:p>
          <a:p>
            <a:pPr algn="just"/>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Vân</a:t>
            </a:r>
            <a:r>
              <a:rPr lang="en-US" sz="2400" dirty="0" smtClean="0">
                <a:solidFill>
                  <a:srgbClr val="0070C0"/>
                </a:solidFill>
                <a:latin typeface="Times New Roman" panose="02020603050405020304" pitchFamily="18" charset="0"/>
                <a:cs typeface="Times New Roman" panose="02020603050405020304" pitchFamily="18" charset="0"/>
              </a:rPr>
              <a:t> ở </a:t>
            </a:r>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dirty="0" smtClean="0">
                <a:solidFill>
                  <a:srgbClr val="0070C0"/>
                </a:solidFill>
                <a:latin typeface="Times New Roman" panose="02020603050405020304" pitchFamily="18" charset="0"/>
                <a:cs typeface="Times New Roman" panose="02020603050405020304" pitchFamily="18" charset="0"/>
              </a:rPr>
              <a:t> B </a:t>
            </a:r>
            <a:r>
              <a:rPr lang="en-US" sz="2400" dirty="0" err="1" smtClean="0">
                <a:solidFill>
                  <a:srgbClr val="0070C0"/>
                </a:solidFill>
                <a:latin typeface="Times New Roman" panose="02020603050405020304" pitchFamily="18" charset="0"/>
                <a:cs typeface="Times New Roman" panose="02020603050405020304" pitchFamily="18" charset="0"/>
              </a:rPr>
              <a:t>nêu</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Nếu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Mèo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Hoa</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đội</a:t>
            </a:r>
            <a:r>
              <a:rPr lang="en-US" sz="2400" dirty="0" smtClean="0">
                <a:solidFill>
                  <a:srgbClr val="0070C0"/>
                </a:solidFill>
                <a:latin typeface="Times New Roman" panose="02020603050405020304" pitchFamily="18" charset="0"/>
                <a:cs typeface="Times New Roman" panose="02020603050405020304" pitchFamily="18" charset="0"/>
              </a:rPr>
              <a:t> A </a:t>
            </a:r>
            <a:r>
              <a:rPr lang="en-US" sz="2400" dirty="0" err="1" smtClean="0">
                <a:solidFill>
                  <a:srgbClr val="0070C0"/>
                </a:solidFill>
                <a:latin typeface="Times New Roman" panose="02020603050405020304" pitchFamily="18" charset="0"/>
                <a:cs typeface="Times New Roman" panose="02020603050405020304" pitchFamily="18" charset="0"/>
              </a:rPr>
              <a:t>quyết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định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nói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gì</a:t>
            </a:r>
            <a:r>
              <a:rPr lang="en-US" sz="2400" dirty="0" smtClean="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2" name="Right Arrow 11"/>
          <p:cNvSpPr/>
          <p:nvPr/>
        </p:nvSpPr>
        <p:spPr>
          <a:xfrm rot="2439945">
            <a:off x="1123131" y="4122499"/>
            <a:ext cx="809983"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4495800"/>
            <a:ext cx="6172200" cy="461665"/>
          </a:xfrm>
          <a:prstGeom prst="rect">
            <a:avLst/>
          </a:prstGeom>
          <a:noFill/>
        </p:spPr>
        <p:txBody>
          <a:bodyPr wrap="square" rtlCol="0">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Bạn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Hoa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đội</a:t>
            </a:r>
            <a:r>
              <a:rPr lang="en-US" sz="2400" dirty="0" smtClean="0">
                <a:solidFill>
                  <a:srgbClr val="FF0000"/>
                </a:solidFill>
                <a:latin typeface="Times New Roman" panose="02020603050405020304" pitchFamily="18" charset="0"/>
                <a:cs typeface="Times New Roman" panose="02020603050405020304" pitchFamily="18" charset="0"/>
              </a:rPr>
              <a:t> A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nói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ngay</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thì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3"/>
          <a:srcRect/>
          <a:stretch>
            <a:fillRect/>
          </a:stretch>
        </p:blipFill>
        <p:spPr bwMode="auto">
          <a:xfrm>
            <a:off x="1828800" y="542109"/>
            <a:ext cx="718127" cy="677091"/>
          </a:xfrm>
          <a:prstGeom prst="rect">
            <a:avLst/>
          </a:prstGeom>
          <a:noFill/>
          <a:ln w="9525">
            <a:noFill/>
            <a:miter lim="800000"/>
            <a:headEnd/>
            <a:tailEnd/>
          </a:ln>
          <a:effectLst/>
        </p:spPr>
      </p:pic>
      <p:pic>
        <p:nvPicPr>
          <p:cNvPr id="51202" name="Picture 2"/>
          <p:cNvPicPr>
            <a:picLocks noChangeAspect="1" noChangeArrowheads="1"/>
          </p:cNvPicPr>
          <p:nvPr/>
        </p:nvPicPr>
        <p:blipFill>
          <a:blip r:embed="rId4"/>
          <a:srcRect/>
          <a:stretch>
            <a:fillRect/>
          </a:stretch>
        </p:blipFill>
        <p:spPr bwMode="auto">
          <a:xfrm>
            <a:off x="5410200" y="1676400"/>
            <a:ext cx="3340205" cy="2057400"/>
          </a:xfrm>
          <a:prstGeom prst="rect">
            <a:avLst/>
          </a:prstGeom>
          <a:noFill/>
          <a:ln w="9525">
            <a:noFill/>
            <a:miter lim="800000"/>
            <a:headEnd/>
            <a:tailEnd/>
          </a:ln>
          <a:effectLst/>
        </p:spPr>
      </p:pic>
      <p:pic>
        <p:nvPicPr>
          <p:cNvPr id="51203" name="Picture 3"/>
          <p:cNvPicPr>
            <a:picLocks noChangeAspect="1" noChangeArrowheads="1"/>
          </p:cNvPicPr>
          <p:nvPr/>
        </p:nvPicPr>
        <p:blipFill>
          <a:blip r:embed="rId5"/>
          <a:srcRect/>
          <a:stretch>
            <a:fillRect/>
          </a:stretch>
        </p:blipFill>
        <p:spPr bwMode="auto">
          <a:xfrm>
            <a:off x="3810000" y="4953001"/>
            <a:ext cx="2895600" cy="1726352"/>
          </a:xfrm>
          <a:prstGeom prst="rect">
            <a:avLst/>
          </a:prstGeom>
          <a:noFill/>
          <a:ln w="9525">
            <a:noFill/>
            <a:miter lim="800000"/>
            <a:headEnd/>
            <a:tailEnd/>
          </a:ln>
          <a:effectLst/>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51202"/>
                                        </p:tgtEl>
                                        <p:attrNameLst>
                                          <p:attrName>style.visibility</p:attrName>
                                        </p:attrNameLst>
                                      </p:cBhvr>
                                      <p:to>
                                        <p:strVal val="visible"/>
                                      </p:to>
                                    </p:set>
                                    <p:animEffect transition="in" filter="box(in)">
                                      <p:cBhvr>
                                        <p:cTn id="15" dur="500"/>
                                        <p:tgtEl>
                                          <p:spTgt spid="5120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nodeType="withEffect">
                                  <p:stCondLst>
                                    <p:cond delay="0"/>
                                  </p:stCondLst>
                                  <p:childTnLst>
                                    <p:set>
                                      <p:cBhvr>
                                        <p:cTn id="27" dur="1" fill="hold">
                                          <p:stCondLst>
                                            <p:cond delay="0"/>
                                          </p:stCondLst>
                                        </p:cTn>
                                        <p:tgtEl>
                                          <p:spTgt spid="51203"/>
                                        </p:tgtEl>
                                        <p:attrNameLst>
                                          <p:attrName>style.visibility</p:attrName>
                                        </p:attrNameLst>
                                      </p:cBhvr>
                                      <p:to>
                                        <p:strVal val="visible"/>
                                      </p:to>
                                    </p:set>
                                    <p:animEffect transition="in" filter="diamond(in)">
                                      <p:cBhvr>
                                        <p:cTn id="28" dur="2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58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Cho </a:t>
            </a:r>
            <a:r>
              <a:rPr lang="en-US" b="1" dirty="0" err="1" smtClean="0">
                <a:solidFill>
                  <a:srgbClr val="FF0000"/>
                </a:solidFill>
              </a:rPr>
              <a:t>thú</a:t>
            </a:r>
            <a:r>
              <a:rPr lang="en-US" b="1" dirty="0" smtClean="0">
                <a:solidFill>
                  <a:srgbClr val="FF0000"/>
                </a:solidFill>
              </a:rPr>
              <a:t> </a:t>
            </a:r>
            <a:r>
              <a:rPr lang="en-US" b="1" dirty="0" err="1" smtClean="0">
                <a:solidFill>
                  <a:srgbClr val="FF0000"/>
                </a:solidFill>
              </a:rPr>
              <a:t>ăn</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524000"/>
            <a:ext cx="4648200" cy="1569660"/>
          </a:xfrm>
          <a:prstGeom prst="rect">
            <a:avLst/>
          </a:prstGeom>
          <a:noFill/>
        </p:spPr>
        <p:txBody>
          <a:bodyPr wrap="square" rtlCol="0">
            <a:spAutoFit/>
          </a:bodyPr>
          <a:lstStyle/>
          <a:p>
            <a:pPr algn="just"/>
            <a:r>
              <a:rPr lang="en-US" sz="2400" b="1" dirty="0" err="1" smtClean="0">
                <a:solidFill>
                  <a:srgbClr val="0070C0"/>
                </a:solidFill>
                <a:latin typeface="Times New Roman" panose="02020603050405020304" pitchFamily="18" charset="0"/>
                <a:cs typeface="Times New Roman" panose="02020603050405020304" pitchFamily="18" charset="0"/>
              </a:rPr>
              <a:t>Tình</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huống</a:t>
            </a:r>
            <a:r>
              <a:rPr lang="en-US" sz="2400" b="1" dirty="0" smtClean="0">
                <a:solidFill>
                  <a:srgbClr val="0070C0"/>
                </a:solidFill>
                <a:latin typeface="Times New Roman" panose="02020603050405020304" pitchFamily="18" charset="0"/>
                <a:cs typeface="Times New Roman" panose="02020603050405020304" pitchFamily="18" charset="0"/>
              </a:rPr>
              <a:t> 3:</a:t>
            </a:r>
          </a:p>
          <a:p>
            <a:pPr algn="just"/>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 ở </a:t>
            </a:r>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dirty="0" smtClean="0">
                <a:solidFill>
                  <a:srgbClr val="0070C0"/>
                </a:solidFill>
                <a:latin typeface="Times New Roman" panose="02020603050405020304" pitchFamily="18" charset="0"/>
                <a:cs typeface="Times New Roman" panose="02020603050405020304" pitchFamily="18" charset="0"/>
              </a:rPr>
              <a:t> A </a:t>
            </a:r>
            <a:r>
              <a:rPr lang="en-US" sz="2400" dirty="0" err="1" smtClean="0">
                <a:solidFill>
                  <a:srgbClr val="0070C0"/>
                </a:solidFill>
                <a:latin typeface="Times New Roman" panose="02020603050405020304" pitchFamily="18" charset="0"/>
                <a:cs typeface="Times New Roman" panose="02020603050405020304" pitchFamily="18" charset="0"/>
              </a:rPr>
              <a:t>nêu</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Nếu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Voi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ăn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đội</a:t>
            </a:r>
            <a:r>
              <a:rPr lang="en-US" sz="2400" dirty="0" smtClean="0">
                <a:solidFill>
                  <a:srgbClr val="0070C0"/>
                </a:solidFill>
                <a:latin typeface="Times New Roman" panose="02020603050405020304" pitchFamily="18" charset="0"/>
                <a:cs typeface="Times New Roman" panose="02020603050405020304" pitchFamily="18" charset="0"/>
              </a:rPr>
              <a:t> B </a:t>
            </a:r>
            <a:r>
              <a:rPr lang="en-US" sz="2400" dirty="0" err="1" smtClean="0">
                <a:solidFill>
                  <a:srgbClr val="0070C0"/>
                </a:solidFill>
                <a:latin typeface="Times New Roman" panose="02020603050405020304" pitchFamily="18" charset="0"/>
                <a:cs typeface="Times New Roman" panose="02020603050405020304" pitchFamily="18" charset="0"/>
              </a:rPr>
              <a:t>quyết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định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nói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gì</a:t>
            </a:r>
            <a:r>
              <a:rPr lang="en-US" sz="2400" dirty="0" smtClean="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2" name="Right Arrow 11"/>
          <p:cNvSpPr/>
          <p:nvPr/>
        </p:nvSpPr>
        <p:spPr>
          <a:xfrm rot="2439945">
            <a:off x="1123131" y="4122499"/>
            <a:ext cx="809983"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05000" y="4343400"/>
            <a:ext cx="6172200" cy="461665"/>
          </a:xfrm>
          <a:prstGeom prst="rect">
            <a:avLst/>
          </a:prstGeom>
          <a:noFill/>
        </p:spPr>
        <p:txBody>
          <a:bodyPr wrap="square" rtlCol="0">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Bạn</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đội</a:t>
            </a:r>
            <a:r>
              <a:rPr lang="en-US" sz="2400" dirty="0" smtClean="0">
                <a:solidFill>
                  <a:srgbClr val="FF0000"/>
                </a:solidFill>
                <a:latin typeface="Times New Roman" panose="02020603050405020304" pitchFamily="18" charset="0"/>
                <a:cs typeface="Times New Roman" panose="02020603050405020304" pitchFamily="18" charset="0"/>
              </a:rPr>
              <a:t> B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nói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ngay</a:t>
            </a:r>
            <a:r>
              <a:rPr lang="en-US" sz="2400" dirty="0" smtClean="0">
                <a:solidFill>
                  <a:srgbClr val="FF0000"/>
                </a:solidFill>
                <a:latin typeface="Times New Roman" panose="02020603050405020304" pitchFamily="18" charset="0"/>
                <a:cs typeface="Times New Roman" panose="02020603050405020304" pitchFamily="18" charset="0"/>
              </a:rPr>
              <a:t> “ </a:t>
            </a:r>
            <a:r>
              <a:rPr lang="en-US" sz="2400" dirty="0" err="1" smtClean="0">
                <a:solidFill>
                  <a:srgbClr val="FF0000"/>
                </a:solidFill>
                <a:latin typeface="Times New Roman" panose="02020603050405020304" pitchFamily="18" charset="0"/>
                <a:cs typeface="Times New Roman" panose="02020603050405020304" pitchFamily="18" charset="0"/>
              </a:rPr>
              <a:t>thì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Mía</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3"/>
          <a:srcRect/>
          <a:stretch>
            <a:fillRect/>
          </a:stretch>
        </p:blipFill>
        <p:spPr bwMode="auto">
          <a:xfrm>
            <a:off x="1828800" y="542109"/>
            <a:ext cx="718127" cy="677091"/>
          </a:xfrm>
          <a:prstGeom prst="rect">
            <a:avLst/>
          </a:prstGeom>
          <a:noFill/>
          <a:ln w="9525">
            <a:noFill/>
            <a:miter lim="800000"/>
            <a:headEnd/>
            <a:tailEnd/>
          </a:ln>
          <a:effectLst/>
        </p:spPr>
      </p:pic>
      <p:pic>
        <p:nvPicPr>
          <p:cNvPr id="52226" name="Picture 2"/>
          <p:cNvPicPr>
            <a:picLocks noChangeAspect="1" noChangeArrowheads="1"/>
          </p:cNvPicPr>
          <p:nvPr/>
        </p:nvPicPr>
        <p:blipFill>
          <a:blip r:embed="rId4"/>
          <a:srcRect/>
          <a:stretch>
            <a:fillRect/>
          </a:stretch>
        </p:blipFill>
        <p:spPr bwMode="auto">
          <a:xfrm>
            <a:off x="5410200" y="1676400"/>
            <a:ext cx="3200400" cy="213360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5"/>
          <a:srcRect/>
          <a:stretch>
            <a:fillRect/>
          </a:stretch>
        </p:blipFill>
        <p:spPr bwMode="auto">
          <a:xfrm>
            <a:off x="3733800" y="4800600"/>
            <a:ext cx="3048000" cy="1817732"/>
          </a:xfrm>
          <a:prstGeom prst="rect">
            <a:avLst/>
          </a:prstGeom>
          <a:noFill/>
          <a:ln w="9525">
            <a:noFill/>
            <a:miter lim="800000"/>
            <a:headEnd/>
            <a:tailEnd/>
          </a:ln>
          <a:effectLst/>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52226"/>
                                        </p:tgtEl>
                                        <p:attrNameLst>
                                          <p:attrName>style.visibility</p:attrName>
                                        </p:attrNameLst>
                                      </p:cBhvr>
                                      <p:to>
                                        <p:strVal val="visible"/>
                                      </p:to>
                                    </p:set>
                                    <p:animEffect transition="in" filter="box(in)">
                                      <p:cBhvr>
                                        <p:cTn id="15" dur="500"/>
                                        <p:tgtEl>
                                          <p:spTgt spid="5222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nodeType="withEffect">
                                  <p:stCondLst>
                                    <p:cond delay="0"/>
                                  </p:stCondLst>
                                  <p:childTnLst>
                                    <p:set>
                                      <p:cBhvr>
                                        <p:cTn id="27" dur="1" fill="hold">
                                          <p:stCondLst>
                                            <p:cond delay="0"/>
                                          </p:stCondLst>
                                        </p:cTn>
                                        <p:tgtEl>
                                          <p:spTgt spid="52227"/>
                                        </p:tgtEl>
                                        <p:attrNameLst>
                                          <p:attrName>style.visibility</p:attrName>
                                        </p:attrNameLst>
                                      </p:cBhvr>
                                      <p:to>
                                        <p:strVal val="visible"/>
                                      </p:to>
                                    </p:set>
                                    <p:animEffect transition="in" filter="diamond(in)">
                                      <p:cBhvr>
                                        <p:cTn id="28" dur="2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990600" y="4343400"/>
            <a:ext cx="762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1295400"/>
            <a:ext cx="7620000" cy="2554545"/>
          </a:xfrm>
          <a:prstGeom prst="rect">
            <a:avLst/>
          </a:prstGeom>
        </p:spPr>
        <p:txBody>
          <a:bodyPr wrap="square">
            <a:spAutoFit/>
          </a:bodyPr>
          <a:lstStyle/>
          <a:p>
            <a:pPr algn="just"/>
            <a:r>
              <a:rPr lang="vi-VN" sz="3200" dirty="0" smtClean="0">
                <a:solidFill>
                  <a:srgbClr val="0070C0"/>
                </a:solidFill>
                <a:latin typeface="+mj-lt"/>
              </a:rPr>
              <a:t>Bạn Hương nói với bạn Giang: "Nếu chiều nay chưa làm xong hết bài tập thì tối nay Hương sẽ không xem ti vi và làm nốt bài tập." Việc gì bạn Hương dự định làm tùy thuộc vào điều kiện? Điều kiện đó là gì?</a:t>
            </a:r>
            <a:endParaRPr lang="vi-VN" sz="3200" dirty="0">
              <a:solidFill>
                <a:srgbClr val="0070C0"/>
              </a:solidFill>
              <a:latin typeface="+mj-lt"/>
            </a:endParaRPr>
          </a:p>
        </p:txBody>
      </p:sp>
      <p:sp>
        <p:nvSpPr>
          <p:cNvPr id="9" name="Rectangle 8"/>
          <p:cNvSpPr/>
          <p:nvPr/>
        </p:nvSpPr>
        <p:spPr>
          <a:xfrm>
            <a:off x="1905000" y="4038600"/>
            <a:ext cx="6172200" cy="1384995"/>
          </a:xfrm>
          <a:prstGeom prst="rect">
            <a:avLst/>
          </a:prstGeom>
        </p:spPr>
        <p:txBody>
          <a:bodyPr wrap="square">
            <a:spAutoFit/>
          </a:bodyPr>
          <a:lstStyle/>
          <a:p>
            <a:pPr algn="just"/>
            <a:r>
              <a:rPr lang="en-US" sz="2800" dirty="0" smtClean="0">
                <a:solidFill>
                  <a:srgbClr val="0070C0"/>
                </a:solidFill>
                <a:latin typeface="+mj-lt"/>
              </a:rPr>
              <a:t> </a:t>
            </a:r>
            <a:r>
              <a:rPr lang="vi-VN" sz="2800" b="1" dirty="0" smtClean="0">
                <a:solidFill>
                  <a:srgbClr val="0070C0"/>
                </a:solidFill>
                <a:latin typeface="+mj-lt"/>
              </a:rPr>
              <a:t>Việc Hương dự định làm tùy thuộc vào điều kiện là</a:t>
            </a:r>
            <a:r>
              <a:rPr lang="vi-VN" sz="2800" dirty="0" smtClean="0">
                <a:solidFill>
                  <a:srgbClr val="0070C0"/>
                </a:solidFill>
                <a:latin typeface="+mj-lt"/>
              </a:rPr>
              <a:t>: </a:t>
            </a:r>
            <a:r>
              <a:rPr lang="vi-VN" sz="2800" i="1" dirty="0" smtClean="0">
                <a:solidFill>
                  <a:srgbClr val="0070C0"/>
                </a:solidFill>
                <a:latin typeface="+mj-lt"/>
              </a:rPr>
              <a:t>tối nay bạn Hương sẽ không xem ti vi mà làm nốt bài tập</a:t>
            </a:r>
            <a:r>
              <a:rPr lang="vi-VN" sz="2800" dirty="0" smtClean="0">
                <a:solidFill>
                  <a:srgbClr val="0070C0"/>
                </a:solidFill>
                <a:latin typeface="+mj-lt"/>
              </a:rPr>
              <a:t>.</a:t>
            </a:r>
          </a:p>
        </p:txBody>
      </p:sp>
      <p:sp>
        <p:nvSpPr>
          <p:cNvPr id="10" name="Rectangle 9"/>
          <p:cNvSpPr/>
          <p:nvPr/>
        </p:nvSpPr>
        <p:spPr>
          <a:xfrm>
            <a:off x="1981200" y="5486400"/>
            <a:ext cx="5029200" cy="954107"/>
          </a:xfrm>
          <a:prstGeom prst="rect">
            <a:avLst/>
          </a:prstGeom>
        </p:spPr>
        <p:txBody>
          <a:bodyPr wrap="square">
            <a:spAutoFit/>
          </a:bodyPr>
          <a:lstStyle/>
          <a:p>
            <a:r>
              <a:rPr lang="vi-VN" sz="2800" b="1" dirty="0" smtClean="0">
                <a:solidFill>
                  <a:srgbClr val="0070C0"/>
                </a:solidFill>
                <a:latin typeface="Times New Roman" pitchFamily="18" charset="0"/>
                <a:cs typeface="Times New Roman" pitchFamily="18" charset="0"/>
              </a:rPr>
              <a:t>Điều kiện là</a:t>
            </a:r>
            <a:r>
              <a:rPr lang="vi-VN" sz="2800" dirty="0" smtClean="0">
                <a:solidFill>
                  <a:srgbClr val="0070C0"/>
                </a:solidFill>
                <a:latin typeface="Times New Roman" pitchFamily="18" charset="0"/>
                <a:cs typeface="Times New Roman" pitchFamily="18" charset="0"/>
              </a:rPr>
              <a:t>: </a:t>
            </a:r>
            <a:r>
              <a:rPr lang="vi-VN" sz="2800" i="1" dirty="0" smtClean="0">
                <a:solidFill>
                  <a:srgbClr val="0070C0"/>
                </a:solidFill>
                <a:latin typeface="Times New Roman" pitchFamily="18" charset="0"/>
                <a:cs typeface="Times New Roman" pitchFamily="18" charset="0"/>
              </a:rPr>
              <a:t>Nếu chiều nay chưa làm xong hết bài tập.</a:t>
            </a:r>
            <a:endParaRPr lang="vi-VN" sz="2800" i="1" dirty="0">
              <a:solidFill>
                <a:srgbClr val="0070C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LUYỆN TẬP</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276600" y="4114800"/>
            <a:ext cx="3200400" cy="2133600"/>
            <a:chOff x="249" y="75"/>
            <a:chExt cx="5216" cy="3651"/>
          </a:xfrm>
        </p:grpSpPr>
        <p:pic>
          <p:nvPicPr>
            <p:cNvPr id="32773" name="Picture 28"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304800" y="1524000"/>
            <a:ext cx="8622917" cy="8819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 DỤNG</a:t>
            </a:r>
          </a:p>
        </p:txBody>
      </p:sp>
      <p:sp>
        <p:nvSpPr>
          <p:cNvPr id="14" name="Rectangle 13"/>
          <p:cNvSpPr/>
          <p:nvPr/>
        </p:nvSpPr>
        <p:spPr>
          <a:xfrm>
            <a:off x="1752600" y="2590800"/>
            <a:ext cx="6553200" cy="2062103"/>
          </a:xfrm>
          <a:prstGeom prst="rect">
            <a:avLst/>
          </a:prstGeom>
        </p:spPr>
        <p:txBody>
          <a:bodyPr wrap="square">
            <a:spAutoFit/>
          </a:bodyPr>
          <a:lstStyle/>
          <a:p>
            <a:pPr algn="just"/>
            <a:r>
              <a:rPr lang="vi-VN" sz="3200" dirty="0" smtClean="0">
                <a:solidFill>
                  <a:srgbClr val="0070C0"/>
                </a:solidFill>
                <a:latin typeface="+mj-lt"/>
              </a:rPr>
              <a:t>Sử dụng cách nói "Nếu... thì...", em hãy nêu cách làm tròn một số có ba chữ số đến chữ số hàng chục. Cho một ví dụ minh họa.</a:t>
            </a:r>
            <a:endParaRPr lang="en-US" sz="3200" dirty="0">
              <a:solidFill>
                <a:srgbClr val="0070C0"/>
              </a:solidFill>
              <a:latin typeface="+mj-lt"/>
            </a:endParaRP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304800" y="1524001"/>
            <a:ext cx="8622917" cy="8819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VẬN DỤNG</a:t>
            </a:r>
          </a:p>
        </p:txBody>
      </p:sp>
      <p:sp>
        <p:nvSpPr>
          <p:cNvPr id="15" name="Rectangle 14"/>
          <p:cNvSpPr/>
          <p:nvPr/>
        </p:nvSpPr>
        <p:spPr>
          <a:xfrm>
            <a:off x="1066800" y="2895600"/>
            <a:ext cx="7620000" cy="2677656"/>
          </a:xfrm>
          <a:prstGeom prst="rect">
            <a:avLst/>
          </a:prstGeom>
        </p:spPr>
        <p:txBody>
          <a:bodyPr wrap="square">
            <a:spAutoFit/>
          </a:bodyPr>
          <a:lstStyle/>
          <a:p>
            <a:pPr algn="just"/>
            <a:r>
              <a:rPr lang="en-US" sz="2800" dirty="0" smtClean="0">
                <a:solidFill>
                  <a:srgbClr val="0070C0"/>
                </a:solidFill>
                <a:latin typeface="+mj-lt"/>
              </a:rPr>
              <a:t>   </a:t>
            </a:r>
            <a:r>
              <a:rPr lang="vi-VN" sz="2800" dirty="0" smtClean="0">
                <a:solidFill>
                  <a:srgbClr val="0070C0"/>
                </a:solidFill>
                <a:latin typeface="+mj-lt"/>
              </a:rPr>
              <a:t>Nếu chữ số hàng đơn vị nhỏ hơn 5 thì ta giữ nguyên chữ số hàng chục. Nếu chữ số hàng đơn vị lớn hơn hoặc bằng 5 thì ta tăng giá trị của chữ số hàng chục thêm 1 đơn vị.</a:t>
            </a:r>
          </a:p>
          <a:p>
            <a:pPr algn="just"/>
            <a:r>
              <a:rPr lang="vi-VN" sz="2800" dirty="0" smtClean="0">
                <a:solidFill>
                  <a:srgbClr val="0070C0"/>
                </a:solidFill>
                <a:latin typeface="+mj-lt"/>
              </a:rPr>
              <a:t>Ví dụ: Số 123 làm tròn đến chữ số hàng chục là 120.</a:t>
            </a:r>
            <a:endParaRPr lang="vi-VN" sz="2800" dirty="0">
              <a:solidFill>
                <a:srgbClr val="0070C0"/>
              </a:solidFill>
              <a:latin typeface="+mj-lt"/>
            </a:endParaRP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1905001" y="1913870"/>
            <a:ext cx="5334000" cy="8819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4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GHI NHỚ</a:t>
            </a:r>
          </a:p>
        </p:txBody>
      </p:sp>
      <p:sp>
        <p:nvSpPr>
          <p:cNvPr id="14" name="TextBox 13"/>
          <p:cNvSpPr txBox="1"/>
          <p:nvPr/>
        </p:nvSpPr>
        <p:spPr>
          <a:xfrm>
            <a:off x="1371600" y="3200400"/>
            <a:ext cx="6553200" cy="1384995"/>
          </a:xfrm>
          <a:prstGeom prst="rect">
            <a:avLst/>
          </a:prstGeom>
          <a:noFill/>
        </p:spPr>
        <p:txBody>
          <a:bodyPr wrap="square" rtlCol="0">
            <a:spAutoFit/>
          </a:bodyPr>
          <a:lstStyle/>
          <a:p>
            <a:pPr algn="just"/>
            <a:r>
              <a:rPr lang="en-US" sz="2800" b="1" dirty="0" err="1" smtClean="0">
                <a:solidFill>
                  <a:srgbClr val="0070C0"/>
                </a:solidFill>
                <a:latin typeface="Times New Roman" panose="02020603050405020304" pitchFamily="18" charset="0"/>
                <a:cs typeface="Times New Roman" panose="02020603050405020304" pitchFamily="18" charset="0"/>
              </a:rPr>
              <a:t>Để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diễn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tả</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việc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chỉ</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được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thực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hiện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trong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một</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điều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kiện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cụ</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nào</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chúng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ta</a:t>
            </a:r>
            <a:r>
              <a:rPr lang="en-US" sz="2800" b="1" dirty="0" smtClean="0">
                <a:solidFill>
                  <a:srgbClr val="0070C0"/>
                </a:solidFill>
                <a:latin typeface="Times New Roman" panose="02020603050405020304" pitchFamily="18" charset="0"/>
                <a:cs typeface="Times New Roman" panose="02020603050405020304" pitchFamily="18" charset="0"/>
              </a:rPr>
              <a:t> hay </a:t>
            </a:r>
            <a:r>
              <a:rPr lang="en-US" sz="2800" b="1" dirty="0" err="1" smtClean="0">
                <a:solidFill>
                  <a:srgbClr val="0070C0"/>
                </a:solidFill>
                <a:latin typeface="Times New Roman" panose="02020603050405020304" pitchFamily="18" charset="0"/>
                <a:cs typeface="Times New Roman" panose="02020603050405020304" pitchFamily="18" charset="0"/>
              </a:rPr>
              <a:t>dùng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câu</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có</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dạng</a:t>
            </a: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Nếu</a:t>
            </a:r>
            <a:r>
              <a:rPr lang="en-US" sz="2800" b="1"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thì</a:t>
            </a:r>
            <a:r>
              <a:rPr lang="en-US" sz="2800" b="1" dirty="0" smtClean="0">
                <a:solidFill>
                  <a:srgbClr val="0070C0"/>
                </a:solidFill>
                <a:latin typeface="Times New Roman" panose="02020603050405020304" pitchFamily="18" charset="0"/>
                <a:cs typeface="Times New Roman" panose="02020603050405020304" pitchFamily="18" charset="0"/>
              </a:rPr>
              <a:t> …”</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may kia\POWERPOINT\HINH NEN DEP\hinh nen dep\hinh trang tri\10.gif"/>
          <p:cNvPicPr>
            <a:picLocks noChangeAspect="1" noChangeArrowheads="1" noCrop="1"/>
          </p:cNvPicPr>
          <p:nvPr/>
        </p:nvPicPr>
        <p:blipFill>
          <a:blip r:embed="rId2"/>
          <a:srcRect/>
          <a:stretch>
            <a:fillRect/>
          </a:stretch>
        </p:blipFill>
        <p:spPr bwMode="auto">
          <a:xfrm>
            <a:off x="7188200" y="4995863"/>
            <a:ext cx="1955800" cy="1862137"/>
          </a:xfrm>
          <a:prstGeom prst="rect">
            <a:avLst/>
          </a:prstGeom>
          <a:noFill/>
          <a:ln w="9525">
            <a:noFill/>
            <a:miter lim="800000"/>
            <a:headEnd/>
            <a:tailEnd/>
          </a:ln>
        </p:spPr>
      </p:pic>
      <p:sp>
        <p:nvSpPr>
          <p:cNvPr id="5" name="Rectangle 4"/>
          <p:cNvSpPr/>
          <p:nvPr/>
        </p:nvSpPr>
        <p:spPr>
          <a:xfrm>
            <a:off x="4105454" y="1484784"/>
            <a:ext cx="2593980" cy="830997"/>
          </a:xfrm>
          <a:prstGeom prst="rect">
            <a:avLst/>
          </a:prstGeom>
          <a:noFill/>
        </p:spPr>
        <p:txBody>
          <a:bodyPr wrap="none">
            <a:spAutoFit/>
          </a:bodyPr>
          <a:lstStyle/>
          <a:p>
            <a:pPr algn="ctr" fontAlgn="auto">
              <a:spcBef>
                <a:spcPts val="0"/>
              </a:spcBef>
              <a:spcAft>
                <a:spcPts val="0"/>
              </a:spcAft>
              <a:defRPr/>
            </a:pP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Dặn</a:t>
            </a:r>
            <a:r>
              <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dò</a:t>
            </a:r>
            <a:endPar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6" name="Picture 10" descr="D:\may kia\POWERPOINT\HINH NEN DEP\hinh nen dep\hinh trang tri\Picture42.gif"/>
          <p:cNvPicPr>
            <a:picLocks noChangeAspect="1" noChangeArrowheads="1"/>
          </p:cNvPicPr>
          <p:nvPr/>
        </p:nvPicPr>
        <p:blipFill>
          <a:blip r:embed="rId3"/>
          <a:srcRect/>
          <a:stretch>
            <a:fillRect/>
          </a:stretch>
        </p:blipFill>
        <p:spPr bwMode="auto">
          <a:xfrm>
            <a:off x="357188" y="2286000"/>
            <a:ext cx="2066925" cy="3786188"/>
          </a:xfrm>
          <a:prstGeom prst="rect">
            <a:avLst/>
          </a:prstGeom>
          <a:noFill/>
          <a:ln w="9525">
            <a:noFill/>
            <a:miter lim="800000"/>
            <a:headEnd/>
            <a:tailEnd/>
          </a:ln>
        </p:spPr>
      </p:pic>
      <p:sp>
        <p:nvSpPr>
          <p:cNvPr id="7" name="Vertical Scroll 6"/>
          <p:cNvSpPr/>
          <p:nvPr/>
        </p:nvSpPr>
        <p:spPr>
          <a:xfrm>
            <a:off x="3348038" y="2781201"/>
            <a:ext cx="2519362" cy="3240087"/>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coi</a:t>
            </a:r>
            <a:r>
              <a:rPr lang="en-US" sz="2400" dirty="0">
                <a:solidFill>
                  <a:schemeClr val="tx1"/>
                </a:solidFill>
                <a:latin typeface="Times New Roman" pitchFamily="18" charset="0"/>
                <a:cs typeface="Times New Roman" pitchFamily="18" charset="0"/>
              </a:rPr>
              <a:t> </a:t>
            </a:r>
            <a:r>
              <a:rPr lang="en-US" sz="2400" err="1">
                <a:solidFill>
                  <a:schemeClr val="tx1"/>
                </a:solidFill>
                <a:latin typeface="Times New Roman" pitchFamily="18" charset="0"/>
                <a:cs typeface="Times New Roman" pitchFamily="18" charset="0"/>
              </a:rPr>
              <a:t>lại</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lệnh trong </a:t>
            </a:r>
            <a:r>
              <a:rPr lang="en-US" sz="2400" err="1">
                <a:solidFill>
                  <a:schemeClr val="tx1"/>
                </a:solidFill>
                <a:latin typeface="Times New Roman" pitchFamily="18" charset="0"/>
                <a:cs typeface="Times New Roman" pitchFamily="18" charset="0"/>
              </a:rPr>
              <a:t>thủ</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tục</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để: lưu lại, </a:t>
            </a:r>
            <a:r>
              <a:rPr lang="en-US" sz="2400" dirty="0" err="1">
                <a:solidFill>
                  <a:schemeClr val="tx1"/>
                </a:solidFill>
                <a:latin typeface="Times New Roman" pitchFamily="18" charset="0"/>
                <a:cs typeface="Times New Roman" pitchFamily="18" charset="0"/>
              </a:rPr>
              <a:t>nạp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tệp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lưu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thêm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thủ</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tục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mới</a:t>
            </a:r>
            <a:endParaRPr lang="en-US" sz="2400" dirty="0">
              <a:solidFill>
                <a:schemeClr val="tx1"/>
              </a:solidFill>
              <a:latin typeface="Times New Roman" pitchFamily="18" charset="0"/>
              <a:cs typeface="Times New Roman" pitchFamily="18" charset="0"/>
            </a:endParaRPr>
          </a:p>
        </p:txBody>
      </p:sp>
      <p:sp>
        <p:nvSpPr>
          <p:cNvPr id="8" name="Vertical Scroll 7"/>
          <p:cNvSpPr/>
          <p:nvPr/>
        </p:nvSpPr>
        <p:spPr>
          <a:xfrm>
            <a:off x="6043613" y="2755801"/>
            <a:ext cx="2519362" cy="3240087"/>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Coi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hôm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hành</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4153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95513" y="2430463"/>
            <a:ext cx="4967287" cy="3302000"/>
            <a:chOff x="-68" y="7"/>
            <a:chExt cx="3129" cy="2080"/>
          </a:xfrm>
        </p:grpSpPr>
        <p:grpSp>
          <p:nvGrpSpPr>
            <p:cNvPr id="3" name="Group 5"/>
            <p:cNvGrpSpPr>
              <a:grpSpLocks/>
            </p:cNvGrpSpPr>
            <p:nvPr/>
          </p:nvGrpSpPr>
          <p:grpSpPr bwMode="auto">
            <a:xfrm>
              <a:off x="-68" y="7"/>
              <a:ext cx="3129" cy="2077"/>
              <a:chOff x="1338" y="2382"/>
              <a:chExt cx="3041" cy="1774"/>
            </a:xfrm>
          </p:grpSpPr>
          <p:pic>
            <p:nvPicPr>
              <p:cNvPr id="15370" name="Picture 6" descr="BIRTHD~3"/>
              <p:cNvPicPr>
                <a:picLocks noChangeAspect="1" noChangeArrowheads="1" noCrop="1"/>
              </p:cNvPicPr>
              <p:nvPr/>
            </p:nvPicPr>
            <p:blipFill>
              <a:blip r:embed="rId2"/>
              <a:srcRect/>
              <a:stretch>
                <a:fillRect/>
              </a:stretch>
            </p:blipFill>
            <p:spPr bwMode="auto">
              <a:xfrm>
                <a:off x="1647" y="2476"/>
                <a:ext cx="2322" cy="1680"/>
              </a:xfrm>
              <a:prstGeom prst="rect">
                <a:avLst/>
              </a:prstGeom>
              <a:noFill/>
              <a:ln w="9525">
                <a:noFill/>
                <a:miter lim="800000"/>
                <a:headEnd/>
                <a:tailEnd/>
              </a:ln>
            </p:spPr>
          </p:pic>
          <p:grpSp>
            <p:nvGrpSpPr>
              <p:cNvPr id="4" name="Group 7"/>
              <p:cNvGrpSpPr>
                <a:grpSpLocks/>
              </p:cNvGrpSpPr>
              <p:nvPr/>
            </p:nvGrpSpPr>
            <p:grpSpPr bwMode="auto">
              <a:xfrm>
                <a:off x="1338" y="2382"/>
                <a:ext cx="3041" cy="537"/>
                <a:chOff x="1338" y="2406"/>
                <a:chExt cx="3041" cy="537"/>
              </a:xfrm>
            </p:grpSpPr>
            <p:sp>
              <p:nvSpPr>
                <p:cNvPr id="15372" name="AutoShape 8"/>
                <p:cNvSpPr>
                  <a:spLocks noChangeArrowheads="1"/>
                </p:cNvSpPr>
                <p:nvPr/>
              </p:nvSpPr>
              <p:spPr bwMode="auto">
                <a:xfrm>
                  <a:off x="1338" y="2508"/>
                  <a:ext cx="3041" cy="435"/>
                </a:xfrm>
                <a:prstGeom prst="flowChartTerminator">
                  <a:avLst/>
                </a:prstGeom>
                <a:solidFill>
                  <a:srgbClr val="FFFF99"/>
                </a:solidFill>
                <a:ln w="9525" algn="ctr">
                  <a:noFill/>
                  <a:miter lim="800000"/>
                  <a:headEnd/>
                  <a:tailEnd/>
                </a:ln>
                <a:effectLst/>
              </p:spPr>
              <p:txBody>
                <a:bodyPr wrap="none" anchor="ctr"/>
                <a:lstStyle/>
                <a:p>
                  <a:pPr algn="ctr"/>
                  <a:r>
                    <a:rPr lang="en-US" sz="2400" b="1">
                      <a:solidFill>
                        <a:schemeClr val="accent2"/>
                      </a:solidFill>
                    </a:rPr>
                    <a:t>Tiết học kết thúc</a:t>
                  </a:r>
                </a:p>
              </p:txBody>
            </p:sp>
            <p:sp>
              <p:nvSpPr>
                <p:cNvPr id="15373" name="Freeform 9"/>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p:spPr>
              <p:txBody>
                <a:bodyPr/>
                <a:lstStyle/>
                <a:p>
                  <a:endParaRPr lang="en-US"/>
                </a:p>
              </p:txBody>
            </p:sp>
          </p:grpSp>
        </p:grpSp>
        <p:sp>
          <p:nvSpPr>
            <p:cNvPr id="15369" name="Rectangle 10"/>
            <p:cNvSpPr>
              <a:spLocks noChangeArrowheads="1"/>
            </p:cNvSpPr>
            <p:nvPr/>
          </p:nvSpPr>
          <p:spPr bwMode="auto">
            <a:xfrm>
              <a:off x="204" y="1762"/>
              <a:ext cx="2449" cy="325"/>
            </a:xfrm>
            <a:prstGeom prst="rect">
              <a:avLst/>
            </a:prstGeom>
            <a:solidFill>
              <a:schemeClr val="bg1"/>
            </a:solidFill>
            <a:ln w="9525" algn="ctr">
              <a:noFill/>
              <a:miter lim="800000"/>
              <a:headEnd/>
              <a:tailEnd/>
            </a:ln>
            <a:effectLst/>
          </p:spPr>
          <p:txBody>
            <a:bodyPr wrap="none" anchor="ctr"/>
            <a:lstStyle/>
            <a:p>
              <a:endParaRPr lang="en-US"/>
            </a:p>
          </p:txBody>
        </p:sp>
      </p:grpSp>
      <p:pic>
        <p:nvPicPr>
          <p:cNvPr id="15363" name="Picture 11" descr="B07"/>
          <p:cNvPicPr>
            <a:picLocks noChangeAspect="1" noChangeArrowheads="1" noCrop="1"/>
          </p:cNvPicPr>
          <p:nvPr/>
        </p:nvPicPr>
        <p:blipFill>
          <a:blip r:embed="rId3"/>
          <a:srcRect/>
          <a:stretch>
            <a:fillRect/>
          </a:stretch>
        </p:blipFill>
        <p:spPr bwMode="auto">
          <a:xfrm>
            <a:off x="107950" y="6381750"/>
            <a:ext cx="8893175" cy="279400"/>
          </a:xfrm>
          <a:prstGeom prst="rect">
            <a:avLst/>
          </a:prstGeom>
          <a:noFill/>
          <a:ln w="9525">
            <a:noFill/>
            <a:miter lim="800000"/>
            <a:headEnd/>
            <a:tailEnd/>
          </a:ln>
        </p:spPr>
      </p:pic>
      <p:pic>
        <p:nvPicPr>
          <p:cNvPr id="15364" name="Picture 12" descr="Frames PPT 006"/>
          <p:cNvPicPr>
            <a:picLocks noChangeAspect="1" noChangeArrowheads="1"/>
          </p:cNvPicPr>
          <p:nvPr/>
        </p:nvPicPr>
        <p:blipFill>
          <a:blip r:embed="rId4"/>
          <a:srcRect/>
          <a:stretch>
            <a:fillRect/>
          </a:stretch>
        </p:blipFill>
        <p:spPr bwMode="auto">
          <a:xfrm>
            <a:off x="-33338" y="26988"/>
            <a:ext cx="9144001" cy="6858000"/>
          </a:xfrm>
          <a:prstGeom prst="rect">
            <a:avLst/>
          </a:prstGeom>
          <a:noFill/>
          <a:ln w="9525">
            <a:noFill/>
            <a:miter lim="800000"/>
            <a:headEnd/>
            <a:tailEnd/>
          </a:ln>
        </p:spPr>
      </p:pic>
      <p:pic>
        <p:nvPicPr>
          <p:cNvPr id="15365" name="Picture 13" descr="SONNE00003"/>
          <p:cNvPicPr>
            <a:picLocks noChangeAspect="1" noChangeArrowheads="1" noCrop="1"/>
          </p:cNvPicPr>
          <p:nvPr/>
        </p:nvPicPr>
        <p:blipFill>
          <a:blip r:embed="rId5"/>
          <a:srcRect/>
          <a:stretch>
            <a:fillRect/>
          </a:stretch>
        </p:blipFill>
        <p:spPr bwMode="auto">
          <a:xfrm>
            <a:off x="5867400" y="476250"/>
            <a:ext cx="2592388" cy="2419350"/>
          </a:xfrm>
          <a:prstGeom prst="rect">
            <a:avLst/>
          </a:prstGeom>
          <a:noFill/>
          <a:ln w="9525">
            <a:noFill/>
            <a:miter lim="800000"/>
            <a:headEnd/>
            <a:tailEnd/>
          </a:ln>
        </p:spPr>
      </p:pic>
      <p:pic>
        <p:nvPicPr>
          <p:cNvPr id="15366" name="Picture 14" descr="55B125E2B3F4475E9391E46684A49654"/>
          <p:cNvPicPr>
            <a:picLocks noChangeAspect="1" noChangeArrowheads="1" noCrop="1"/>
          </p:cNvPicPr>
          <p:nvPr/>
        </p:nvPicPr>
        <p:blipFill>
          <a:blip r:embed="rId6"/>
          <a:srcRect/>
          <a:stretch>
            <a:fillRect/>
          </a:stretch>
        </p:blipFill>
        <p:spPr bwMode="auto">
          <a:xfrm>
            <a:off x="213176" y="3024300"/>
            <a:ext cx="2270592" cy="2525385"/>
          </a:xfrm>
          <a:prstGeom prst="rect">
            <a:avLst/>
          </a:prstGeom>
          <a:noFill/>
          <a:ln w="9525">
            <a:noFill/>
            <a:miter lim="800000"/>
            <a:headEnd/>
            <a:tailEnd/>
          </a:ln>
        </p:spPr>
      </p:pic>
      <p:pic>
        <p:nvPicPr>
          <p:cNvPr id="684047" name="Picture 3" descr="31269708805"/>
          <p:cNvPicPr>
            <a:picLocks noChangeAspect="1" noChangeArrowheads="1" noCrop="1"/>
          </p:cNvPicPr>
          <p:nvPr/>
        </p:nvPicPr>
        <p:blipFill>
          <a:blip r:embed="rId7"/>
          <a:srcRect/>
          <a:stretch>
            <a:fillRect/>
          </a:stretch>
        </p:blipFill>
        <p:spPr bwMode="auto">
          <a:xfrm>
            <a:off x="4067175" y="4868863"/>
            <a:ext cx="1057275" cy="1495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84047"/>
                                        </p:tgtEl>
                                        <p:attrNameLst>
                                          <p:attrName>style.visibility</p:attrName>
                                        </p:attrNameLst>
                                      </p:cBhvr>
                                      <p:to>
                                        <p:strVal val="visible"/>
                                      </p:to>
                                    </p:set>
                                    <p:anim calcmode="lin" valueType="num">
                                      <p:cBhvr>
                                        <p:cTn id="7" dur="500" fill="hold"/>
                                        <p:tgtEl>
                                          <p:spTgt spid="684047"/>
                                        </p:tgtEl>
                                        <p:attrNameLst>
                                          <p:attrName>ppt_w</p:attrName>
                                        </p:attrNameLst>
                                      </p:cBhvr>
                                      <p:tavLst>
                                        <p:tav tm="0">
                                          <p:val>
                                            <p:fltVal val="0"/>
                                          </p:val>
                                        </p:tav>
                                        <p:tav tm="100000">
                                          <p:val>
                                            <p:strVal val="#ppt_w"/>
                                          </p:val>
                                        </p:tav>
                                      </p:tavLst>
                                    </p:anim>
                                    <p:anim calcmode="lin" valueType="num">
                                      <p:cBhvr>
                                        <p:cTn id="8" dur="500" fill="hold"/>
                                        <p:tgtEl>
                                          <p:spTgt spid="684047"/>
                                        </p:tgtEl>
                                        <p:attrNameLst>
                                          <p:attrName>ppt_h</p:attrName>
                                        </p:attrNameLst>
                                      </p:cBhvr>
                                      <p:tavLst>
                                        <p:tav tm="0">
                                          <p:val>
                                            <p:fltVal val="0"/>
                                          </p:val>
                                        </p:tav>
                                        <p:tav tm="100000">
                                          <p:val>
                                            <p:strVal val="#ppt_h"/>
                                          </p:val>
                                        </p:tav>
                                      </p:tavLst>
                                    </p:anim>
                                  </p:childTnLst>
                                </p:cTn>
                              </p:par>
                              <p:par>
                                <p:cTn id="9" presetID="63" presetClass="path" presetSubtype="0" accel="50000" decel="50000" fill="hold" nodeType="withEffect">
                                  <p:stCondLst>
                                    <p:cond delay="0"/>
                                  </p:stCondLst>
                                  <p:childTnLst>
                                    <p:animMotion origin="layout" path="M -0.19947 0.01712 L 0.30053 0.01712 " pathEditMode="relative" rAng="0" ptsTypes="AA">
                                      <p:cBhvr>
                                        <p:cTn id="10" dur="5000" fill="hold"/>
                                        <p:tgtEl>
                                          <p:spTgt spid="684047"/>
                                        </p:tgtEl>
                                        <p:attrNameLst>
                                          <p:attrName>ppt_x</p:attrName>
                                          <p:attrName>ppt_y</p:attrName>
                                        </p:attrNameLst>
                                      </p:cBhvr>
                                      <p:rCtr x="250" y="0"/>
                                    </p:animMotion>
                                  </p:childTnLst>
                                </p:cTn>
                              </p:par>
                              <p:par>
                                <p:cTn id="11" presetID="63" presetClass="path" presetSubtype="0" accel="50000" decel="50000" fill="hold" nodeType="withEffect">
                                  <p:stCondLst>
                                    <p:cond delay="0"/>
                                  </p:stCondLst>
                                  <p:childTnLst>
                                    <p:animMotion origin="layout" path="M -0.07343 -0.06637 L 0.1849 -0.07747 " pathEditMode="relative" rAng="0" ptsTypes="AA">
                                      <p:cBhvr>
                                        <p:cTn id="12" dur="5000" fill="hold"/>
                                        <p:tgtEl>
                                          <p:spTgt spid="684047"/>
                                        </p:tgtEl>
                                        <p:attrNameLst>
                                          <p:attrName>ppt_x</p:attrName>
                                          <p:attrName>ppt_y</p:attrName>
                                        </p:attrNameLst>
                                      </p:cBhvr>
                                      <p:rCtr x="129" y="-6"/>
                                    </p:animMotion>
                                  </p:childTnLst>
                                </p:cTn>
                              </p:par>
                              <p:par>
                                <p:cTn id="13" presetID="23" presetClass="entr" presetSubtype="16" fill="hold" nodeType="withEffect">
                                  <p:stCondLst>
                                    <p:cond delay="0"/>
                                  </p:stCondLst>
                                  <p:childTnLst>
                                    <p:set>
                                      <p:cBhvr>
                                        <p:cTn id="14" dur="1" fill="hold">
                                          <p:stCondLst>
                                            <p:cond delay="0"/>
                                          </p:stCondLst>
                                        </p:cTn>
                                        <p:tgtEl>
                                          <p:spTgt spid="684047"/>
                                        </p:tgtEl>
                                        <p:attrNameLst>
                                          <p:attrName>style.visibility</p:attrName>
                                        </p:attrNameLst>
                                      </p:cBhvr>
                                      <p:to>
                                        <p:strVal val="visible"/>
                                      </p:to>
                                    </p:set>
                                    <p:anim calcmode="lin" valueType="num">
                                      <p:cBhvr>
                                        <p:cTn id="15" dur="500" fill="hold"/>
                                        <p:tgtEl>
                                          <p:spTgt spid="684047"/>
                                        </p:tgtEl>
                                        <p:attrNameLst>
                                          <p:attrName>ppt_w</p:attrName>
                                        </p:attrNameLst>
                                      </p:cBhvr>
                                      <p:tavLst>
                                        <p:tav tm="0">
                                          <p:val>
                                            <p:fltVal val="0"/>
                                          </p:val>
                                        </p:tav>
                                        <p:tav tm="100000">
                                          <p:val>
                                            <p:strVal val="#ppt_w"/>
                                          </p:val>
                                        </p:tav>
                                      </p:tavLst>
                                    </p:anim>
                                    <p:anim calcmode="lin" valueType="num">
                                      <p:cBhvr>
                                        <p:cTn id="16" dur="500" fill="hold"/>
                                        <p:tgtEl>
                                          <p:spTgt spid="6840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9"/>
          <p:cNvSpPr txBox="1">
            <a:spLocks noChangeArrowheads="1"/>
          </p:cNvSpPr>
          <p:nvPr/>
        </p:nvSpPr>
        <p:spPr bwMode="auto">
          <a:xfrm>
            <a:off x="1143000" y="3728327"/>
            <a:ext cx="6858000" cy="116955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Bài</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2: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Thực</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hiện</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một</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việc</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tùy</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thuộc</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vào</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điều</a:t>
            </a:r>
            <a:r>
              <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 </a:t>
            </a:r>
            <a:r>
              <a:rPr lang="en-US" altLang="en-US" sz="3500" b="1" dirty="0" err="1"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rPr>
              <a:t>kiện</a:t>
            </a:r>
            <a:endParaRPr lang="en-US" altLang="en-US" sz="3500" b="1" dirty="0" smtClean="0">
              <a:ln w="9525">
                <a:solidFill>
                  <a:schemeClr val="accent2">
                    <a:lumMod val="75000"/>
                  </a:schemeClr>
                </a:solidFill>
                <a:prstDash val="solid"/>
              </a:ln>
              <a:solidFill>
                <a:srgbClr val="0000FF"/>
              </a:solidFill>
              <a:effectLst>
                <a:outerShdw blurRad="12700" dist="38100" dir="2700000" algn="tl" rotWithShape="0">
                  <a:schemeClr val="bg1">
                    <a:lumMod val="50000"/>
                  </a:schemeClr>
                </a:outerShdw>
              </a:effectLst>
              <a:latin typeface="Times New Roman" panose="02020603050405020304" pitchFamily="18" charset="0"/>
            </a:endParaRPr>
          </a:p>
        </p:txBody>
      </p:sp>
      <p:sp>
        <p:nvSpPr>
          <p:cNvPr id="8" name="Text Box 9"/>
          <p:cNvSpPr txBox="1">
            <a:spLocks noChangeArrowheads="1"/>
          </p:cNvSpPr>
          <p:nvPr/>
        </p:nvSpPr>
        <p:spPr bwMode="auto">
          <a:xfrm>
            <a:off x="1219200" y="2133600"/>
            <a:ext cx="6934199" cy="132343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Chủ</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vi-VN"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đề </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F1: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Thực</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hiện</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công</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việc</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theo</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các</a:t>
            </a:r>
            <a:r>
              <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 </a:t>
            </a:r>
            <a:r>
              <a:rPr lang="en-US" altLang="en-US" sz="4000" b="1" dirty="0" err="1"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rPr>
              <a:t>bước</a:t>
            </a:r>
            <a:endParaRPr lang="en-US" altLang="en-US" sz="4000" b="1" dirty="0" smtClean="0">
              <a:ln w="13462">
                <a:solidFill>
                  <a:srgbClr val="0070C0"/>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ndParaRPr>
          </a:p>
        </p:txBody>
      </p:sp>
      <p:sp>
        <p:nvSpPr>
          <p:cNvPr id="6" name="Text Box 15"/>
          <p:cNvSpPr txBox="1">
            <a:spLocks noChangeArrowheads="1"/>
          </p:cNvSpPr>
          <p:nvPr/>
        </p:nvSpPr>
        <p:spPr bwMode="auto">
          <a:xfrm>
            <a:off x="1295400" y="1143000"/>
            <a:ext cx="6629400" cy="954088"/>
          </a:xfrm>
          <a:prstGeom prst="rect">
            <a:avLst/>
          </a:prstGeom>
          <a:noFill/>
          <a:ln w="9525">
            <a:noFill/>
            <a:miter lim="800000"/>
            <a:headEnd/>
            <a:tailEnd/>
          </a:ln>
        </p:spPr>
        <p:txBody>
          <a:bodyPr>
            <a:spAutoFit/>
          </a:bodyPr>
          <a:lstStyle/>
          <a:p>
            <a:pPr algn="ctr"/>
            <a:r>
              <a:rPr lang="en-US" sz="2800" b="1" dirty="0" err="1">
                <a:solidFill>
                  <a:srgbClr val="0070C0"/>
                </a:solidFill>
                <a:latin typeface="Times New Roman" pitchFamily="18" charset="0"/>
              </a:rPr>
              <a:t>Thứ</a:t>
            </a:r>
            <a:r>
              <a:rPr lang="en-US" sz="2800" b="1" dirty="0">
                <a:solidFill>
                  <a:srgbClr val="0070C0"/>
                </a:solidFill>
                <a:latin typeface="Times New Roman" pitchFamily="18" charset="0"/>
              </a:rPr>
              <a:t>  </a:t>
            </a:r>
            <a:r>
              <a:rPr lang="en-US" sz="2800" b="1" dirty="0" smtClean="0">
                <a:solidFill>
                  <a:srgbClr val="0070C0"/>
                </a:solidFill>
                <a:latin typeface="Times New Roman" pitchFamily="18" charset="0"/>
              </a:rPr>
              <a:t>…  </a:t>
            </a:r>
            <a:r>
              <a:rPr lang="en-US" sz="2800" b="1" dirty="0" err="1">
                <a:solidFill>
                  <a:srgbClr val="0070C0"/>
                </a:solidFill>
                <a:latin typeface="Times New Roman" pitchFamily="18" charset="0"/>
              </a:rPr>
              <a:t>ngày</a:t>
            </a:r>
            <a:r>
              <a:rPr lang="en-US" sz="2800" b="1" dirty="0">
                <a:solidFill>
                  <a:srgbClr val="0070C0"/>
                </a:solidFill>
                <a:latin typeface="Times New Roman" pitchFamily="18" charset="0"/>
              </a:rPr>
              <a:t> </a:t>
            </a:r>
            <a:r>
              <a:rPr lang="en-US" sz="2800" b="1" dirty="0" smtClean="0">
                <a:solidFill>
                  <a:srgbClr val="0070C0"/>
                </a:solidFill>
                <a:latin typeface="Times New Roman" pitchFamily="18" charset="0"/>
              </a:rPr>
              <a:t>… </a:t>
            </a:r>
            <a:r>
              <a:rPr lang="en-US" sz="2800" b="1" dirty="0" err="1">
                <a:solidFill>
                  <a:srgbClr val="0070C0"/>
                </a:solidFill>
                <a:latin typeface="Times New Roman" pitchFamily="18" charset="0"/>
              </a:rPr>
              <a:t>tháng</a:t>
            </a:r>
            <a:r>
              <a:rPr lang="en-US" sz="2800" b="1" dirty="0">
                <a:solidFill>
                  <a:srgbClr val="0070C0"/>
                </a:solidFill>
                <a:latin typeface="Times New Roman" pitchFamily="18" charset="0"/>
              </a:rPr>
              <a:t> </a:t>
            </a:r>
            <a:r>
              <a:rPr lang="en-US" sz="2800" b="1" dirty="0" smtClean="0">
                <a:solidFill>
                  <a:srgbClr val="0070C0"/>
                </a:solidFill>
                <a:latin typeface="Times New Roman" pitchFamily="18" charset="0"/>
              </a:rPr>
              <a:t>… </a:t>
            </a:r>
            <a:r>
              <a:rPr lang="en-US" sz="2800" b="1" dirty="0" err="1" smtClean="0">
                <a:solidFill>
                  <a:srgbClr val="0070C0"/>
                </a:solidFill>
                <a:latin typeface="Times New Roman" pitchFamily="18" charset="0"/>
              </a:rPr>
              <a:t>năm</a:t>
            </a:r>
            <a:r>
              <a:rPr lang="en-US" sz="2800" b="1" dirty="0" smtClean="0">
                <a:solidFill>
                  <a:srgbClr val="0070C0"/>
                </a:solidFill>
                <a:latin typeface="Times New Roman" pitchFamily="18" charset="0"/>
              </a:rPr>
              <a:t> 202…</a:t>
            </a:r>
            <a:endParaRPr lang="en-US" sz="2800" b="1" dirty="0">
              <a:solidFill>
                <a:srgbClr val="0070C0"/>
              </a:solidFill>
              <a:latin typeface="Times New Roman" pitchFamily="18" charset="0"/>
            </a:endParaRPr>
          </a:p>
          <a:p>
            <a:pPr algn="ctr"/>
            <a:r>
              <a:rPr lang="en-US" sz="2800" b="1" dirty="0">
                <a:solidFill>
                  <a:srgbClr val="0070C0"/>
                </a:solidFill>
                <a:latin typeface="Times New Roman" pitchFamily="18" charset="0"/>
              </a:rPr>
              <a:t>Tin </a:t>
            </a:r>
            <a:r>
              <a:rPr lang="en-US" sz="2800" b="1" dirty="0" err="1">
                <a:solidFill>
                  <a:srgbClr val="0070C0"/>
                </a:solidFill>
                <a:latin typeface="Times New Roman" pitchFamily="18" charset="0"/>
              </a:rPr>
              <a:t>học</a:t>
            </a:r>
            <a:endParaRPr lang="en-US" sz="2800" b="1" dirty="0">
              <a:solidFill>
                <a:srgbClr val="0070C0"/>
              </a:solidFill>
              <a:latin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slide(fromLeft)">
                                      <p:cBhvr>
                                        <p:cTn id="7"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1678028" y="2895600"/>
            <a:ext cx="7313572" cy="1219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buFontTx/>
              <a:buChar char="-"/>
            </a:pPr>
            <a:r>
              <a:rPr lang="en-US" sz="2400" dirty="0" err="1" smtClean="0"/>
              <a:t>Sử</a:t>
            </a:r>
            <a:r>
              <a:rPr lang="en-US" sz="2400" dirty="0" smtClean="0"/>
              <a:t> </a:t>
            </a:r>
            <a:r>
              <a:rPr lang="en-US" sz="2400" dirty="0" err="1" smtClean="0"/>
              <a:t>dụng</a:t>
            </a:r>
            <a:r>
              <a:rPr lang="en-US" sz="2400" dirty="0" smtClean="0"/>
              <a:t> </a:t>
            </a:r>
            <a:r>
              <a:rPr lang="en-US" sz="2400" dirty="0" err="1" smtClean="0"/>
              <a:t>được</a:t>
            </a:r>
            <a:r>
              <a:rPr lang="en-US" sz="2400" dirty="0" smtClean="0"/>
              <a:t> </a:t>
            </a:r>
            <a:r>
              <a:rPr lang="en-US" sz="2400" dirty="0" err="1" smtClean="0"/>
              <a:t>cách</a:t>
            </a:r>
            <a:r>
              <a:rPr lang="en-US" sz="2400" dirty="0" smtClean="0"/>
              <a:t> </a:t>
            </a:r>
            <a:r>
              <a:rPr lang="en-US" sz="2400" dirty="0" err="1" smtClean="0"/>
              <a:t>nói</a:t>
            </a:r>
            <a:r>
              <a:rPr lang="en-US" sz="2400" dirty="0" smtClean="0"/>
              <a:t> “ </a:t>
            </a:r>
            <a:r>
              <a:rPr lang="en-US" sz="2400" dirty="0" err="1" smtClean="0"/>
              <a:t>Nếu</a:t>
            </a:r>
            <a:r>
              <a:rPr lang="en-US" sz="2400" dirty="0" smtClean="0"/>
              <a:t> … </a:t>
            </a:r>
            <a:r>
              <a:rPr lang="en-US" sz="2400" dirty="0" err="1" smtClean="0"/>
              <a:t>thì</a:t>
            </a:r>
            <a:r>
              <a:rPr lang="en-US" sz="2400" dirty="0" smtClean="0"/>
              <a:t> …” </a:t>
            </a:r>
            <a:r>
              <a:rPr lang="en-US" sz="2400" dirty="0" err="1" smtClean="0"/>
              <a:t>để</a:t>
            </a:r>
            <a:r>
              <a:rPr lang="en-US" sz="2400" dirty="0" smtClean="0"/>
              <a:t> </a:t>
            </a:r>
            <a:r>
              <a:rPr lang="en-US" sz="2400" dirty="0" err="1" smtClean="0"/>
              <a:t>thể</a:t>
            </a:r>
            <a:r>
              <a:rPr lang="en-US" sz="2400" dirty="0" smtClean="0"/>
              <a:t> </a:t>
            </a:r>
            <a:r>
              <a:rPr lang="en-US" sz="2400" dirty="0" err="1" smtClean="0"/>
              <a:t>hiện</a:t>
            </a:r>
            <a:r>
              <a:rPr lang="en-US" sz="2400" dirty="0" smtClean="0"/>
              <a:t> </a:t>
            </a:r>
          </a:p>
          <a:p>
            <a:r>
              <a:rPr lang="en-US" sz="2400" dirty="0" err="1" smtClean="0"/>
              <a:t>quyết</a:t>
            </a:r>
            <a:r>
              <a:rPr lang="en-US" sz="2400" dirty="0" smtClean="0"/>
              <a:t> </a:t>
            </a:r>
            <a:r>
              <a:rPr lang="en-US" sz="2400" dirty="0" err="1" smtClean="0"/>
              <a:t>định</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một</a:t>
            </a:r>
            <a:r>
              <a:rPr lang="en-US" sz="2400" dirty="0" smtClean="0"/>
              <a:t> </a:t>
            </a:r>
            <a:r>
              <a:rPr lang="en-US" sz="2400" dirty="0" err="1" smtClean="0"/>
              <a:t>việc</a:t>
            </a:r>
            <a:r>
              <a:rPr lang="en-US" sz="2400" dirty="0" smtClean="0"/>
              <a:t> hay </a:t>
            </a:r>
            <a:r>
              <a:rPr lang="en-US" sz="2400" dirty="0" err="1" smtClean="0"/>
              <a:t>không</a:t>
            </a:r>
            <a:r>
              <a:rPr lang="en-US" sz="2400" dirty="0" smtClean="0"/>
              <a:t> </a:t>
            </a:r>
            <a:r>
              <a:rPr lang="en-US" sz="2400" dirty="0" err="1" smtClean="0"/>
              <a:t>thực</a:t>
            </a:r>
            <a:r>
              <a:rPr lang="en-US" sz="2400" dirty="0" smtClean="0"/>
              <a:t> </a:t>
            </a:r>
            <a:r>
              <a:rPr lang="en-US" sz="2400" dirty="0" err="1" smtClean="0"/>
              <a:t>hiện</a:t>
            </a:r>
            <a:r>
              <a:rPr lang="en-US" sz="2400" dirty="0" smtClean="0"/>
              <a:t> </a:t>
            </a:r>
          </a:p>
          <a:p>
            <a:r>
              <a:rPr lang="en-US" sz="2400" dirty="0" err="1" smtClean="0"/>
              <a:t>tùy</a:t>
            </a:r>
            <a:r>
              <a:rPr lang="en-US" sz="2400" dirty="0" smtClean="0"/>
              <a:t> </a:t>
            </a:r>
            <a:r>
              <a:rPr lang="en-US" sz="2400" dirty="0" err="1" smtClean="0"/>
              <a:t>thuộc</a:t>
            </a:r>
            <a:r>
              <a:rPr lang="en-US" sz="2400" dirty="0" smtClean="0"/>
              <a:t> </a:t>
            </a:r>
            <a:r>
              <a:rPr lang="en-US" sz="2400" dirty="0" err="1" smtClean="0"/>
              <a:t>vào</a:t>
            </a:r>
            <a:r>
              <a:rPr lang="en-US" sz="2400" dirty="0" smtClean="0"/>
              <a:t> </a:t>
            </a:r>
            <a:r>
              <a:rPr lang="en-US" sz="2400" dirty="0" err="1" smtClean="0"/>
              <a:t>một</a:t>
            </a:r>
            <a:r>
              <a:rPr lang="en-US" sz="2400" dirty="0" smtClean="0"/>
              <a:t> </a:t>
            </a:r>
            <a:r>
              <a:rPr lang="en-US" sz="2400" dirty="0" err="1" smtClean="0"/>
              <a:t>điều</a:t>
            </a:r>
            <a:r>
              <a:rPr lang="en-US" sz="2400" dirty="0" smtClean="0"/>
              <a:t> </a:t>
            </a:r>
            <a:r>
              <a:rPr lang="en-US" sz="2400" dirty="0" err="1" smtClean="0"/>
              <a:t>kiện</a:t>
            </a:r>
            <a:r>
              <a:rPr lang="en-US" sz="2400" dirty="0" smtClean="0"/>
              <a:t>.</a:t>
            </a:r>
            <a:endParaRPr lang="en-US" sz="2400" dirty="0"/>
          </a:p>
        </p:txBody>
      </p:sp>
      <p:sp>
        <p:nvSpPr>
          <p:cNvPr id="1029" name="AutoShape 17" descr="Pink tissue paper"/>
          <p:cNvSpPr>
            <a:spLocks noChangeArrowheads="1"/>
          </p:cNvSpPr>
          <p:nvPr/>
        </p:nvSpPr>
        <p:spPr bwMode="auto">
          <a:xfrm>
            <a:off x="304800" y="1676400"/>
            <a:ext cx="2666504" cy="838200"/>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en-US"/>
          </a:p>
        </p:txBody>
      </p:sp>
      <p:grpSp>
        <p:nvGrpSpPr>
          <p:cNvPr id="2" name="Group 7"/>
          <p:cNvGrpSpPr>
            <a:grpSpLocks/>
          </p:cNvGrpSpPr>
          <p:nvPr/>
        </p:nvGrpSpPr>
        <p:grpSpPr bwMode="auto">
          <a:xfrm>
            <a:off x="914638" y="3281363"/>
            <a:ext cx="762198" cy="152400"/>
            <a:chOff x="0" y="1896"/>
            <a:chExt cx="5760" cy="120"/>
          </a:xfrm>
        </p:grpSpPr>
        <p:sp>
          <p:nvSpPr>
            <p:cNvPr id="6186"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sp>
          <p:nvSpPr>
            <p:cNvPr id="6187"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grpSp>
      <p:graphicFrame>
        <p:nvGraphicFramePr>
          <p:cNvPr id="6152" name="Object 6"/>
          <p:cNvGraphicFramePr>
            <a:graphicFrameLocks noChangeAspect="1"/>
          </p:cNvGraphicFramePr>
          <p:nvPr/>
        </p:nvGraphicFramePr>
        <p:xfrm>
          <a:off x="0" y="4343400"/>
          <a:ext cx="2034117" cy="2514600"/>
        </p:xfrm>
        <a:graphic>
          <a:graphicData uri="http://schemas.openxmlformats.org/presentationml/2006/ole">
            <mc:AlternateContent xmlns:mc="http://schemas.openxmlformats.org/markup-compatibility/2006">
              <mc:Choice xmlns:v="urn:schemas-microsoft-com:vml" Requires="v">
                <p:oleObj spid="_x0000_s1027" name="Clip" r:id="rId4" imgW="3535680" imgH="4450080" progId="">
                  <p:embed/>
                </p:oleObj>
              </mc:Choice>
              <mc:Fallback>
                <p:oleObj name="Clip" r:id="rId4" imgW="3535680" imgH="44500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43400"/>
                        <a:ext cx="203411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73"/>
          <p:cNvGrpSpPr>
            <a:grpSpLocks/>
          </p:cNvGrpSpPr>
          <p:nvPr/>
        </p:nvGrpSpPr>
        <p:grpSpPr bwMode="auto">
          <a:xfrm>
            <a:off x="570458" y="1751012"/>
            <a:ext cx="2209185" cy="687388"/>
            <a:chOff x="720" y="240"/>
            <a:chExt cx="4752" cy="505"/>
          </a:xfrm>
        </p:grpSpPr>
        <p:sp>
          <p:nvSpPr>
            <p:cNvPr id="6180" name="AutoShape 23" descr="White marble"/>
            <p:cNvSpPr>
              <a:spLocks noChangeArrowheads="1"/>
            </p:cNvSpPr>
            <p:nvPr/>
          </p:nvSpPr>
          <p:spPr bwMode="gray">
            <a:xfrm>
              <a:off x="720" y="240"/>
              <a:ext cx="4752" cy="505"/>
            </a:xfrm>
            <a:prstGeom prst="roundRect">
              <a:avLst>
                <a:gd name="adj" fmla="val 50000"/>
              </a:avLst>
            </a:prstGeom>
            <a:blipFill dpi="0" rotWithShape="1">
              <a:blip r:embed="rId6"/>
              <a:srcRect/>
              <a:tile tx="0" ty="0" sx="100000" sy="100000" flip="none" algn="tl"/>
            </a:blipFill>
            <a:ln w="38100" algn="ctr">
              <a:solidFill>
                <a:srgbClr val="CC3300"/>
              </a:solidFill>
              <a:round/>
              <a:headEnd/>
              <a:tailEnd/>
            </a:ln>
          </p:spPr>
          <p:txBody>
            <a:bodyPr vert="eaVert" wrap="none" anchor="ctr"/>
            <a:lstStyle/>
            <a:p>
              <a:pPr algn="r" rtl="1"/>
              <a:endParaRPr lang="en-US" sz="1600">
                <a:solidFill>
                  <a:schemeClr val="bg1"/>
                </a:solidFill>
                <a:latin typeface="Times New Roman" pitchFamily="18" charset="0"/>
                <a:cs typeface="Times New Roman" pitchFamily="18" charset="0"/>
              </a:endParaRPr>
            </a:p>
          </p:txBody>
        </p:sp>
        <p:sp>
          <p:nvSpPr>
            <p:cNvPr id="6181" name="Text Box 26" descr="White marble"/>
            <p:cNvSpPr txBox="1">
              <a:spLocks noChangeArrowheads="1"/>
            </p:cNvSpPr>
            <p:nvPr/>
          </p:nvSpPr>
          <p:spPr bwMode="gray">
            <a:xfrm>
              <a:off x="1101" y="296"/>
              <a:ext cx="3983" cy="339"/>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a:solidFill>
                    <a:srgbClr val="0033CC"/>
                  </a:solidFill>
                  <a:latin typeface="Times New Roman" pitchFamily="18" charset="0"/>
                  <a:cs typeface="Times New Roman" pitchFamily="18" charset="0"/>
                </a:rPr>
                <a:t>MỤC TIÊU</a:t>
              </a:r>
            </a:p>
          </p:txBody>
        </p:sp>
      </p:grpSp>
      <p:pic>
        <p:nvPicPr>
          <p:cNvPr id="6154" name="Picture 76" descr="flowlin2.gif (13943 by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39" y="6096000"/>
            <a:ext cx="92964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
          <p:cNvGrpSpPr>
            <a:grpSpLocks/>
          </p:cNvGrpSpPr>
          <p:nvPr/>
        </p:nvGrpSpPr>
        <p:grpSpPr bwMode="auto">
          <a:xfrm>
            <a:off x="357281" y="2514601"/>
            <a:ext cx="635959" cy="1223963"/>
            <a:chOff x="1529" y="2341"/>
            <a:chExt cx="401" cy="682"/>
          </a:xfrm>
        </p:grpSpPr>
        <p:grpSp>
          <p:nvGrpSpPr>
            <p:cNvPr id="6" name="Group 11"/>
            <p:cNvGrpSpPr>
              <a:grpSpLocks/>
            </p:cNvGrpSpPr>
            <p:nvPr/>
          </p:nvGrpSpPr>
          <p:grpSpPr bwMode="auto">
            <a:xfrm rot="5400000">
              <a:off x="1472" y="2518"/>
              <a:ext cx="537" cy="184"/>
              <a:chOff x="0" y="1896"/>
              <a:chExt cx="5760" cy="120"/>
            </a:xfrm>
          </p:grpSpPr>
          <p:sp>
            <p:nvSpPr>
              <p:cNvPr id="6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sp>
            <p:nvSpPr>
              <p:cNvPr id="6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grpSp>
        <p:grpSp>
          <p:nvGrpSpPr>
            <p:cNvPr id="7" name="Group 14"/>
            <p:cNvGrpSpPr>
              <a:grpSpLocks/>
            </p:cNvGrpSpPr>
            <p:nvPr/>
          </p:nvGrpSpPr>
          <p:grpSpPr bwMode="auto">
            <a:xfrm rot="5400000">
              <a:off x="1530" y="2622"/>
              <a:ext cx="400" cy="401"/>
              <a:chOff x="2078" y="1824"/>
              <a:chExt cx="1783" cy="1615"/>
            </a:xfrm>
          </p:grpSpPr>
          <p:sp>
            <p:nvSpPr>
              <p:cNvPr id="6173"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itchFamily="18" charset="0"/>
                </a:endParaRPr>
              </a:p>
            </p:txBody>
          </p:sp>
          <p:sp>
            <p:nvSpPr>
              <p:cNvPr id="6174"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atin typeface="Times New Roman" pitchFamily="18" charset="0"/>
                </a:endParaRPr>
              </a:p>
            </p:txBody>
          </p:sp>
          <p:sp>
            <p:nvSpPr>
              <p:cNvPr id="6175"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atin typeface="Times New Roman" pitchFamily="18" charset="0"/>
                </a:endParaRPr>
              </a:p>
            </p:txBody>
          </p:sp>
          <p:sp>
            <p:nvSpPr>
              <p:cNvPr id="87" name="Oval 22"/>
              <p:cNvSpPr>
                <a:spLocks noChangeArrowheads="1"/>
              </p:cNvSpPr>
              <p:nvPr/>
            </p:nvSpPr>
            <p:spPr bwMode="gray">
              <a:xfrm>
                <a:off x="2083" y="2125"/>
                <a:ext cx="1612" cy="1074"/>
              </a:xfrm>
              <a:prstGeom prst="ellipse">
                <a:avLst/>
              </a:prstGeom>
              <a:gradFill rotWithShape="1">
                <a:gsLst>
                  <a:gs pos="0">
                    <a:srgbClr val="7A7400"/>
                  </a:gs>
                  <a:gs pos="50000">
                    <a:schemeClr val="hlink"/>
                  </a:gs>
                  <a:gs pos="100000">
                    <a:srgbClr val="7A7400"/>
                  </a:gs>
                </a:gsLst>
                <a:lin ang="18900000" scaled="1"/>
              </a:gradFill>
              <a:ln>
                <a:noFill/>
              </a:ln>
              <a:extLst/>
            </p:spPr>
            <p:txBody>
              <a:bodyPr rot="10800000" vert="eaVert" anchor="ctr">
                <a:spAutoFit/>
              </a:bodyPr>
              <a:lstStyle/>
              <a:p>
                <a:pPr>
                  <a:defRPr/>
                </a:pPr>
                <a:endParaRPr lang="en-US">
                  <a:latin typeface="Times New Roman" pitchFamily="18" charset="0"/>
                </a:endParaRPr>
              </a:p>
            </p:txBody>
          </p:sp>
          <p:sp>
            <p:nvSpPr>
              <p:cNvPr id="6177" name="Oval 23" descr="Pink tissue paper"/>
              <p:cNvSpPr>
                <a:spLocks noChangeArrowheads="1"/>
              </p:cNvSpPr>
              <p:nvPr/>
            </p:nvSpPr>
            <p:spPr bwMode="gray">
              <a:xfrm>
                <a:off x="2080" y="2085"/>
                <a:ext cx="1612" cy="1095"/>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atin typeface="Times New Roman" pitchFamily="18" charset="0"/>
                </a:endParaRPr>
              </a:p>
            </p:txBody>
          </p:sp>
        </p:grpSp>
      </p:grpSp>
      <p:sp>
        <p:nvSpPr>
          <p:cNvPr id="46" name="Rectangle 45"/>
          <p:cNvSpPr/>
          <p:nvPr/>
        </p:nvSpPr>
        <p:spPr>
          <a:xfrm>
            <a:off x="1143000" y="1066800"/>
            <a:ext cx="8153400" cy="1077218"/>
          </a:xfrm>
          <a:prstGeom prst="rect">
            <a:avLst/>
          </a:prstGeom>
          <a:no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eaLnBrk="1" hangingPunct="1">
              <a:defRPr/>
            </a:pPr>
            <a:r>
              <a:rPr lang="en-US" altLang="en-US" sz="3200" b="1" dirty="0" err="1">
                <a:solidFill>
                  <a:srgbClr val="0000FF"/>
                </a:solidFill>
                <a:latin typeface="Times New Roman" pitchFamily="18" charset="0"/>
                <a:cs typeface="Arial" charset="0"/>
              </a:rPr>
              <a:t>Bài</a:t>
            </a:r>
            <a:r>
              <a:rPr lang="en-US" altLang="en-US" sz="3200" b="1" dirty="0">
                <a:solidFill>
                  <a:srgbClr val="0000FF"/>
                </a:solidFill>
                <a:latin typeface="Times New Roman" pitchFamily="18" charset="0"/>
                <a:cs typeface="Arial" charset="0"/>
              </a:rPr>
              <a:t> </a:t>
            </a:r>
            <a:r>
              <a:rPr lang="en-US" altLang="en-US" sz="3200" b="1" dirty="0" smtClean="0">
                <a:solidFill>
                  <a:srgbClr val="0000FF"/>
                </a:solidFill>
                <a:latin typeface="Times New Roman" pitchFamily="18" charset="0"/>
                <a:cs typeface="Arial" charset="0"/>
              </a:rPr>
              <a:t> 2: </a:t>
            </a:r>
            <a:r>
              <a:rPr lang="en-US" altLang="en-US" sz="3200" b="1" dirty="0" err="1" smtClean="0">
                <a:solidFill>
                  <a:srgbClr val="0000FF"/>
                </a:solidFill>
                <a:latin typeface="Times New Roman" pitchFamily="18" charset="0"/>
                <a:cs typeface="Arial" charset="0"/>
              </a:rPr>
              <a:t>Thực</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hiện</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một</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việc</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tùy</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thuộc</a:t>
            </a:r>
            <a:r>
              <a:rPr lang="en-US" altLang="en-US" sz="3200" b="1" dirty="0" smtClean="0">
                <a:solidFill>
                  <a:srgbClr val="0000FF"/>
                </a:solidFill>
                <a:latin typeface="Times New Roman" pitchFamily="18" charset="0"/>
                <a:cs typeface="Arial" charset="0"/>
              </a:rPr>
              <a:t> </a:t>
            </a:r>
          </a:p>
          <a:p>
            <a:pPr algn="ctr" eaLnBrk="1" hangingPunct="1">
              <a:defRPr/>
            </a:pPr>
            <a:r>
              <a:rPr lang="en-US" altLang="en-US" sz="3200" b="1" dirty="0" err="1" smtClean="0">
                <a:solidFill>
                  <a:srgbClr val="0000FF"/>
                </a:solidFill>
                <a:latin typeface="Times New Roman" pitchFamily="18" charset="0"/>
                <a:cs typeface="Arial" charset="0"/>
              </a:rPr>
              <a:t>vào</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điều</a:t>
            </a:r>
            <a:r>
              <a:rPr lang="en-US" altLang="en-US" sz="3200" b="1" dirty="0" smtClean="0">
                <a:solidFill>
                  <a:srgbClr val="0000FF"/>
                </a:solidFill>
                <a:latin typeface="Times New Roman" pitchFamily="18" charset="0"/>
                <a:cs typeface="Arial" charset="0"/>
              </a:rPr>
              <a:t> </a:t>
            </a:r>
            <a:r>
              <a:rPr lang="en-US" altLang="en-US" sz="3200" b="1" dirty="0" err="1" smtClean="0">
                <a:solidFill>
                  <a:srgbClr val="0000FF"/>
                </a:solidFill>
                <a:latin typeface="Times New Roman" pitchFamily="18" charset="0"/>
                <a:cs typeface="Arial" charset="0"/>
              </a:rPr>
              <a:t>kiện</a:t>
            </a:r>
            <a:endParaRPr lang="en-US" altLang="en-US" sz="3200" b="1" dirty="0">
              <a:solidFill>
                <a:srgbClr val="0000FF"/>
              </a:solidFill>
              <a:latin typeface="Times New Roman" pitchFamily="18" charset="0"/>
              <a:cs typeface="Arial" charset="0"/>
            </a:endParaRPr>
          </a:p>
        </p:txBody>
      </p:sp>
      <p:sp>
        <p:nvSpPr>
          <p:cNvPr id="47" name="Text Box 9"/>
          <p:cNvSpPr txBox="1">
            <a:spLocks noChangeArrowheads="1"/>
          </p:cNvSpPr>
          <p:nvPr/>
        </p:nvSpPr>
        <p:spPr bwMode="auto">
          <a:xfrm>
            <a:off x="2228238" y="112693"/>
            <a:ext cx="61537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dirty="0" err="1" smtClean="0">
                <a:solidFill>
                  <a:srgbClr val="FF0000"/>
                </a:solidFill>
                <a:latin typeface="Times New Roman" pitchFamily="18" charset="0"/>
              </a:rPr>
              <a:t>Th</a:t>
            </a:r>
            <a:r>
              <a:rPr lang="vi-VN" altLang="en-US" sz="2800" b="1" dirty="0" smtClean="0">
                <a:solidFill>
                  <a:srgbClr val="FF0000"/>
                </a:solidFill>
                <a:latin typeface="Times New Roman" pitchFamily="18" charset="0"/>
              </a:rPr>
              <a:t>ứ</a:t>
            </a:r>
            <a:r>
              <a:rPr lang="en-US" altLang="en-US" sz="2800" b="1" dirty="0" smtClean="0">
                <a:solidFill>
                  <a:srgbClr val="FF0000"/>
                </a:solidFill>
                <a:latin typeface="Times New Roman" pitchFamily="18" charset="0"/>
              </a:rPr>
              <a:t> … </a:t>
            </a:r>
            <a:r>
              <a:rPr lang="en-US" altLang="en-US" sz="2800" b="1" dirty="0" err="1" smtClean="0">
                <a:solidFill>
                  <a:srgbClr val="FF0000"/>
                </a:solidFill>
                <a:latin typeface="Times New Roman" pitchFamily="18" charset="0"/>
              </a:rPr>
              <a:t>ngày</a:t>
            </a:r>
            <a:r>
              <a:rPr lang="en-US" altLang="en-US" sz="2800" b="1" dirty="0" smtClean="0">
                <a:solidFill>
                  <a:srgbClr val="FF0000"/>
                </a:solidFill>
                <a:latin typeface="Times New Roman" pitchFamily="18" charset="0"/>
              </a:rPr>
              <a:t> … </a:t>
            </a:r>
            <a:r>
              <a:rPr lang="en-US" altLang="en-US" sz="2800" b="1" dirty="0" err="1" smtClean="0">
                <a:solidFill>
                  <a:srgbClr val="FF0000"/>
                </a:solidFill>
                <a:latin typeface="Times New Roman" pitchFamily="18" charset="0"/>
              </a:rPr>
              <a:t>tháng</a:t>
            </a:r>
            <a:r>
              <a:rPr lang="en-US" altLang="en-US" sz="2800" b="1" dirty="0" smtClean="0">
                <a:solidFill>
                  <a:srgbClr val="FF0000"/>
                </a:solidFill>
                <a:latin typeface="Times New Roman" pitchFamily="18" charset="0"/>
              </a:rPr>
              <a:t> …  n</a:t>
            </a:r>
            <a:r>
              <a:rPr lang="vi-VN" altLang="en-US" sz="2800" b="1" dirty="0" smtClean="0">
                <a:solidFill>
                  <a:srgbClr val="FF0000"/>
                </a:solidFill>
                <a:latin typeface="Times New Roman" pitchFamily="18" charset="0"/>
              </a:rPr>
              <a:t>ă</a:t>
            </a:r>
            <a:r>
              <a:rPr lang="en-US" altLang="en-US" sz="2800" b="1" dirty="0" smtClean="0">
                <a:solidFill>
                  <a:srgbClr val="FF0000"/>
                </a:solidFill>
                <a:latin typeface="Times New Roman" pitchFamily="18" charset="0"/>
              </a:rPr>
              <a:t>m 202…</a:t>
            </a:r>
          </a:p>
          <a:p>
            <a:pPr algn="ctr" eaLnBrk="1" hangingPunct="1"/>
            <a:r>
              <a:rPr lang="en-US" altLang="en-US" sz="2800" b="1" dirty="0" smtClean="0">
                <a:solidFill>
                  <a:srgbClr val="FF0000"/>
                </a:solidFill>
                <a:latin typeface="Times New Roman" pitchFamily="18" charset="0"/>
              </a:rPr>
              <a:t>Tin </a:t>
            </a:r>
            <a:r>
              <a:rPr lang="en-US" altLang="en-US" sz="2800" b="1" dirty="0" err="1" smtClean="0">
                <a:solidFill>
                  <a:srgbClr val="FF0000"/>
                </a:solidFill>
                <a:latin typeface="Times New Roman" pitchFamily="18" charset="0"/>
              </a:rPr>
              <a:t>học</a:t>
            </a:r>
            <a:endParaRPr lang="en-US" altLang="en-US" sz="2800" b="1"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71"/>
                                        </p:tgtEl>
                                        <p:attrNameLst>
                                          <p:attrName>style.visibility</p:attrName>
                                        </p:attrNameLst>
                                      </p:cBhvr>
                                      <p:to>
                                        <p:strVal val="visible"/>
                                      </p:to>
                                    </p:set>
                                    <p:animEffect transition="in" filter="checkerboard(across)">
                                      <p:cBhvr>
                                        <p:cTn id="13" dur="500"/>
                                        <p:tgtEl>
                                          <p:spTgt spid="6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smtClean="0">
                <a:ln/>
                <a:solidFill>
                  <a:srgbClr val="00CC00"/>
                </a:solidFill>
                <a:effectLst/>
              </a:rPr>
              <a:t>Khởi</a:t>
            </a:r>
            <a:r>
              <a:rPr lang="en-US" sz="5400" b="1" cap="none" spc="0" dirty="0" smtClean="0">
                <a:ln/>
                <a:solidFill>
                  <a:srgbClr val="00CC00"/>
                </a:solidFill>
                <a:effectLst/>
              </a:rPr>
              <a:t> </a:t>
            </a:r>
            <a:r>
              <a:rPr lang="en-US" sz="5400" b="1" cap="none" spc="0" dirty="0" err="1" smtClean="0">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3657600" y="1524000"/>
            <a:ext cx="2438400" cy="1952625"/>
          </a:xfrm>
          <a:prstGeom prst="rect">
            <a:avLst/>
          </a:prstGeom>
        </p:spPr>
      </p:pic>
      <p:sp>
        <p:nvSpPr>
          <p:cNvPr id="5" name="TextBox 4"/>
          <p:cNvSpPr txBox="1"/>
          <p:nvPr/>
        </p:nvSpPr>
        <p:spPr>
          <a:xfrm>
            <a:off x="1600200" y="3352800"/>
            <a:ext cx="6019800" cy="1938992"/>
          </a:xfrm>
          <a:prstGeom prst="rect">
            <a:avLst/>
          </a:prstGeom>
          <a:noFill/>
        </p:spPr>
        <p:txBody>
          <a:bodyPr wrap="square" rtlCol="0">
            <a:spAutoFit/>
          </a:bodyPr>
          <a:lstStyle/>
          <a:p>
            <a:pPr algn="just"/>
            <a:r>
              <a:rPr lang="en-US" sz="2400" dirty="0" smtClean="0">
                <a:solidFill>
                  <a:srgbClr val="0070C0"/>
                </a:solidFill>
                <a:latin typeface="+mj-lt"/>
              </a:rPr>
              <a:t>   </a:t>
            </a:r>
            <a:r>
              <a:rPr lang="vi-VN" sz="2400" dirty="0" smtClean="0">
                <a:solidFill>
                  <a:srgbClr val="0070C0"/>
                </a:solidFill>
                <a:latin typeface="+mj-lt"/>
              </a:rPr>
              <a:t>Khi nói về một việc chúng ta có thể nêu điều kiện để việc đó thực hiện. Điều kiện thực hiện một việc cho biết khi nào thì làm, khi nào thì không làm việc đó. Em hãy nói về một việc mà em chỉ làm trong một điều kiện thích hợp.</a:t>
            </a:r>
            <a:endParaRPr lang="en-US" sz="2400" dirty="0">
              <a:solidFill>
                <a:srgbClr val="0070C0"/>
              </a:solidFill>
              <a:latin typeface="+mj-lt"/>
              <a:cs typeface="Times New Roman" panose="02020603050405020304" pitchFamily="18" charset="0"/>
            </a:endParaRPr>
          </a:p>
        </p:txBody>
      </p:sp>
      <p:sp>
        <p:nvSpPr>
          <p:cNvPr id="6" name="Rectangle 5"/>
          <p:cNvSpPr/>
          <p:nvPr/>
        </p:nvSpPr>
        <p:spPr>
          <a:xfrm>
            <a:off x="1447800" y="3339405"/>
            <a:ext cx="6172200" cy="1384995"/>
          </a:xfrm>
          <a:prstGeom prst="rect">
            <a:avLst/>
          </a:prstGeom>
        </p:spPr>
        <p:txBody>
          <a:bodyPr wrap="square">
            <a:spAutoFit/>
          </a:bodyPr>
          <a:lstStyle/>
          <a:p>
            <a:r>
              <a:rPr lang="vi-VN" sz="2800" dirty="0" smtClean="0">
                <a:solidFill>
                  <a:srgbClr val="0070C0"/>
                </a:solidFill>
                <a:latin typeface="+mj-lt"/>
              </a:rPr>
              <a:t>Ví dụ: Em chỉ mặc áo mưa khi trời mưa, em chỉ xem ti vi sau khi hoàn thành xong bài tập...</a:t>
            </a:r>
            <a:endParaRPr lang="en-US" sz="2800" dirty="0">
              <a:solidFill>
                <a:srgbClr val="0070C0"/>
              </a:solidFill>
              <a:latin typeface="+mj-lt"/>
            </a:endParaRPr>
          </a:p>
        </p:txBody>
      </p:sp>
    </p:spTree>
    <p:extLst>
      <p:ext uri="{BB962C8B-B14F-4D97-AF65-F5344CB8AC3E}">
        <p14:creationId xmlns:p14="http://schemas.microsoft.com/office/powerpoint/2010/main" val="3142530528"/>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2" nodeType="clickEffect">
                                  <p:stCondLst>
                                    <p:cond delay="0"/>
                                  </p:stCondLst>
                                  <p:childTnLst>
                                    <p:animEffect transition="out" filter="circle(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5" grpId="2"/>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990600" y="457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Tùy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điều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việc</a:t>
            </a:r>
            <a:endParaRPr lang="en-US" alt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533400" y="1219200"/>
            <a:ext cx="7696200" cy="1200329"/>
          </a:xfrm>
          <a:prstGeom prst="rect">
            <a:avLst/>
          </a:prstGeom>
          <a:noFill/>
        </p:spPr>
        <p:txBody>
          <a:bodyPr wrap="square" rtlCol="0">
            <a:spAutoFit/>
          </a:bodyPr>
          <a:lstStyle/>
          <a:p>
            <a:r>
              <a:rPr lang="vi-VN" sz="2400" b="1" dirty="0" smtClean="0">
                <a:solidFill>
                  <a:srgbClr val="0070C0"/>
                </a:solidFill>
              </a:rPr>
              <a:t>Hoạt động 1</a:t>
            </a:r>
            <a:r>
              <a:rPr lang="en-US" sz="2400" b="1" dirty="0" smtClean="0">
                <a:solidFill>
                  <a:srgbClr val="0070C0"/>
                </a:solidFill>
              </a:rPr>
              <a:t>:</a:t>
            </a:r>
            <a:r>
              <a:rPr lang="vi-VN" sz="2400" b="1" dirty="0" smtClean="0">
                <a:solidFill>
                  <a:srgbClr val="0070C0"/>
                </a:solidFill>
              </a:rPr>
              <a:t> </a:t>
            </a:r>
            <a:endParaRPr lang="vi-VN" sz="2400" dirty="0" smtClean="0">
              <a:solidFill>
                <a:srgbClr val="0070C0"/>
              </a:solidFill>
            </a:endParaRPr>
          </a:p>
          <a:p>
            <a:r>
              <a:rPr lang="en-US" sz="2400" dirty="0" smtClean="0">
                <a:solidFill>
                  <a:srgbClr val="0070C0"/>
                </a:solidFill>
              </a:rPr>
              <a:t>      ? </a:t>
            </a:r>
            <a:r>
              <a:rPr lang="vi-VN" sz="2400" dirty="0" smtClean="0">
                <a:solidFill>
                  <a:srgbClr val="0070C0"/>
                </a:solidFill>
              </a:rPr>
              <a:t>Với một điều kiện ở cột A em hãy chọn thực hiện một việc bên cột B sao cho hợp lí.</a:t>
            </a:r>
            <a:endParaRPr lang="vi-VN" sz="2400" dirty="0">
              <a:solidFill>
                <a:srgbClr val="0070C0"/>
              </a:solidFill>
            </a:endParaRPr>
          </a:p>
        </p:txBody>
      </p:sp>
      <p:pic>
        <p:nvPicPr>
          <p:cNvPr id="3074" name="Picture 2" descr="https://tech12h.com/sites/default/files/styles/inbody400/public/80_5.png?itok=82TImt3e"/>
          <p:cNvPicPr>
            <a:picLocks noChangeAspect="1" noChangeArrowheads="1"/>
          </p:cNvPicPr>
          <p:nvPr/>
        </p:nvPicPr>
        <p:blipFill>
          <a:blip r:embed="rId3"/>
          <a:srcRect/>
          <a:stretch>
            <a:fillRect/>
          </a:stretch>
        </p:blipFill>
        <p:spPr bwMode="auto">
          <a:xfrm>
            <a:off x="1295401" y="2514600"/>
            <a:ext cx="6781800" cy="2971800"/>
          </a:xfrm>
          <a:prstGeom prst="rect">
            <a:avLst/>
          </a:prstGeom>
          <a:noFill/>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066800" y="457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Tùy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điều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để</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việc</a:t>
            </a:r>
            <a:endParaRPr lang="en-US" alt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533400" y="1219200"/>
            <a:ext cx="7696200" cy="1200329"/>
          </a:xfrm>
          <a:prstGeom prst="rect">
            <a:avLst/>
          </a:prstGeom>
          <a:noFill/>
        </p:spPr>
        <p:txBody>
          <a:bodyPr wrap="square" rtlCol="0">
            <a:spAutoFit/>
          </a:bodyPr>
          <a:lstStyle/>
          <a:p>
            <a:r>
              <a:rPr lang="vi-VN" sz="2400" b="1" dirty="0" smtClean="0">
                <a:solidFill>
                  <a:srgbClr val="0070C0"/>
                </a:solidFill>
              </a:rPr>
              <a:t>Hoạt động 1 </a:t>
            </a:r>
            <a:endParaRPr lang="vi-VN" sz="2400" dirty="0" smtClean="0">
              <a:solidFill>
                <a:srgbClr val="0070C0"/>
              </a:solidFill>
            </a:endParaRPr>
          </a:p>
          <a:p>
            <a:r>
              <a:rPr lang="en-US" sz="2400" dirty="0" smtClean="0">
                <a:solidFill>
                  <a:srgbClr val="0070C0"/>
                </a:solidFill>
              </a:rPr>
              <a:t>      ? </a:t>
            </a:r>
            <a:r>
              <a:rPr lang="vi-VN" sz="2400" dirty="0" smtClean="0">
                <a:solidFill>
                  <a:srgbClr val="0070C0"/>
                </a:solidFill>
              </a:rPr>
              <a:t>Với một điều kiện ở cột A em hãy chọn thực hiện một việc bên cột B sao cho hợp lí.</a:t>
            </a:r>
            <a:endParaRPr lang="vi-VN" sz="2400" dirty="0">
              <a:solidFill>
                <a:srgbClr val="0070C0"/>
              </a:solidFill>
            </a:endParaRPr>
          </a:p>
        </p:txBody>
      </p:sp>
      <p:pic>
        <p:nvPicPr>
          <p:cNvPr id="8" name="Picture 2"/>
          <p:cNvPicPr>
            <a:picLocks noChangeAspect="1" noChangeArrowheads="1"/>
          </p:cNvPicPr>
          <p:nvPr/>
        </p:nvPicPr>
        <p:blipFill>
          <a:blip r:embed="rId3"/>
          <a:srcRect/>
          <a:stretch>
            <a:fillRect/>
          </a:stretch>
        </p:blipFill>
        <p:spPr bwMode="auto">
          <a:xfrm>
            <a:off x="914400" y="2590800"/>
            <a:ext cx="3276600" cy="34290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5105400" y="2590800"/>
            <a:ext cx="3733800" cy="3429000"/>
          </a:xfrm>
          <a:prstGeom prst="rect">
            <a:avLst/>
          </a:prstGeom>
          <a:noFill/>
          <a:ln w="9525">
            <a:noFill/>
            <a:miter lim="800000"/>
            <a:headEnd/>
            <a:tailEnd/>
          </a:ln>
          <a:effectLst/>
        </p:spPr>
      </p:pic>
      <p:cxnSp>
        <p:nvCxnSpPr>
          <p:cNvPr id="10" name="Straight Arrow Connector 9"/>
          <p:cNvCxnSpPr/>
          <p:nvPr/>
        </p:nvCxnSpPr>
        <p:spPr>
          <a:xfrm rot="16200000" flipH="1">
            <a:off x="3619500" y="4152900"/>
            <a:ext cx="1981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267200"/>
            <a:ext cx="1371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924300" y="3771900"/>
            <a:ext cx="1371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3962400" y="4495800"/>
            <a:ext cx="1295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1905001" y="1913870"/>
            <a:ext cx="5334000" cy="1338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KẾT LUẬN</a:t>
            </a:r>
          </a:p>
        </p:txBody>
      </p:sp>
      <p:sp>
        <p:nvSpPr>
          <p:cNvPr id="14" name="TextBox 13"/>
          <p:cNvSpPr txBox="1"/>
          <p:nvPr/>
        </p:nvSpPr>
        <p:spPr>
          <a:xfrm>
            <a:off x="1447800" y="3429000"/>
            <a:ext cx="6248400" cy="1815882"/>
          </a:xfrm>
          <a:prstGeom prst="rect">
            <a:avLst/>
          </a:prstGeom>
          <a:noFill/>
        </p:spPr>
        <p:txBody>
          <a:bodyPr wrap="square" rtlCol="0">
            <a:spAutoFit/>
          </a:bodyPr>
          <a:lstStyle/>
          <a:p>
            <a:pPr algn="just"/>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chúng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vẫn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thường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quyết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định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việc</a:t>
            </a:r>
            <a:r>
              <a:rPr lang="en-US" sz="2800" dirty="0" smtClean="0">
                <a:solidFill>
                  <a:srgbClr val="0070C0"/>
                </a:solidFill>
                <a:latin typeface="Times New Roman" panose="02020603050405020304" pitchFamily="18" charset="0"/>
                <a:cs typeface="Times New Roman" panose="02020603050405020304" pitchFamily="18" charset="0"/>
              </a:rPr>
              <a:t> hay </a:t>
            </a:r>
            <a:r>
              <a:rPr lang="en-US" sz="2800" dirty="0" err="1" smtClean="0">
                <a:solidFill>
                  <a:srgbClr val="0070C0"/>
                </a:solidFill>
                <a:latin typeface="Times New Roman" panose="02020603050405020304" pitchFamily="18" charset="0"/>
                <a:cs typeface="Times New Roman" panose="02020603050405020304" pitchFamily="18" charset="0"/>
              </a:rPr>
              <a:t>không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tùy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thuộc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thỏa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mãn</a:t>
            </a:r>
            <a:r>
              <a:rPr lang="en-US" sz="2800" dirty="0" smtClean="0">
                <a:solidFill>
                  <a:srgbClr val="0070C0"/>
                </a:solidFill>
                <a:latin typeface="Times New Roman" panose="02020603050405020304" pitchFamily="18" charset="0"/>
                <a:cs typeface="Times New Roman" panose="02020603050405020304" pitchFamily="18" charset="0"/>
              </a:rPr>
              <a:t> hay </a:t>
            </a:r>
            <a:r>
              <a:rPr lang="en-US" sz="2800" dirty="0" err="1" smtClean="0">
                <a:solidFill>
                  <a:srgbClr val="0070C0"/>
                </a:solidFill>
                <a:latin typeface="Times New Roman" panose="02020603050405020304" pitchFamily="18" charset="0"/>
                <a:cs typeface="Times New Roman" panose="02020603050405020304" pitchFamily="18" charset="0"/>
              </a:rPr>
              <a:t>không</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 </a:t>
            </a:r>
            <a:r>
              <a:rPr lang="en-US" altLang="en-US" sz="4000" b="1" dirty="0" err="1" smtClean="0">
                <a:solidFill>
                  <a:srgbClr val="FF0000"/>
                </a:solidFill>
                <a:latin typeface="Times New Roman" panose="02020603050405020304" pitchFamily="18" charset="0"/>
                <a:cs typeface="Times New Roman" panose="02020603050405020304" pitchFamily="18" charset="0"/>
              </a:rPr>
              <a:t>Sử</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dụng</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cách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nói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nếu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thì</a:t>
            </a:r>
            <a:r>
              <a:rPr lang="en-US" altLang="en-US" sz="4000"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srgbClr val="FF0000"/>
                </a:solidFill>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38200" y="1565970"/>
            <a:ext cx="7772400" cy="3539430"/>
          </a:xfrm>
          <a:prstGeom prst="rect">
            <a:avLst/>
          </a:prstGeom>
        </p:spPr>
        <p:txBody>
          <a:bodyPr wrap="square">
            <a:spAutoFit/>
          </a:bodyPr>
          <a:lstStyle/>
          <a:p>
            <a:pPr algn="just"/>
            <a:r>
              <a:rPr lang="vi-VN" sz="2800" b="1" dirty="0" smtClean="0">
                <a:solidFill>
                  <a:srgbClr val="0070C0"/>
                </a:solidFill>
                <a:latin typeface="+mj-lt"/>
              </a:rPr>
              <a:t>Hoạt động 2</a:t>
            </a:r>
            <a:r>
              <a:rPr lang="en-US" sz="2800" b="1" dirty="0" smtClean="0">
                <a:solidFill>
                  <a:srgbClr val="0070C0"/>
                </a:solidFill>
                <a:latin typeface="+mj-lt"/>
              </a:rPr>
              <a:t>:</a:t>
            </a:r>
            <a:endParaRPr lang="vi-VN" sz="2800" dirty="0" smtClean="0">
              <a:solidFill>
                <a:srgbClr val="0070C0"/>
              </a:solidFill>
              <a:latin typeface="+mj-lt"/>
            </a:endParaRPr>
          </a:p>
          <a:p>
            <a:pPr algn="just"/>
            <a:r>
              <a:rPr lang="vi-VN" sz="2800" dirty="0" smtClean="0">
                <a:solidFill>
                  <a:srgbClr val="0070C0"/>
                </a:solidFill>
                <a:latin typeface="+mj-lt"/>
              </a:rPr>
              <a:t>Em đã chọn gõ một điều kiện (ở cột A) với một việc (ở cột B) trong Hoạt động 1. Em hãy nói tiếp những gì còn thiếu sau từ "Nếu" hoặc "thì" để thể hiện đúng cách ghép của em ở Hoạt động 1.</a:t>
            </a:r>
          </a:p>
          <a:p>
            <a:pPr algn="just"/>
            <a:r>
              <a:rPr lang="vi-VN" sz="2800" dirty="0" smtClean="0">
                <a:solidFill>
                  <a:srgbClr val="0070C0"/>
                </a:solidFill>
                <a:latin typeface="+mj-lt"/>
              </a:rPr>
              <a:t>a. </a:t>
            </a:r>
            <a:r>
              <a:rPr lang="vi-VN" sz="2800" b="1" dirty="0" smtClean="0">
                <a:solidFill>
                  <a:srgbClr val="0070C0"/>
                </a:solidFill>
                <a:latin typeface="+mj-lt"/>
              </a:rPr>
              <a:t>Nếu</a:t>
            </a:r>
            <a:r>
              <a:rPr lang="vi-VN" sz="2800" dirty="0" smtClean="0">
                <a:solidFill>
                  <a:srgbClr val="0070C0"/>
                </a:solidFill>
                <a:latin typeface="+mj-lt"/>
              </a:rPr>
              <a:t> mai là ngày Chủ nhật được nghỉ học </a:t>
            </a:r>
            <a:r>
              <a:rPr lang="vi-VN" sz="2800" b="1" dirty="0" smtClean="0">
                <a:solidFill>
                  <a:srgbClr val="0070C0"/>
                </a:solidFill>
                <a:latin typeface="+mj-lt"/>
              </a:rPr>
              <a:t>thì</a:t>
            </a:r>
            <a:r>
              <a:rPr lang="vi-VN" sz="2800" dirty="0" smtClean="0">
                <a:solidFill>
                  <a:srgbClr val="0070C0"/>
                </a:solidFill>
                <a:latin typeface="+mj-lt"/>
              </a:rPr>
              <a:t>...</a:t>
            </a:r>
          </a:p>
          <a:p>
            <a:pPr algn="just"/>
            <a:r>
              <a:rPr lang="vi-VN" sz="2800" dirty="0" smtClean="0">
                <a:solidFill>
                  <a:srgbClr val="0070C0"/>
                </a:solidFill>
                <a:latin typeface="+mj-lt"/>
              </a:rPr>
              <a:t>b. </a:t>
            </a:r>
            <a:r>
              <a:rPr lang="vi-VN" sz="2800" b="1" dirty="0" smtClean="0">
                <a:solidFill>
                  <a:srgbClr val="0070C0"/>
                </a:solidFill>
                <a:latin typeface="+mj-lt"/>
              </a:rPr>
              <a:t>Nếu</a:t>
            </a:r>
            <a:r>
              <a:rPr lang="vi-VN" sz="2800" dirty="0" smtClean="0">
                <a:solidFill>
                  <a:srgbClr val="0070C0"/>
                </a:solidFill>
                <a:latin typeface="+mj-lt"/>
              </a:rPr>
              <a:t> ... </a:t>
            </a:r>
            <a:r>
              <a:rPr lang="vi-VN" sz="2800" b="1" dirty="0" smtClean="0">
                <a:solidFill>
                  <a:srgbClr val="0070C0"/>
                </a:solidFill>
                <a:latin typeface="+mj-lt"/>
              </a:rPr>
              <a:t>thì</a:t>
            </a:r>
            <a:r>
              <a:rPr lang="vi-VN" sz="2800" dirty="0" smtClean="0">
                <a:solidFill>
                  <a:srgbClr val="0070C0"/>
                </a:solidFill>
                <a:latin typeface="+mj-lt"/>
              </a:rPr>
              <a:t> em nhặt giấy bọc kẹo bỏ vào sọt rác.</a:t>
            </a:r>
          </a:p>
          <a:p>
            <a:pPr algn="just"/>
            <a:r>
              <a:rPr lang="vi-VN" sz="2800" dirty="0" smtClean="0">
                <a:solidFill>
                  <a:srgbClr val="0070C0"/>
                </a:solidFill>
                <a:latin typeface="+mj-lt"/>
              </a:rPr>
              <a:t>c. </a:t>
            </a:r>
            <a:r>
              <a:rPr lang="vi-VN" sz="2800" b="1" dirty="0" smtClean="0">
                <a:solidFill>
                  <a:srgbClr val="0070C0"/>
                </a:solidFill>
                <a:latin typeface="+mj-lt"/>
              </a:rPr>
              <a:t>Nếu</a:t>
            </a:r>
            <a:r>
              <a:rPr lang="vi-VN" sz="2800" dirty="0" smtClean="0">
                <a:solidFill>
                  <a:srgbClr val="0070C0"/>
                </a:solidFill>
                <a:latin typeface="+mj-lt"/>
              </a:rPr>
              <a:t> ... </a:t>
            </a:r>
            <a:r>
              <a:rPr lang="vi-VN" sz="2800" b="1" dirty="0" smtClean="0">
                <a:solidFill>
                  <a:srgbClr val="0070C0"/>
                </a:solidFill>
                <a:latin typeface="+mj-lt"/>
              </a:rPr>
              <a:t>thì</a:t>
            </a:r>
            <a:r>
              <a:rPr lang="vi-VN" sz="2800" dirty="0" smtClean="0">
                <a:solidFill>
                  <a:srgbClr val="0070C0"/>
                </a:solidFill>
                <a:latin typeface="+mj-lt"/>
              </a:rPr>
              <a:t> ...</a:t>
            </a:r>
            <a:endParaRPr lang="vi-VN" sz="2800" dirty="0">
              <a:solidFill>
                <a:srgbClr val="0070C0"/>
              </a:solidFill>
              <a:latin typeface="+mj-lt"/>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 </a:t>
            </a:r>
            <a:r>
              <a:rPr lang="en-US" altLang="en-US" sz="4000" b="1" dirty="0" err="1" smtClean="0">
                <a:solidFill>
                  <a:srgbClr val="FF0000"/>
                </a:solidFill>
                <a:latin typeface="Times New Roman" panose="02020603050405020304" pitchFamily="18" charset="0"/>
                <a:cs typeface="Times New Roman" panose="02020603050405020304" pitchFamily="18" charset="0"/>
              </a:rPr>
              <a:t>Sử</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dụng</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cách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nói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nếu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thì</a:t>
            </a:r>
            <a:r>
              <a:rPr lang="en-US" altLang="en-US" sz="4000"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srgbClr val="FF0000"/>
                </a:solidFill>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85800" y="3962400"/>
            <a:ext cx="7391400" cy="2062103"/>
          </a:xfrm>
          <a:prstGeom prst="rect">
            <a:avLst/>
          </a:prstGeom>
        </p:spPr>
        <p:txBody>
          <a:bodyPr wrap="square">
            <a:spAutoFit/>
          </a:bodyPr>
          <a:lstStyle/>
          <a:p>
            <a:pPr algn="just"/>
            <a:r>
              <a:rPr lang="en-US" sz="3200" b="1" dirty="0" smtClean="0">
                <a:solidFill>
                  <a:srgbClr val="0070C0"/>
                </a:solidFill>
                <a:latin typeface="+mj-lt"/>
              </a:rPr>
              <a:t> </a:t>
            </a:r>
            <a:r>
              <a:rPr lang="vi-VN" sz="3200" b="1" dirty="0" smtClean="0">
                <a:solidFill>
                  <a:srgbClr val="0070C0"/>
                </a:solidFill>
                <a:latin typeface="+mj-lt"/>
              </a:rPr>
              <a:t>c. </a:t>
            </a:r>
            <a:r>
              <a:rPr lang="vi-VN" sz="3200" dirty="0" smtClean="0">
                <a:solidFill>
                  <a:srgbClr val="0070C0"/>
                </a:solidFill>
                <a:latin typeface="+mj-lt"/>
              </a:rPr>
              <a:t>Nếu em đánh rơi mất bút viết thì em xin mẹ mua cho em bút viết mới.</a:t>
            </a:r>
          </a:p>
          <a:p>
            <a:pPr algn="just"/>
            <a:r>
              <a:rPr lang="vi-VN" sz="3200" dirty="0" smtClean="0">
                <a:solidFill>
                  <a:srgbClr val="0070C0"/>
                </a:solidFill>
                <a:latin typeface="+mj-lt"/>
              </a:rPr>
              <a:t>Hoặc Nếu trời mưa to thì em không chơi bóng đá ở sân.</a:t>
            </a:r>
            <a:endParaRPr lang="vi-VN" sz="3200" dirty="0">
              <a:solidFill>
                <a:srgbClr val="0070C0"/>
              </a:solidFill>
              <a:latin typeface="+mj-lt"/>
            </a:endParaRPr>
          </a:p>
        </p:txBody>
      </p:sp>
      <p:sp>
        <p:nvSpPr>
          <p:cNvPr id="13" name="Rectangle 12"/>
          <p:cNvSpPr/>
          <p:nvPr/>
        </p:nvSpPr>
        <p:spPr>
          <a:xfrm>
            <a:off x="914400" y="1371600"/>
            <a:ext cx="7772400" cy="1569660"/>
          </a:xfrm>
          <a:prstGeom prst="rect">
            <a:avLst/>
          </a:prstGeom>
        </p:spPr>
        <p:txBody>
          <a:bodyPr wrap="square">
            <a:spAutoFit/>
          </a:bodyPr>
          <a:lstStyle/>
          <a:p>
            <a:pPr algn="just"/>
            <a:r>
              <a:rPr lang="vi-VN" sz="3200" b="1" dirty="0" smtClean="0">
                <a:solidFill>
                  <a:srgbClr val="0070C0"/>
                </a:solidFill>
                <a:latin typeface="Times New Roman" pitchFamily="18" charset="0"/>
                <a:cs typeface="Times New Roman" pitchFamily="18" charset="0"/>
              </a:rPr>
              <a:t>a. </a:t>
            </a:r>
            <a:r>
              <a:rPr lang="vi-VN" sz="3200" dirty="0" smtClean="0">
                <a:solidFill>
                  <a:srgbClr val="0070C0"/>
                </a:solidFill>
                <a:latin typeface="Times New Roman" pitchFamily="18" charset="0"/>
                <a:cs typeface="Times New Roman" pitchFamily="18" charset="0"/>
              </a:rPr>
              <a:t>Nếu mai là ngày Chủ nhật được nghỉ học thì em xin phép mẹ sáng mai sang nhà bạn chơi.</a:t>
            </a:r>
          </a:p>
        </p:txBody>
      </p:sp>
      <p:sp>
        <p:nvSpPr>
          <p:cNvPr id="14" name="Rectangle 13"/>
          <p:cNvSpPr/>
          <p:nvPr/>
        </p:nvSpPr>
        <p:spPr>
          <a:xfrm>
            <a:off x="914400" y="2885182"/>
            <a:ext cx="7467600" cy="1077218"/>
          </a:xfrm>
          <a:prstGeom prst="rect">
            <a:avLst/>
          </a:prstGeom>
        </p:spPr>
        <p:txBody>
          <a:bodyPr wrap="square">
            <a:spAutoFit/>
          </a:bodyPr>
          <a:lstStyle/>
          <a:p>
            <a:pPr algn="just"/>
            <a:r>
              <a:rPr lang="vi-VN" sz="3200" b="1" dirty="0" smtClean="0">
                <a:solidFill>
                  <a:srgbClr val="0070C0"/>
                </a:solidFill>
                <a:latin typeface="+mj-lt"/>
              </a:rPr>
              <a:t>b. </a:t>
            </a:r>
            <a:r>
              <a:rPr lang="vi-VN" sz="3200" dirty="0" smtClean="0">
                <a:solidFill>
                  <a:srgbClr val="0070C0"/>
                </a:solidFill>
                <a:latin typeface="+mj-lt"/>
              </a:rPr>
              <a:t>Nếu em bé vứt giấy bọc kẹo ra sàn nhà thì em nhặt giấy bọc kẹo bỏ vào sọt rác.</a:t>
            </a: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3662</TotalTime>
  <Words>722</Words>
  <Application>Microsoft Office PowerPoint</Application>
  <PresentationFormat>On-screen Show (4:3)</PresentationFormat>
  <Paragraphs>69</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Admin</cp:lastModifiedBy>
  <cp:revision>136</cp:revision>
  <dcterms:created xsi:type="dcterms:W3CDTF">2017-10-03T01:20:28Z</dcterms:created>
  <dcterms:modified xsi:type="dcterms:W3CDTF">2022-07-31T07:24:13Z</dcterms:modified>
</cp:coreProperties>
</file>