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91" r:id="rId4"/>
    <p:sldId id="292" r:id="rId5"/>
    <p:sldId id="263"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000" autoAdjust="0"/>
  </p:normalViewPr>
  <p:slideViewPr>
    <p:cSldViewPr snapToGrid="0">
      <p:cViewPr varScale="1">
        <p:scale>
          <a:sx n="78" d="100"/>
          <a:sy n="78" d="100"/>
        </p:scale>
        <p:origin x="3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圆角矩形 7"/>
          <p:cNvSpPr/>
          <p:nvPr userDrawn="1"/>
        </p:nvSpPr>
        <p:spPr>
          <a:xfrm>
            <a:off x="665843" y="562881"/>
            <a:ext cx="10860314" cy="5732236"/>
          </a:xfrm>
          <a:prstGeom prst="roundRect">
            <a:avLst>
              <a:gd name="adj" fmla="val 9577"/>
            </a:avLst>
          </a:prstGeom>
          <a:solidFill>
            <a:schemeClr val="bg1"/>
          </a:solidFill>
          <a:ln w="76200">
            <a:solidFill>
              <a:srgbClr val="79CF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 xmlns:a16="http://schemas.microsoft.com/office/drawing/2014/main" id="{D8940E2A-F606-1F12-B842-22865DB90E32}"/>
              </a:ext>
            </a:extLst>
          </p:cNvPr>
          <p:cNvPicPr>
            <a:picLocks noChangeAspect="1"/>
          </p:cNvPicPr>
          <p:nvPr userDrawn="1"/>
        </p:nvPicPr>
        <p:blipFill>
          <a:blip r:embed="rId3"/>
          <a:stretch>
            <a:fillRect/>
          </a:stretch>
        </p:blipFill>
        <p:spPr>
          <a:xfrm>
            <a:off x="-368533" y="5998782"/>
            <a:ext cx="2188654" cy="951058"/>
          </a:xfrm>
          <a:prstGeom prst="rect">
            <a:avLst/>
          </a:prstGeom>
        </p:spPr>
      </p:pic>
      <p:pic>
        <p:nvPicPr>
          <p:cNvPr id="3" name="Picture 2">
            <a:extLst>
              <a:ext uri="{FF2B5EF4-FFF2-40B4-BE49-F238E27FC236}">
                <a16:creationId xmlns="" xmlns:a16="http://schemas.microsoft.com/office/drawing/2014/main" id="{25839AA5-369D-0446-46DC-5473A3C0B5E5}"/>
              </a:ext>
            </a:extLst>
          </p:cNvPr>
          <p:cNvPicPr>
            <a:picLocks noChangeAspect="1"/>
          </p:cNvPicPr>
          <p:nvPr userDrawn="1"/>
        </p:nvPicPr>
        <p:blipFill>
          <a:blip r:embed="rId3"/>
          <a:stretch>
            <a:fillRect/>
          </a:stretch>
        </p:blipFill>
        <p:spPr>
          <a:xfrm>
            <a:off x="10473494" y="-221073"/>
            <a:ext cx="2188654" cy="951058"/>
          </a:xfrm>
          <a:prstGeom prst="rect">
            <a:avLst/>
          </a:prstGeom>
        </p:spPr>
      </p:pic>
    </p:spTree>
    <p:extLst>
      <p:ext uri="{BB962C8B-B14F-4D97-AF65-F5344CB8AC3E}">
        <p14:creationId xmlns:p14="http://schemas.microsoft.com/office/powerpoint/2010/main" val="658939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图片 6">
            <a:extLst>
              <a:ext uri="{FF2B5EF4-FFF2-40B4-BE49-F238E27FC236}">
                <a16:creationId xmlns="" xmlns:a16="http://schemas.microsoft.com/office/drawing/2014/main" id="{00D8E213-D7B9-1B7C-A5E1-78A5844C1F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圆角矩形 7">
            <a:extLst>
              <a:ext uri="{FF2B5EF4-FFF2-40B4-BE49-F238E27FC236}">
                <a16:creationId xmlns="" xmlns:a16="http://schemas.microsoft.com/office/drawing/2014/main" id="{F1F8E7CF-8B25-DDB3-07C6-2979CC50C715}"/>
              </a:ext>
            </a:extLst>
          </p:cNvPr>
          <p:cNvSpPr/>
          <p:nvPr userDrawn="1"/>
        </p:nvSpPr>
        <p:spPr>
          <a:xfrm>
            <a:off x="240145" y="286328"/>
            <a:ext cx="11684000" cy="6322826"/>
          </a:xfrm>
          <a:prstGeom prst="roundRect">
            <a:avLst>
              <a:gd name="adj" fmla="val 9577"/>
            </a:avLst>
          </a:prstGeom>
          <a:solidFill>
            <a:schemeClr val="bg1"/>
          </a:solidFill>
          <a:ln w="76200">
            <a:solidFill>
              <a:srgbClr val="79CF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 xmlns:a16="http://schemas.microsoft.com/office/drawing/2014/main" id="{E894CB63-6B20-792E-7AEC-D74FF9245302}"/>
              </a:ext>
            </a:extLst>
          </p:cNvPr>
          <p:cNvPicPr>
            <a:picLocks noChangeAspect="1"/>
          </p:cNvPicPr>
          <p:nvPr userDrawn="1"/>
        </p:nvPicPr>
        <p:blipFill>
          <a:blip r:embed="rId3"/>
          <a:stretch>
            <a:fillRect/>
          </a:stretch>
        </p:blipFill>
        <p:spPr>
          <a:xfrm>
            <a:off x="-368533" y="5998782"/>
            <a:ext cx="2188654" cy="951058"/>
          </a:xfrm>
          <a:prstGeom prst="rect">
            <a:avLst/>
          </a:prstGeom>
        </p:spPr>
      </p:pic>
      <p:pic>
        <p:nvPicPr>
          <p:cNvPr id="6" name="Picture 5">
            <a:extLst>
              <a:ext uri="{FF2B5EF4-FFF2-40B4-BE49-F238E27FC236}">
                <a16:creationId xmlns="" xmlns:a16="http://schemas.microsoft.com/office/drawing/2014/main" id="{E3561437-7686-4095-EEB1-6676F3C3B53C}"/>
              </a:ext>
            </a:extLst>
          </p:cNvPr>
          <p:cNvPicPr>
            <a:picLocks noChangeAspect="1"/>
          </p:cNvPicPr>
          <p:nvPr userDrawn="1"/>
        </p:nvPicPr>
        <p:blipFill>
          <a:blip r:embed="rId3"/>
          <a:stretch>
            <a:fillRect/>
          </a:stretch>
        </p:blipFill>
        <p:spPr>
          <a:xfrm>
            <a:off x="10473494" y="-221073"/>
            <a:ext cx="2188654" cy="951058"/>
          </a:xfrm>
          <a:prstGeom prst="rect">
            <a:avLst/>
          </a:prstGeom>
        </p:spPr>
      </p:pic>
    </p:spTree>
    <p:extLst>
      <p:ext uri="{BB962C8B-B14F-4D97-AF65-F5344CB8AC3E}">
        <p14:creationId xmlns:p14="http://schemas.microsoft.com/office/powerpoint/2010/main" val="88128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39310"/>
      </p:ext>
    </p:extLst>
  </p:cSld>
  <p:clrMap bg1="lt1" tx1="dk1" bg2="lt2" tx2="dk2" accent1="accent1" accent2="accent2" accent3="accent3" accent4="accent4" accent5="accent5" accent6="accent6" hlink="hlink" folHlink="folHlink"/>
  <p:sldLayoutIdLst>
    <p:sldLayoutId id="2147483649" r:id="rId1"/>
    <p:sldLayoutId id="214748365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2118"/>
          <a:stretch/>
        </p:blipFill>
        <p:spPr>
          <a:xfrm>
            <a:off x="85502" y="-19050"/>
            <a:ext cx="9440778" cy="526147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3904556"/>
            <a:ext cx="6076950" cy="2953443"/>
          </a:xfrm>
          <a:prstGeom prst="rect">
            <a:avLst/>
          </a:prstGeom>
        </p:spPr>
      </p:pic>
      <p:pic>
        <p:nvPicPr>
          <p:cNvPr id="5" name="Picture 4">
            <a:extLst>
              <a:ext uri="{FF2B5EF4-FFF2-40B4-BE49-F238E27FC236}">
                <a16:creationId xmlns="" xmlns:a16="http://schemas.microsoft.com/office/drawing/2014/main" id="{791C6A7F-9445-3238-9E3A-CEDF1D204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5" y="-200348"/>
            <a:ext cx="1752362" cy="1752362"/>
          </a:xfrm>
          <a:prstGeom prst="rect">
            <a:avLst/>
          </a:prstGeom>
        </p:spPr>
      </p:pic>
      <p:pic>
        <p:nvPicPr>
          <p:cNvPr id="6" name="Picture 5">
            <a:extLst>
              <a:ext uri="{FF2B5EF4-FFF2-40B4-BE49-F238E27FC236}">
                <a16:creationId xmlns="" xmlns:a16="http://schemas.microsoft.com/office/drawing/2014/main" id="{335E8A8B-A373-8A23-8ED0-21A3F8A31053}"/>
              </a:ext>
            </a:extLst>
          </p:cNvPr>
          <p:cNvPicPr>
            <a:picLocks noChangeAspect="1"/>
          </p:cNvPicPr>
          <p:nvPr/>
        </p:nvPicPr>
        <p:blipFill>
          <a:blip r:embed="rId6"/>
          <a:stretch>
            <a:fillRect/>
          </a:stretch>
        </p:blipFill>
        <p:spPr>
          <a:xfrm rot="21285537">
            <a:off x="776591" y="1780203"/>
            <a:ext cx="7724301" cy="2609314"/>
          </a:xfrm>
          <a:prstGeom prst="rect">
            <a:avLst/>
          </a:prstGeom>
        </p:spPr>
      </p:pic>
      <p:pic>
        <p:nvPicPr>
          <p:cNvPr id="8" name="Picture 7">
            <a:extLst>
              <a:ext uri="{FF2B5EF4-FFF2-40B4-BE49-F238E27FC236}">
                <a16:creationId xmlns="" xmlns:a16="http://schemas.microsoft.com/office/drawing/2014/main" id="{A51DDA65-56A9-F6F8-FFC0-792AA0ADF653}"/>
              </a:ext>
            </a:extLst>
          </p:cNvPr>
          <p:cNvPicPr>
            <a:picLocks noChangeAspect="1"/>
          </p:cNvPicPr>
          <p:nvPr/>
        </p:nvPicPr>
        <p:blipFill>
          <a:blip r:embed="rId7"/>
          <a:stretch>
            <a:fillRect/>
          </a:stretch>
        </p:blipFill>
        <p:spPr>
          <a:xfrm>
            <a:off x="3455510" y="3131563"/>
            <a:ext cx="2700762" cy="1286367"/>
          </a:xfrm>
          <a:prstGeom prst="rect">
            <a:avLst/>
          </a:prstGeom>
        </p:spPr>
      </p:pic>
      <p:pic>
        <p:nvPicPr>
          <p:cNvPr id="7" name="Picture 6">
            <a:extLst>
              <a:ext uri="{FF2B5EF4-FFF2-40B4-BE49-F238E27FC236}">
                <a16:creationId xmlns="" xmlns:a16="http://schemas.microsoft.com/office/drawing/2014/main" id="{26B18449-646A-780C-8579-55DAAF2AFFCE}"/>
              </a:ext>
            </a:extLst>
          </p:cNvPr>
          <p:cNvPicPr>
            <a:picLocks noChangeAspect="1"/>
          </p:cNvPicPr>
          <p:nvPr/>
        </p:nvPicPr>
        <p:blipFill>
          <a:blip r:embed="rId8"/>
          <a:stretch>
            <a:fillRect/>
          </a:stretch>
        </p:blipFill>
        <p:spPr>
          <a:xfrm>
            <a:off x="-368533" y="5998782"/>
            <a:ext cx="2188654" cy="951058"/>
          </a:xfrm>
          <a:prstGeom prst="rect">
            <a:avLst/>
          </a:prstGeom>
        </p:spPr>
      </p:pic>
      <p:pic>
        <p:nvPicPr>
          <p:cNvPr id="9" name="Picture 8">
            <a:extLst>
              <a:ext uri="{FF2B5EF4-FFF2-40B4-BE49-F238E27FC236}">
                <a16:creationId xmlns="" xmlns:a16="http://schemas.microsoft.com/office/drawing/2014/main" id="{DCF5A78C-10C6-2A3F-D74E-B31074BCCA6B}"/>
              </a:ext>
            </a:extLst>
          </p:cNvPr>
          <p:cNvPicPr>
            <a:picLocks noChangeAspect="1"/>
          </p:cNvPicPr>
          <p:nvPr/>
        </p:nvPicPr>
        <p:blipFill>
          <a:blip r:embed="rId8"/>
          <a:stretch>
            <a:fillRect/>
          </a:stretch>
        </p:blipFill>
        <p:spPr>
          <a:xfrm>
            <a:off x="10473494" y="-221073"/>
            <a:ext cx="2188654" cy="951058"/>
          </a:xfrm>
          <a:prstGeom prst="rect">
            <a:avLst/>
          </a:prstGeom>
        </p:spPr>
      </p:pic>
    </p:spTree>
    <p:extLst>
      <p:ext uri="{BB962C8B-B14F-4D97-AF65-F5344CB8AC3E}">
        <p14:creationId xmlns:p14="http://schemas.microsoft.com/office/powerpoint/2010/main" val="94653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8C886788-700E-4D20-9F80-E0E96837A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useBgFill="1">
        <p:nvSpPr>
          <p:cNvPr id="27" name="Freeform: Shape 26">
            <a:extLst>
              <a:ext uri="{FF2B5EF4-FFF2-40B4-BE49-F238E27FC236}">
                <a16:creationId xmlns="" xmlns:a16="http://schemas.microsoft.com/office/drawing/2014/main" id="{1850674C-4E08-4C62-A3E2-6337FE4F7D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useBgFill="1">
        <p:nvSpPr>
          <p:cNvPr id="28" name="Freeform: Shape 27">
            <a:extLst>
              <a:ext uri="{FF2B5EF4-FFF2-40B4-BE49-F238E27FC236}">
                <a16:creationId xmlns="" xmlns:a16="http://schemas.microsoft.com/office/drawing/2014/main" id="{BCE4FF05-2B0C-4C97-A9B4-E163085A90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 xmlns:a16="http://schemas.microsoft.com/office/drawing/2014/main" id="{693180D3-2D1D-9F86-86AA-F47134EED6BF}"/>
              </a:ext>
            </a:extLst>
          </p:cNvPr>
          <p:cNvSpPr txBox="1"/>
          <p:nvPr/>
        </p:nvSpPr>
        <p:spPr>
          <a:xfrm>
            <a:off x="57988" y="-203447"/>
            <a:ext cx="4562018" cy="32004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rgbClr val="0070C0"/>
                </a:solidFill>
                <a:latin typeface="Cambria" panose="02040503050406030204" pitchFamily="18" charset="0"/>
                <a:ea typeface="Cambria" panose="02040503050406030204" pitchFamily="18" charset="0"/>
                <a:cs typeface="+mj-cs"/>
              </a:rPr>
              <a:t>1. </a:t>
            </a:r>
            <a:r>
              <a:rPr lang="en-US" sz="4800" b="1" dirty="0" err="1">
                <a:solidFill>
                  <a:srgbClr val="0070C0"/>
                </a:solidFill>
                <a:latin typeface="Cambria" panose="02040503050406030204" pitchFamily="18" charset="0"/>
                <a:ea typeface="Cambria" panose="02040503050406030204" pitchFamily="18" charset="0"/>
                <a:cs typeface="+mj-cs"/>
              </a:rPr>
              <a:t>Đọc</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sách</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báo</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về</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quê</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hương</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đất</a:t>
            </a:r>
            <a:r>
              <a:rPr lang="en-US" sz="4800" b="1" dirty="0">
                <a:solidFill>
                  <a:srgbClr val="0070C0"/>
                </a:solidFill>
                <a:latin typeface="Cambria" panose="02040503050406030204" pitchFamily="18" charset="0"/>
                <a:ea typeface="Cambria" panose="02040503050406030204" pitchFamily="18" charset="0"/>
                <a:cs typeface="+mj-cs"/>
              </a:rPr>
              <a:t> </a:t>
            </a:r>
            <a:r>
              <a:rPr lang="en-US" sz="4800" b="1" dirty="0" err="1">
                <a:solidFill>
                  <a:srgbClr val="0070C0"/>
                </a:solidFill>
                <a:latin typeface="Cambria" panose="02040503050406030204" pitchFamily="18" charset="0"/>
                <a:ea typeface="Cambria" panose="02040503050406030204" pitchFamily="18" charset="0"/>
                <a:cs typeface="+mj-cs"/>
              </a:rPr>
              <a:t>nước</a:t>
            </a:r>
            <a:r>
              <a:rPr lang="en-US" sz="4800" b="1" dirty="0">
                <a:solidFill>
                  <a:srgbClr val="0070C0"/>
                </a:solidFill>
                <a:latin typeface="Cambria" panose="02040503050406030204" pitchFamily="18" charset="0"/>
                <a:ea typeface="Cambria" panose="02040503050406030204" pitchFamily="18" charset="0"/>
                <a:cs typeface="+mj-cs"/>
              </a:rPr>
              <a:t>.</a:t>
            </a:r>
          </a:p>
        </p:txBody>
      </p:sp>
      <p:sp>
        <p:nvSpPr>
          <p:cNvPr id="30" name="Rectangle 29">
            <a:extLst>
              <a:ext uri="{FF2B5EF4-FFF2-40B4-BE49-F238E27FC236}">
                <a16:creationId xmlns="" xmlns:a16="http://schemas.microsoft.com/office/drawing/2014/main" id="{FDBD7205-E536-4134-8768-AC3E1A3C5E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1" name="Picture 10" descr="A paper bag with a picture of a boat on it&#10;&#10;Description automatically generated">
            <a:extLst>
              <a:ext uri="{FF2B5EF4-FFF2-40B4-BE49-F238E27FC236}">
                <a16:creationId xmlns="" xmlns:a16="http://schemas.microsoft.com/office/drawing/2014/main" id="{4DF3F9BE-7618-51BA-C395-FDE18A655EF5}"/>
              </a:ext>
            </a:extLst>
          </p:cNvPr>
          <p:cNvPicPr>
            <a:picLocks noChangeAspect="1"/>
          </p:cNvPicPr>
          <p:nvPr/>
        </p:nvPicPr>
        <p:blipFill>
          <a:blip r:embed="rId2"/>
          <a:stretch>
            <a:fillRect/>
          </a:stretch>
        </p:blipFill>
        <p:spPr>
          <a:xfrm>
            <a:off x="9193716" y="2996953"/>
            <a:ext cx="2871216" cy="3681046"/>
          </a:xfrm>
          <a:prstGeom prst="rect">
            <a:avLst/>
          </a:prstGeom>
        </p:spPr>
      </p:pic>
      <p:pic>
        <p:nvPicPr>
          <p:cNvPr id="10" name="Picture 9" descr="Several books on a table&#10;&#10;Description automatically generated">
            <a:extLst>
              <a:ext uri="{FF2B5EF4-FFF2-40B4-BE49-F238E27FC236}">
                <a16:creationId xmlns="" xmlns:a16="http://schemas.microsoft.com/office/drawing/2014/main" id="{BFFAC8A0-66BC-9916-ECC2-B3353AE0C7F6}"/>
              </a:ext>
            </a:extLst>
          </p:cNvPr>
          <p:cNvPicPr>
            <a:picLocks noChangeAspect="1"/>
          </p:cNvPicPr>
          <p:nvPr/>
        </p:nvPicPr>
        <p:blipFill>
          <a:blip r:embed="rId3"/>
          <a:stretch>
            <a:fillRect/>
          </a:stretch>
        </p:blipFill>
        <p:spPr>
          <a:xfrm>
            <a:off x="4948887" y="2996953"/>
            <a:ext cx="4066515" cy="3049886"/>
          </a:xfrm>
          <a:prstGeom prst="rect">
            <a:avLst/>
          </a:prstGeom>
        </p:spPr>
      </p:pic>
      <p:grpSp>
        <p:nvGrpSpPr>
          <p:cNvPr id="9" name="Group 8">
            <a:extLst>
              <a:ext uri="{FF2B5EF4-FFF2-40B4-BE49-F238E27FC236}">
                <a16:creationId xmlns="" xmlns:a16="http://schemas.microsoft.com/office/drawing/2014/main" id="{D0B61493-D0A7-7AD8-BA6A-333A52D4277D}"/>
              </a:ext>
            </a:extLst>
          </p:cNvPr>
          <p:cNvGrpSpPr/>
          <p:nvPr/>
        </p:nvGrpSpPr>
        <p:grpSpPr>
          <a:xfrm>
            <a:off x="4758814" y="285699"/>
            <a:ext cx="7207044" cy="2340864"/>
            <a:chOff x="775084" y="1594996"/>
            <a:chExt cx="4294007" cy="3861907"/>
          </a:xfrm>
        </p:grpSpPr>
        <p:sp>
          <p:nvSpPr>
            <p:cNvPr id="7" name="Rectangle: Diagonal Corners Rounded 6">
              <a:extLst>
                <a:ext uri="{FF2B5EF4-FFF2-40B4-BE49-F238E27FC236}">
                  <a16:creationId xmlns="" xmlns:a16="http://schemas.microsoft.com/office/drawing/2014/main" id="{3FB3F88D-DD64-655D-7F9A-A943EC31D854}"/>
                </a:ext>
              </a:extLst>
            </p:cNvPr>
            <p:cNvSpPr/>
            <p:nvPr/>
          </p:nvSpPr>
          <p:spPr>
            <a:xfrm flipV="1">
              <a:off x="775084" y="1594996"/>
              <a:ext cx="4294007" cy="3861907"/>
            </a:xfrm>
            <a:prstGeom prst="round2DiagRect">
              <a:avLst/>
            </a:prstGeom>
            <a:solidFill>
              <a:srgbClr val="85D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 xmlns:a16="http://schemas.microsoft.com/office/drawing/2014/main" id="{BA371FF9-0866-2F0A-AE2F-7EE78AE30F88}"/>
                </a:ext>
              </a:extLst>
            </p:cNvPr>
            <p:cNvSpPr txBox="1"/>
            <p:nvPr/>
          </p:nvSpPr>
          <p:spPr>
            <a:xfrm>
              <a:off x="798622" y="1622711"/>
              <a:ext cx="4251674" cy="3706672"/>
            </a:xfrm>
            <a:prstGeom prst="rect">
              <a:avLst/>
            </a:prstGeom>
            <a:noFill/>
          </p:spPr>
          <p:txBody>
            <a:bodyPr wrap="square" rtlCol="0">
              <a:spAutoFit/>
            </a:bodyPr>
            <a:lstStyle/>
            <a:p>
              <a:pPr algn="just" defTabSz="512064">
                <a:spcAft>
                  <a:spcPts val="600"/>
                </a:spcAft>
              </a:pPr>
              <a:r>
                <a:rPr lang="vi-VN" sz="2800" kern="1200" dirty="0">
                  <a:solidFill>
                    <a:schemeClr val="tx1"/>
                  </a:solidFill>
                  <a:latin typeface="Cambria" panose="02040503050406030204" pitchFamily="18" charset="0"/>
                  <a:ea typeface="Cambria" panose="02040503050406030204" pitchFamily="18" charset="0"/>
                </a:rPr>
                <a:t>“</a:t>
              </a:r>
              <a:r>
                <a:rPr lang="vi-VN" sz="2800" b="1" kern="1200" dirty="0">
                  <a:solidFill>
                    <a:schemeClr val="tx1"/>
                  </a:solidFill>
                  <a:latin typeface="Cambria" panose="02040503050406030204" pitchFamily="18" charset="0"/>
                  <a:ea typeface="Cambria" panose="02040503050406030204" pitchFamily="18" charset="0"/>
                </a:rPr>
                <a:t>Đất nước ngàn năm</a:t>
              </a:r>
              <a:r>
                <a:rPr lang="vi-VN" sz="2800" kern="1200" dirty="0">
                  <a:solidFill>
                    <a:schemeClr val="tx1"/>
                  </a:solidFill>
                  <a:latin typeface="Cambria" panose="02040503050406030204" pitchFamily="18" charset="0"/>
                  <a:ea typeface="Cambria" panose="02040503050406030204" pitchFamily="18" charset="0"/>
                </a:rPr>
                <a:t>” là tên gọi chung của bộ sách do nhiều tác giả viết. Bộ sách viết về các danh lam thắng cảnh, những nét đặc sắc về văn hóa và những sản vật của nhiều vùng miền trên đất nước Việt Nam ta.</a:t>
              </a:r>
            </a:p>
          </p:txBody>
        </p:sp>
      </p:grpSp>
      <p:pic>
        <p:nvPicPr>
          <p:cNvPr id="12" name="图片 12">
            <a:extLst>
              <a:ext uri="{FF2B5EF4-FFF2-40B4-BE49-F238E27FC236}">
                <a16:creationId xmlns="" xmlns:a16="http://schemas.microsoft.com/office/drawing/2014/main" id="{EFAFC7BD-4344-CF63-0B8D-8E7B8F982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88" t="36878" r="49907" b="34882"/>
          <a:stretch/>
        </p:blipFill>
        <p:spPr>
          <a:xfrm>
            <a:off x="-26785" y="3321005"/>
            <a:ext cx="4646791" cy="3889719"/>
          </a:xfrm>
          <a:prstGeom prst="rect">
            <a:avLst/>
          </a:prstGeom>
        </p:spPr>
      </p:pic>
    </p:spTree>
    <p:extLst>
      <p:ext uri="{BB962C8B-B14F-4D97-AF65-F5344CB8AC3E}">
        <p14:creationId xmlns:p14="http://schemas.microsoft.com/office/powerpoint/2010/main" val="1220170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212A6A0-E231-D834-EC7A-D70FE1439A79}"/>
              </a:ext>
            </a:extLst>
          </p:cNvPr>
          <p:cNvGraphicFramePr>
            <a:graphicFrameLocks noGrp="1"/>
          </p:cNvGraphicFramePr>
          <p:nvPr>
            <p:extLst>
              <p:ext uri="{D42A27DB-BD31-4B8C-83A1-F6EECF244321}">
                <p14:modId xmlns:p14="http://schemas.microsoft.com/office/powerpoint/2010/main" val="1577265852"/>
              </p:ext>
            </p:extLst>
          </p:nvPr>
        </p:nvGraphicFramePr>
        <p:xfrm>
          <a:off x="871793" y="1466918"/>
          <a:ext cx="10287819" cy="4540590"/>
        </p:xfrm>
        <a:graphic>
          <a:graphicData uri="http://schemas.openxmlformats.org/drawingml/2006/table">
            <a:tbl>
              <a:tblPr firstRow="1" bandRow="1">
                <a:tableStyleId>{D7AC3CCA-C797-4891-BE02-D94E43425B78}</a:tableStyleId>
              </a:tblPr>
              <a:tblGrid>
                <a:gridCol w="3429273">
                  <a:extLst>
                    <a:ext uri="{9D8B030D-6E8A-4147-A177-3AD203B41FA5}">
                      <a16:colId xmlns="" xmlns:a16="http://schemas.microsoft.com/office/drawing/2014/main" val="481952048"/>
                    </a:ext>
                  </a:extLst>
                </a:gridCol>
                <a:gridCol w="3429273">
                  <a:extLst>
                    <a:ext uri="{9D8B030D-6E8A-4147-A177-3AD203B41FA5}">
                      <a16:colId xmlns="" xmlns:a16="http://schemas.microsoft.com/office/drawing/2014/main" val="2407279902"/>
                    </a:ext>
                  </a:extLst>
                </a:gridCol>
                <a:gridCol w="3429273">
                  <a:extLst>
                    <a:ext uri="{9D8B030D-6E8A-4147-A177-3AD203B41FA5}">
                      <a16:colId xmlns="" xmlns:a16="http://schemas.microsoft.com/office/drawing/2014/main" val="1197360794"/>
                    </a:ext>
                  </a:extLst>
                </a:gridCol>
              </a:tblGrid>
              <a:tr h="75676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mbria" panose="02040503050406030204" pitchFamily="18" charset="0"/>
                          <a:ea typeface="Cambria" panose="02040503050406030204" pitchFamily="18" charset="0"/>
                          <a:cs typeface="Open Sans" panose="020B0606030504020204" pitchFamily="34" charset="0"/>
                        </a:rPr>
                        <a:t>PHIẾU</a:t>
                      </a:r>
                      <a:r>
                        <a:rPr lang="en-US" sz="3600" b="1" baseline="0" dirty="0">
                          <a:solidFill>
                            <a:schemeClr val="tx1"/>
                          </a:solidFill>
                          <a:latin typeface="Cambria" panose="02040503050406030204" pitchFamily="18" charset="0"/>
                          <a:ea typeface="Cambria" panose="02040503050406030204" pitchFamily="18" charset="0"/>
                          <a:cs typeface="Open Sans" panose="020B0606030504020204" pitchFamily="34" charset="0"/>
                        </a:rPr>
                        <a:t> ĐỌC SÁCH</a:t>
                      </a:r>
                      <a:endParaRPr lang="en-US" sz="3600" b="1" dirty="0">
                        <a:solidFill>
                          <a:schemeClr val="tx1"/>
                        </a:solidFill>
                        <a:latin typeface="Cambria" panose="02040503050406030204" pitchFamily="18" charset="0"/>
                        <a:ea typeface="Cambria" panose="02040503050406030204" pitchFamily="18" charset="0"/>
                        <a:cs typeface="Open Sans" panose="020B0606030504020204" pitchFamily="34" charset="0"/>
                      </a:endParaRPr>
                    </a:p>
                  </a:txBody>
                  <a:tcPr anchor="ct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extLst>
                  <a:ext uri="{0D108BD9-81ED-4DB2-BD59-A6C34878D82A}">
                    <a16:rowId xmlns="" xmlns:a16="http://schemas.microsoft.com/office/drawing/2014/main" val="1750608757"/>
                  </a:ext>
                </a:extLst>
              </a:tr>
              <a:tr h="756765">
                <a:tc>
                  <a:txBody>
                    <a:bodyPr/>
                    <a:lstStyle/>
                    <a:p>
                      <a:r>
                        <a:rPr lang="en-US" sz="2800" dirty="0" err="1">
                          <a:latin typeface="Cambria" panose="02040503050406030204" pitchFamily="18" charset="0"/>
                          <a:ea typeface="Cambria" panose="02040503050406030204" pitchFamily="18" charset="0"/>
                        </a:rPr>
                        <a:t>Tên</a:t>
                      </a:r>
                      <a:r>
                        <a:rPr lang="en-US" sz="2800" baseline="0" dirty="0">
                          <a:latin typeface="Cambria" panose="02040503050406030204" pitchFamily="18" charset="0"/>
                          <a:ea typeface="Cambria" panose="02040503050406030204" pitchFamily="18" charset="0"/>
                        </a:rPr>
                        <a:t> </a:t>
                      </a:r>
                      <a:r>
                        <a:rPr lang="vi-VN" sz="2800" baseline="0" dirty="0">
                          <a:latin typeface="Cambria" panose="02040503050406030204" pitchFamily="18" charset="0"/>
                          <a:ea typeface="Cambria" panose="02040503050406030204" pitchFamily="18" charset="0"/>
                        </a:rPr>
                        <a:t>sách (báo)</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tc>
                  <a:txBody>
                    <a:bodyPr/>
                    <a:lstStyle/>
                    <a:p>
                      <a:r>
                        <a:rPr lang="en-US" sz="2800" dirty="0" err="1">
                          <a:latin typeface="Cambria" panose="02040503050406030204" pitchFamily="18" charset="0"/>
                          <a:ea typeface="Cambria" panose="02040503050406030204" pitchFamily="18" charset="0"/>
                        </a:rPr>
                        <a:t>Tác</a:t>
                      </a:r>
                      <a:r>
                        <a:rPr lang="en-US" sz="2800" baseline="0" dirty="0">
                          <a:latin typeface="Cambria" panose="02040503050406030204" pitchFamily="18" charset="0"/>
                          <a:ea typeface="Cambria" panose="02040503050406030204" pitchFamily="18" charset="0"/>
                        </a:rPr>
                        <a:t> </a:t>
                      </a:r>
                      <a:r>
                        <a:rPr lang="en-US" sz="2800" baseline="0" dirty="0" err="1">
                          <a:latin typeface="Cambria" panose="02040503050406030204" pitchFamily="18" charset="0"/>
                          <a:ea typeface="Cambria" panose="02040503050406030204" pitchFamily="18" charset="0"/>
                        </a:rPr>
                        <a:t>giả</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tc>
                  <a:txBody>
                    <a:bodyPr/>
                    <a:lstStyle/>
                    <a:p>
                      <a:r>
                        <a:rPr lang="en-US" sz="2800" dirty="0" err="1">
                          <a:latin typeface="Cambria" panose="02040503050406030204" pitchFamily="18" charset="0"/>
                          <a:ea typeface="Cambria" panose="02040503050406030204" pitchFamily="18" charset="0"/>
                        </a:rPr>
                        <a:t>Ngày</a:t>
                      </a:r>
                      <a:r>
                        <a:rPr lang="en-US" sz="2800" baseline="0" dirty="0">
                          <a:latin typeface="Cambria" panose="02040503050406030204" pitchFamily="18" charset="0"/>
                          <a:ea typeface="Cambria" panose="02040503050406030204" pitchFamily="18" charset="0"/>
                        </a:rPr>
                        <a:t> </a:t>
                      </a:r>
                      <a:r>
                        <a:rPr lang="en-US" sz="2800" baseline="0" dirty="0" err="1">
                          <a:latin typeface="Cambria" panose="02040503050406030204" pitchFamily="18" charset="0"/>
                          <a:ea typeface="Cambria" panose="02040503050406030204" pitchFamily="18" charset="0"/>
                        </a:rPr>
                        <a:t>đọc</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 xmlns:a16="http://schemas.microsoft.com/office/drawing/2014/main" val="3726595066"/>
                  </a:ext>
                </a:extLst>
              </a:tr>
              <a:tr h="756765">
                <a:tc gridSpan="3">
                  <a:txBody>
                    <a:bodyPr/>
                    <a:lstStyle/>
                    <a:p>
                      <a:r>
                        <a:rPr lang="vi-VN" sz="2800" dirty="0">
                          <a:latin typeface="Cambria" panose="02040503050406030204" pitchFamily="18" charset="0"/>
                          <a:ea typeface="Cambria" panose="02040503050406030204" pitchFamily="18" charset="0"/>
                        </a:rPr>
                        <a:t>Nội dung chính</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tc hMerge="1">
                  <a:txBody>
                    <a:bodyPr/>
                    <a:lstStyle/>
                    <a:p>
                      <a:endParaRPr lang="en-US" sz="2800"/>
                    </a:p>
                  </a:txBody>
                  <a:tcPr anchor="ctr">
                    <a:solidFill>
                      <a:schemeClr val="bg1"/>
                    </a:solidFill>
                  </a:tcPr>
                </a:tc>
                <a:tc hMerge="1">
                  <a:txBody>
                    <a:bodyPr/>
                    <a:lstStyle/>
                    <a:p>
                      <a:endParaRPr lang="en-US"/>
                    </a:p>
                  </a:txBody>
                  <a:tcPr>
                    <a:solidFill>
                      <a:schemeClr val="bg1"/>
                    </a:solidFill>
                  </a:tcPr>
                </a:tc>
                <a:extLst>
                  <a:ext uri="{0D108BD9-81ED-4DB2-BD59-A6C34878D82A}">
                    <a16:rowId xmlns="" xmlns:a16="http://schemas.microsoft.com/office/drawing/2014/main" val="158019698"/>
                  </a:ext>
                </a:extLst>
              </a:tr>
              <a:tr h="756765">
                <a:tc gridSpan="3">
                  <a:txBody>
                    <a:bodyPr/>
                    <a:lstStyle/>
                    <a:p>
                      <a:r>
                        <a:rPr lang="vi-VN" sz="2800" dirty="0">
                          <a:latin typeface="Cambria" panose="02040503050406030204" pitchFamily="18" charset="0"/>
                          <a:ea typeface="Cambria" panose="02040503050406030204" pitchFamily="18" charset="0"/>
                        </a:rPr>
                        <a:t>Những thông tin chính về nơi được nhắc tới</a:t>
                      </a:r>
                      <a:r>
                        <a:rPr lang="en-US" sz="2800" baseline="0"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a:txBody>
                  <a:tcPr anchor="ctr">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extLst>
                  <a:ext uri="{0D108BD9-81ED-4DB2-BD59-A6C34878D82A}">
                    <a16:rowId xmlns="" xmlns:a16="http://schemas.microsoft.com/office/drawing/2014/main" val="2105485263"/>
                  </a:ext>
                </a:extLst>
              </a:tr>
              <a:tr h="756765">
                <a:tc gridSpan="3">
                  <a:txBody>
                    <a:bodyPr/>
                    <a:lstStyle/>
                    <a:p>
                      <a:r>
                        <a:rPr lang="vi-VN" sz="2800" baseline="0" dirty="0">
                          <a:latin typeface="Cambria" panose="02040503050406030204" pitchFamily="18" charset="0"/>
                          <a:ea typeface="Cambria" panose="02040503050406030204" pitchFamily="18" charset="0"/>
                        </a:rPr>
                        <a:t>Điều thú vị đối với em</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tc hMerge="1">
                  <a:txBody>
                    <a:bodyPr/>
                    <a:lstStyle/>
                    <a:p>
                      <a:endParaRPr lang="en-US" sz="2800"/>
                    </a:p>
                  </a:txBody>
                  <a:tcPr anchor="ctr"/>
                </a:tc>
                <a:tc hMerge="1">
                  <a:txBody>
                    <a:bodyPr/>
                    <a:lstStyle/>
                    <a:p>
                      <a:endParaRPr lang="en-US"/>
                    </a:p>
                  </a:txBody>
                  <a:tcPr/>
                </a:tc>
                <a:extLst>
                  <a:ext uri="{0D108BD9-81ED-4DB2-BD59-A6C34878D82A}">
                    <a16:rowId xmlns="" xmlns:a16="http://schemas.microsoft.com/office/drawing/2014/main" val="1565530493"/>
                  </a:ext>
                </a:extLst>
              </a:tr>
              <a:tr h="756765">
                <a:tc gridSpan="3">
                  <a:txBody>
                    <a:bodyPr/>
                    <a:lstStyle/>
                    <a:p>
                      <a:r>
                        <a:rPr lang="en-US" sz="2800" dirty="0" err="1">
                          <a:latin typeface="Cambria" panose="02040503050406030204" pitchFamily="18" charset="0"/>
                          <a:ea typeface="Cambria" panose="02040503050406030204" pitchFamily="18" charset="0"/>
                        </a:rPr>
                        <a:t>Mức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a:t>
                      </a:r>
                      <a:r>
                        <a:rPr lang="en-US" sz="2800" baseline="0" dirty="0">
                          <a:latin typeface="Cambria" panose="02040503050406030204" pitchFamily="18" charset="0"/>
                          <a:ea typeface="Cambria" panose="02040503050406030204" pitchFamily="18" charset="0"/>
                        </a:rPr>
                        <a:t> </a:t>
                      </a:r>
                      <a:r>
                        <a:rPr lang="en-US" sz="2800" baseline="0" dirty="0" err="1">
                          <a:latin typeface="Cambria" panose="02040503050406030204" pitchFamily="18" charset="0"/>
                          <a:ea typeface="Cambria" panose="02040503050406030204" pitchFamily="18" charset="0"/>
                        </a:rPr>
                        <a:t>yêu</a:t>
                      </a:r>
                      <a:r>
                        <a:rPr lang="en-US" sz="2800" baseline="0" dirty="0">
                          <a:latin typeface="Cambria" panose="02040503050406030204" pitchFamily="18" charset="0"/>
                          <a:ea typeface="Cambria" panose="02040503050406030204" pitchFamily="18" charset="0"/>
                        </a:rPr>
                        <a:t> </a:t>
                      </a:r>
                      <a:r>
                        <a:rPr lang="en-US" sz="2800" baseline="0" dirty="0" err="1">
                          <a:latin typeface="Cambria" panose="02040503050406030204" pitchFamily="18" charset="0"/>
                          <a:ea typeface="Cambria" panose="02040503050406030204" pitchFamily="18" charset="0"/>
                        </a:rPr>
                        <a:t>thích</a:t>
                      </a:r>
                      <a:r>
                        <a:rPr lang="en-US" sz="2800" baseline="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a:txBody>
                  <a:tcPr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17905558"/>
                  </a:ext>
                </a:extLst>
              </a:tr>
            </a:tbl>
          </a:graphicData>
        </a:graphic>
      </p:graphicFrame>
      <p:pic>
        <p:nvPicPr>
          <p:cNvPr id="3" name="Picture 2">
            <a:extLst>
              <a:ext uri="{FF2B5EF4-FFF2-40B4-BE49-F238E27FC236}">
                <a16:creationId xmlns="" xmlns:a16="http://schemas.microsoft.com/office/drawing/2014/main" id="{BEF32A31-EAFC-3704-C6AA-3116BE1F2E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3411525" y="2359138"/>
            <a:ext cx="766860" cy="546743"/>
          </a:xfrm>
          <a:prstGeom prst="rect">
            <a:avLst/>
          </a:prstGeom>
        </p:spPr>
      </p:pic>
      <p:pic>
        <p:nvPicPr>
          <p:cNvPr id="4" name="Picture 3">
            <a:extLst>
              <a:ext uri="{FF2B5EF4-FFF2-40B4-BE49-F238E27FC236}">
                <a16:creationId xmlns="" xmlns:a16="http://schemas.microsoft.com/office/drawing/2014/main" id="{CACEF74A-496C-694C-C1EE-2752FF77DA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5728626" y="2271916"/>
            <a:ext cx="766860" cy="546743"/>
          </a:xfrm>
          <a:prstGeom prst="rect">
            <a:avLst/>
          </a:prstGeom>
        </p:spPr>
      </p:pic>
      <p:pic>
        <p:nvPicPr>
          <p:cNvPr id="5" name="Picture 4">
            <a:extLst>
              <a:ext uri="{FF2B5EF4-FFF2-40B4-BE49-F238E27FC236}">
                <a16:creationId xmlns="" xmlns:a16="http://schemas.microsoft.com/office/drawing/2014/main" id="{3DF627C3-ACF7-6867-D584-7983C4FA5C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8969358" y="2389903"/>
            <a:ext cx="766860" cy="546743"/>
          </a:xfrm>
          <a:prstGeom prst="rect">
            <a:avLst/>
          </a:prstGeom>
        </p:spPr>
      </p:pic>
      <p:pic>
        <p:nvPicPr>
          <p:cNvPr id="6" name="Picture 5">
            <a:extLst>
              <a:ext uri="{FF2B5EF4-FFF2-40B4-BE49-F238E27FC236}">
                <a16:creationId xmlns="" xmlns:a16="http://schemas.microsoft.com/office/drawing/2014/main" id="{6013038D-1B3B-01DB-DBF4-9430E05F577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3475176" y="3070338"/>
            <a:ext cx="766860" cy="546743"/>
          </a:xfrm>
          <a:prstGeom prst="rect">
            <a:avLst/>
          </a:prstGeom>
        </p:spPr>
      </p:pic>
      <p:pic>
        <p:nvPicPr>
          <p:cNvPr id="7" name="Picture 6">
            <a:extLst>
              <a:ext uri="{FF2B5EF4-FFF2-40B4-BE49-F238E27FC236}">
                <a16:creationId xmlns="" xmlns:a16="http://schemas.microsoft.com/office/drawing/2014/main" id="{E600756D-E7FE-0EDC-30DA-D41F98A74A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7938312" y="3850169"/>
            <a:ext cx="766860" cy="546743"/>
          </a:xfrm>
          <a:prstGeom prst="rect">
            <a:avLst/>
          </a:prstGeom>
        </p:spPr>
      </p:pic>
      <p:grpSp>
        <p:nvGrpSpPr>
          <p:cNvPr id="8" name="Group 7">
            <a:extLst>
              <a:ext uri="{FF2B5EF4-FFF2-40B4-BE49-F238E27FC236}">
                <a16:creationId xmlns="" xmlns:a16="http://schemas.microsoft.com/office/drawing/2014/main" id="{54ADA9BD-9062-5887-14F3-D99A8A35D685}"/>
              </a:ext>
            </a:extLst>
          </p:cNvPr>
          <p:cNvGrpSpPr/>
          <p:nvPr/>
        </p:nvGrpSpPr>
        <p:grpSpPr>
          <a:xfrm>
            <a:off x="3858606" y="5294848"/>
            <a:ext cx="2937282" cy="614881"/>
            <a:chOff x="5823678" y="5037015"/>
            <a:chExt cx="2937282" cy="614881"/>
          </a:xfrm>
        </p:grpSpPr>
        <p:sp>
          <p:nvSpPr>
            <p:cNvPr id="9" name="Freeform 10">
              <a:extLst>
                <a:ext uri="{FF2B5EF4-FFF2-40B4-BE49-F238E27FC236}">
                  <a16:creationId xmlns="" xmlns:a16="http://schemas.microsoft.com/office/drawing/2014/main" id="{2A8ED0BE-E05B-BD31-9191-751EA8B0DBDB}"/>
                </a:ext>
              </a:extLst>
            </p:cNvPr>
            <p:cNvSpPr/>
            <p:nvPr/>
          </p:nvSpPr>
          <p:spPr>
            <a:xfrm>
              <a:off x="5823678" y="5038710"/>
              <a:ext cx="639559" cy="613186"/>
            </a:xfrm>
            <a:custGeom>
              <a:avLst/>
              <a:gdLst/>
              <a:ahLst/>
              <a:cxnLst/>
              <a:rect l="l" t="t" r="r" b="b"/>
              <a:pathLst>
                <a:path w="959339" h="919779">
                  <a:moveTo>
                    <a:pt x="0" y="0"/>
                  </a:moveTo>
                  <a:lnTo>
                    <a:pt x="959338" y="0"/>
                  </a:lnTo>
                  <a:lnTo>
                    <a:pt x="959338" y="919779"/>
                  </a:lnTo>
                  <a:lnTo>
                    <a:pt x="0" y="919779"/>
                  </a:lnTo>
                  <a:lnTo>
                    <a:pt x="0" y="0"/>
                  </a:lnTo>
                  <a:close/>
                </a:path>
              </a:pathLst>
            </a:custGeom>
            <a:blipFill>
              <a:blip r:embed="rId4"/>
              <a:stretch>
                <a:fillRect/>
              </a:stretch>
            </a:blipFill>
          </p:spPr>
          <p:txBody>
            <a:bodyPr/>
            <a:lstStyle/>
            <a:p>
              <a:endParaRPr lang="en-US"/>
            </a:p>
          </p:txBody>
        </p:sp>
        <p:sp>
          <p:nvSpPr>
            <p:cNvPr id="10" name="Freeform 11">
              <a:extLst>
                <a:ext uri="{FF2B5EF4-FFF2-40B4-BE49-F238E27FC236}">
                  <a16:creationId xmlns="" xmlns:a16="http://schemas.microsoft.com/office/drawing/2014/main" id="{ACB5ABA8-948D-7503-9D74-A9D9E6C5AA05}"/>
                </a:ext>
              </a:extLst>
            </p:cNvPr>
            <p:cNvSpPr/>
            <p:nvPr/>
          </p:nvSpPr>
          <p:spPr>
            <a:xfrm>
              <a:off x="6398108" y="5038710"/>
              <a:ext cx="639559" cy="613186"/>
            </a:xfrm>
            <a:custGeom>
              <a:avLst/>
              <a:gdLst/>
              <a:ahLst/>
              <a:cxnLst/>
              <a:rect l="l" t="t" r="r" b="b"/>
              <a:pathLst>
                <a:path w="959338" h="919779">
                  <a:moveTo>
                    <a:pt x="0" y="0"/>
                  </a:moveTo>
                  <a:lnTo>
                    <a:pt x="959338" y="0"/>
                  </a:lnTo>
                  <a:lnTo>
                    <a:pt x="959338" y="919779"/>
                  </a:lnTo>
                  <a:lnTo>
                    <a:pt x="0" y="919779"/>
                  </a:lnTo>
                  <a:lnTo>
                    <a:pt x="0" y="0"/>
                  </a:lnTo>
                  <a:close/>
                </a:path>
              </a:pathLst>
            </a:custGeom>
            <a:blipFill>
              <a:blip r:embed="rId4"/>
              <a:stretch>
                <a:fillRect/>
              </a:stretch>
            </a:blipFill>
          </p:spPr>
          <p:txBody>
            <a:bodyPr/>
            <a:lstStyle/>
            <a:p>
              <a:endParaRPr lang="en-US"/>
            </a:p>
          </p:txBody>
        </p:sp>
        <p:sp>
          <p:nvSpPr>
            <p:cNvPr id="11" name="Freeform 12">
              <a:extLst>
                <a:ext uri="{FF2B5EF4-FFF2-40B4-BE49-F238E27FC236}">
                  <a16:creationId xmlns="" xmlns:a16="http://schemas.microsoft.com/office/drawing/2014/main" id="{48A83A88-ECF6-1DDA-8757-E6692CA78878}"/>
                </a:ext>
              </a:extLst>
            </p:cNvPr>
            <p:cNvSpPr/>
            <p:nvPr/>
          </p:nvSpPr>
          <p:spPr>
            <a:xfrm>
              <a:off x="6972539" y="5038710"/>
              <a:ext cx="639559" cy="613186"/>
            </a:xfrm>
            <a:custGeom>
              <a:avLst/>
              <a:gdLst/>
              <a:ahLst/>
              <a:cxnLst/>
              <a:rect l="l" t="t" r="r" b="b"/>
              <a:pathLst>
                <a:path w="959339" h="919779">
                  <a:moveTo>
                    <a:pt x="0" y="0"/>
                  </a:moveTo>
                  <a:lnTo>
                    <a:pt x="959339" y="0"/>
                  </a:lnTo>
                  <a:lnTo>
                    <a:pt x="959339" y="919779"/>
                  </a:lnTo>
                  <a:lnTo>
                    <a:pt x="0" y="919779"/>
                  </a:lnTo>
                  <a:lnTo>
                    <a:pt x="0" y="0"/>
                  </a:lnTo>
                  <a:close/>
                </a:path>
              </a:pathLst>
            </a:custGeom>
            <a:blipFill>
              <a:blip r:embed="rId4"/>
              <a:stretch>
                <a:fillRect/>
              </a:stretch>
            </a:blipFill>
          </p:spPr>
          <p:txBody>
            <a:bodyPr/>
            <a:lstStyle/>
            <a:p>
              <a:endParaRPr lang="en-US"/>
            </a:p>
          </p:txBody>
        </p:sp>
        <p:sp>
          <p:nvSpPr>
            <p:cNvPr id="12" name="Freeform 13">
              <a:extLst>
                <a:ext uri="{FF2B5EF4-FFF2-40B4-BE49-F238E27FC236}">
                  <a16:creationId xmlns="" xmlns:a16="http://schemas.microsoft.com/office/drawing/2014/main" id="{DC32B9A1-8FB9-2F36-DF40-A2D135AC9036}"/>
                </a:ext>
              </a:extLst>
            </p:cNvPr>
            <p:cNvSpPr/>
            <p:nvPr/>
          </p:nvSpPr>
          <p:spPr>
            <a:xfrm>
              <a:off x="7546971" y="5037015"/>
              <a:ext cx="639559" cy="613186"/>
            </a:xfrm>
            <a:custGeom>
              <a:avLst/>
              <a:gdLst/>
              <a:ahLst/>
              <a:cxnLst/>
              <a:rect l="l" t="t" r="r" b="b"/>
              <a:pathLst>
                <a:path w="959339" h="919779">
                  <a:moveTo>
                    <a:pt x="0" y="0"/>
                  </a:moveTo>
                  <a:lnTo>
                    <a:pt x="959339" y="0"/>
                  </a:lnTo>
                  <a:lnTo>
                    <a:pt x="959339" y="919780"/>
                  </a:lnTo>
                  <a:lnTo>
                    <a:pt x="0" y="919780"/>
                  </a:lnTo>
                  <a:lnTo>
                    <a:pt x="0" y="0"/>
                  </a:lnTo>
                  <a:close/>
                </a:path>
              </a:pathLst>
            </a:custGeom>
            <a:blipFill>
              <a:blip r:embed="rId4"/>
              <a:stretch>
                <a:fillRect/>
              </a:stretch>
            </a:blipFill>
          </p:spPr>
          <p:txBody>
            <a:bodyPr/>
            <a:lstStyle/>
            <a:p>
              <a:endParaRPr lang="en-US"/>
            </a:p>
          </p:txBody>
        </p:sp>
        <p:sp>
          <p:nvSpPr>
            <p:cNvPr id="13" name="Freeform 14">
              <a:extLst>
                <a:ext uri="{FF2B5EF4-FFF2-40B4-BE49-F238E27FC236}">
                  <a16:creationId xmlns="" xmlns:a16="http://schemas.microsoft.com/office/drawing/2014/main" id="{02E868D7-83EF-459A-02B8-AE6096DC409F}"/>
                </a:ext>
              </a:extLst>
            </p:cNvPr>
            <p:cNvSpPr/>
            <p:nvPr/>
          </p:nvSpPr>
          <p:spPr>
            <a:xfrm>
              <a:off x="8121401" y="5037015"/>
              <a:ext cx="639559" cy="613186"/>
            </a:xfrm>
            <a:custGeom>
              <a:avLst/>
              <a:gdLst/>
              <a:ahLst/>
              <a:cxnLst/>
              <a:rect l="l" t="t" r="r" b="b"/>
              <a:pathLst>
                <a:path w="959339" h="919779">
                  <a:moveTo>
                    <a:pt x="0" y="0"/>
                  </a:moveTo>
                  <a:lnTo>
                    <a:pt x="959339" y="0"/>
                  </a:lnTo>
                  <a:lnTo>
                    <a:pt x="959339" y="919780"/>
                  </a:lnTo>
                  <a:lnTo>
                    <a:pt x="0" y="919780"/>
                  </a:lnTo>
                  <a:lnTo>
                    <a:pt x="0" y="0"/>
                  </a:lnTo>
                  <a:close/>
                </a:path>
              </a:pathLst>
            </a:custGeom>
            <a:blipFill>
              <a:blip r:embed="rId4"/>
              <a:stretch>
                <a:fillRect/>
              </a:stretch>
            </a:blipFill>
          </p:spPr>
          <p:txBody>
            <a:bodyPr/>
            <a:lstStyle/>
            <a:p>
              <a:endParaRPr lang="en-US"/>
            </a:p>
          </p:txBody>
        </p:sp>
      </p:grpSp>
      <p:pic>
        <p:nvPicPr>
          <p:cNvPr id="14" name="Picture 13">
            <a:extLst>
              <a:ext uri="{FF2B5EF4-FFF2-40B4-BE49-F238E27FC236}">
                <a16:creationId xmlns="" xmlns:a16="http://schemas.microsoft.com/office/drawing/2014/main" id="{F3AEAB88-8817-267A-2A70-E58DC5F1D8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259" r="89815"/>
                    </a14:imgEffect>
                  </a14:imgLayer>
                </a14:imgProps>
              </a:ext>
            </a:extLst>
          </a:blip>
          <a:stretch>
            <a:fillRect/>
          </a:stretch>
        </p:blipFill>
        <p:spPr>
          <a:xfrm>
            <a:off x="4624037" y="4596851"/>
            <a:ext cx="766860" cy="546743"/>
          </a:xfrm>
          <a:prstGeom prst="rect">
            <a:avLst/>
          </a:prstGeom>
        </p:spPr>
      </p:pic>
      <p:pic>
        <p:nvPicPr>
          <p:cNvPr id="16" name="Picture 15">
            <a:extLst>
              <a:ext uri="{FF2B5EF4-FFF2-40B4-BE49-F238E27FC236}">
                <a16:creationId xmlns="" xmlns:a16="http://schemas.microsoft.com/office/drawing/2014/main" id="{50074DBC-6BD9-6BA2-D063-48395802A851}"/>
              </a:ext>
            </a:extLst>
          </p:cNvPr>
          <p:cNvPicPr>
            <a:picLocks noChangeAspect="1"/>
          </p:cNvPicPr>
          <p:nvPr/>
        </p:nvPicPr>
        <p:blipFill>
          <a:blip r:embed="rId5"/>
          <a:stretch>
            <a:fillRect/>
          </a:stretch>
        </p:blipFill>
        <p:spPr>
          <a:xfrm>
            <a:off x="807240" y="595374"/>
            <a:ext cx="11217612" cy="1182727"/>
          </a:xfrm>
          <a:prstGeom prst="rect">
            <a:avLst/>
          </a:prstGeom>
        </p:spPr>
      </p:pic>
    </p:spTree>
    <p:extLst>
      <p:ext uri="{BB962C8B-B14F-4D97-AF65-F5344CB8AC3E}">
        <p14:creationId xmlns:p14="http://schemas.microsoft.com/office/powerpoint/2010/main" val="2167873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506C7A2-1C29-71D6-D7D4-5CF5C1233A25}"/>
              </a:ext>
            </a:extLst>
          </p:cNvPr>
          <p:cNvPicPr>
            <a:picLocks noChangeAspect="1"/>
          </p:cNvPicPr>
          <p:nvPr/>
        </p:nvPicPr>
        <p:blipFill>
          <a:blip r:embed="rId3"/>
          <a:stretch>
            <a:fillRect/>
          </a:stretch>
        </p:blipFill>
        <p:spPr>
          <a:xfrm>
            <a:off x="-140879" y="496387"/>
            <a:ext cx="7784308" cy="4780635"/>
          </a:xfrm>
          <a:prstGeom prst="rect">
            <a:avLst/>
          </a:prstGeom>
        </p:spPr>
      </p:pic>
      <p:pic>
        <p:nvPicPr>
          <p:cNvPr id="3" name="Picture 2">
            <a:extLst>
              <a:ext uri="{FF2B5EF4-FFF2-40B4-BE49-F238E27FC236}">
                <a16:creationId xmlns="" xmlns:a16="http://schemas.microsoft.com/office/drawing/2014/main" id="{26F1D045-5EA3-2FD4-67DA-8DBD6D7D8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754" y="2024743"/>
            <a:ext cx="4142020" cy="4171666"/>
          </a:xfrm>
          <a:prstGeom prst="rect">
            <a:avLst/>
          </a:prstGeom>
        </p:spPr>
      </p:pic>
    </p:spTree>
    <p:extLst>
      <p:ext uri="{BB962C8B-B14F-4D97-AF65-F5344CB8AC3E}">
        <p14:creationId xmlns:p14="http://schemas.microsoft.com/office/powerpoint/2010/main" val="411983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F80EDFF0-0750-47DC-9E64-62378DD63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26113" y="4029027"/>
            <a:ext cx="2828973" cy="2828973"/>
          </a:xfrm>
          <a:prstGeom prst="rect">
            <a:avLst/>
          </a:prstGeom>
        </p:spPr>
      </p:pic>
      <p:sp>
        <p:nvSpPr>
          <p:cNvPr id="2" name="Freeform 12">
            <a:extLst>
              <a:ext uri="{FF2B5EF4-FFF2-40B4-BE49-F238E27FC236}">
                <a16:creationId xmlns="" xmlns:a16="http://schemas.microsoft.com/office/drawing/2014/main" id="{360E60B4-B26E-17A4-08AF-995359A168A3}"/>
              </a:ext>
            </a:extLst>
          </p:cNvPr>
          <p:cNvSpPr/>
          <p:nvPr/>
        </p:nvSpPr>
        <p:spPr>
          <a:xfrm>
            <a:off x="143691" y="3063240"/>
            <a:ext cx="4000422" cy="3794760"/>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3"/>
            <a:stretch>
              <a:fillRect/>
            </a:stretch>
          </a:blipFill>
        </p:spPr>
        <p:txBody>
          <a:bodyPr/>
          <a:lstStyle/>
          <a:p>
            <a:endParaRPr lang="en-US"/>
          </a:p>
        </p:txBody>
      </p:sp>
      <p:grpSp>
        <p:nvGrpSpPr>
          <p:cNvPr id="3" name="Group 2">
            <a:extLst>
              <a:ext uri="{FF2B5EF4-FFF2-40B4-BE49-F238E27FC236}">
                <a16:creationId xmlns="" xmlns:a16="http://schemas.microsoft.com/office/drawing/2014/main" id="{96D80853-5D81-76B6-9D44-88DD928CDBEA}"/>
              </a:ext>
            </a:extLst>
          </p:cNvPr>
          <p:cNvGrpSpPr/>
          <p:nvPr/>
        </p:nvGrpSpPr>
        <p:grpSpPr>
          <a:xfrm>
            <a:off x="3744099" y="-124212"/>
            <a:ext cx="7341773" cy="5647739"/>
            <a:chOff x="4889416" y="-701085"/>
            <a:chExt cx="7341773" cy="5647739"/>
          </a:xfrm>
        </p:grpSpPr>
        <p:pic>
          <p:nvPicPr>
            <p:cNvPr id="4" name="Picture 3">
              <a:extLst>
                <a:ext uri="{FF2B5EF4-FFF2-40B4-BE49-F238E27FC236}">
                  <a16:creationId xmlns="" xmlns:a16="http://schemas.microsoft.com/office/drawing/2014/main" id="{ADB51C5D-573D-18DB-782F-F2BD11910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416" y="-701085"/>
              <a:ext cx="7341773" cy="5647739"/>
            </a:xfrm>
            <a:prstGeom prst="rect">
              <a:avLst/>
            </a:prstGeom>
          </p:spPr>
        </p:pic>
        <p:sp>
          <p:nvSpPr>
            <p:cNvPr id="5" name="TextBox 14">
              <a:extLst>
                <a:ext uri="{FF2B5EF4-FFF2-40B4-BE49-F238E27FC236}">
                  <a16:creationId xmlns="" xmlns:a16="http://schemas.microsoft.com/office/drawing/2014/main" id="{78C071A2-C9B1-F13E-6D24-62E8F62C6C1E}"/>
                </a:ext>
              </a:extLst>
            </p:cNvPr>
            <p:cNvSpPr txBox="1"/>
            <p:nvPr/>
          </p:nvSpPr>
          <p:spPr>
            <a:xfrm>
              <a:off x="5458370" y="1051165"/>
              <a:ext cx="5322560" cy="1969770"/>
            </a:xfrm>
            <a:prstGeom prst="rect">
              <a:avLst/>
            </a:prstGeom>
          </p:spPr>
          <p:txBody>
            <a:bodyPr wrap="square" lIns="0" tIns="0" rIns="0" bIns="0" rtlCol="0" anchor="t">
              <a:spAutoFit/>
            </a:bodyPr>
            <a:lstStyle/>
            <a:p>
              <a:pPr algn="ctr" defTabSz="609630"/>
              <a:r>
                <a:rPr lang="vi-VN" sz="3200" b="1" dirty="0">
                  <a:solidFill>
                    <a:srgbClr val="006666"/>
                  </a:solidFill>
                  <a:latin typeface="Cambria" panose="02040503050406030204" pitchFamily="18" charset="0"/>
                  <a:ea typeface="Cambria" panose="02040503050406030204" pitchFamily="18" charset="0"/>
                </a:rPr>
                <a:t>Chia sẻ với người thân những thông tin thú vị em đọc được về các vùng miền trên đất nước ta.</a:t>
              </a:r>
              <a:endParaRPr lang="en-US" sz="3200" b="1" dirty="0">
                <a:solidFill>
                  <a:srgbClr val="006666"/>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217899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126</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Cambria</vt:lpstr>
      <vt:lpstr>Open Sans</vt:lpstr>
      <vt:lpstr>等线</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28</cp:revision>
  <dcterms:created xsi:type="dcterms:W3CDTF">2022-09-05T06:30:37Z</dcterms:created>
  <dcterms:modified xsi:type="dcterms:W3CDTF">2026-04-08T05:24:24Z</dcterms:modified>
</cp:coreProperties>
</file>