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9" r:id="rId3"/>
    <p:sldId id="260" r:id="rId4"/>
    <p:sldId id="262" r:id="rId5"/>
    <p:sldId id="271" r:id="rId6"/>
    <p:sldId id="270" r:id="rId7"/>
    <p:sldId id="263" r:id="rId8"/>
    <p:sldId id="264" r:id="rId9"/>
    <p:sldId id="265" r:id="rId10"/>
    <p:sldId id="267" r:id="rId11"/>
    <p:sldId id="268" r:id="rId12"/>
    <p:sldId id="269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CC3300"/>
    <a:srgbClr val="CC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51151-1F76-46B2-AEAB-CEFBDB0C5ADA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83B70-80D7-4A10-B7DD-AD2A3963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4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  <p:extLst>
      <p:ext uri="{BB962C8B-B14F-4D97-AF65-F5344CB8AC3E}">
        <p14:creationId xmlns:p14="http://schemas.microsoft.com/office/powerpoint/2010/main" val="1360675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  <p:extLst>
      <p:ext uri="{BB962C8B-B14F-4D97-AF65-F5344CB8AC3E}">
        <p14:creationId xmlns:p14="http://schemas.microsoft.com/office/powerpoint/2010/main" val="178615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3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610654865b9c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8" name="组合 1"/>
          <p:cNvGrpSpPr/>
          <p:nvPr userDrawn="1"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9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2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5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610654865b9c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10" name="组合 1"/>
          <p:cNvGrpSpPr/>
          <p:nvPr userDrawn="1"/>
        </p:nvGrpSpPr>
        <p:grpSpPr>
          <a:xfrm>
            <a:off x="254614" y="218941"/>
            <a:ext cx="11937385" cy="6452315"/>
            <a:chOff x="756891" y="721391"/>
            <a:chExt cx="10860708" cy="5525785"/>
          </a:xfrm>
        </p:grpSpPr>
        <p:sp>
          <p:nvSpPr>
            <p:cNvPr id="11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2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0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94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669" r:id="rId6"/>
    <p:sldLayoutId id="2147483672" r:id="rId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825923" y="807694"/>
            <a:ext cx="7938098" cy="4862829"/>
            <a:chOff x="1227083" y="675833"/>
            <a:chExt cx="10162697" cy="58983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34155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5" name="图片 7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" y="1427236"/>
            <a:ext cx="4134885" cy="3673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5" y="-200348"/>
            <a:ext cx="1752362" cy="1752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3189" y="1045025"/>
            <a:ext cx="3139712" cy="1670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2858" y="2438964"/>
            <a:ext cx="7724301" cy="2609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1990" y="3849163"/>
            <a:ext cx="4054191" cy="1341236"/>
          </a:xfrm>
          <a:prstGeom prst="rect">
            <a:avLst/>
          </a:prstGeom>
        </p:spPr>
      </p:pic>
      <p:pic>
        <p:nvPicPr>
          <p:cNvPr id="15" name="图片 4" descr="图片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1150" y="155978"/>
            <a:ext cx="1282065" cy="13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0"/>
            <a:ext cx="3114809" cy="1579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809" y="155648"/>
            <a:ext cx="3291699" cy="1740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338" y="1610724"/>
            <a:ext cx="5465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Mọi hôm mẹ thích vui chơi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Hôm nay mẹ chẳng nói cười được đâu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Lá trầu khô giữa cơi trầu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Truyện Kiều gấp lại trên đầu bấy nay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265085"/>
            <a:ext cx="579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Cánh màn khép lỏng cả ngày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Ruộng vườn vắng mẹ cuốc cày sớm trưa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Nắng mưa từ những ngày xưa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Lặn trong đời mẹ đến giờ chưa tan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883763"/>
            <a:ext cx="579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Khắp người đau buốt, nóng ran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Mẹ ơi! Cô bác xóm làng đến thăm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Người cho trứng, người cho cam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Và anh bác sĩ đã mang thuốc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0597" y="1081032"/>
            <a:ext cx="6123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Sáng nay trời đổ mưa rào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Nắng trong trái chín ngọt ngào bay hương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Cả đời đi gió đi sương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Bây giờ mẹ lại lần giường tập đi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0596" y="2590156"/>
            <a:ext cx="579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Mẹ vui, con có quản gì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Ngâm thơ, kể chuyện rồi thì múa ca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Rồi con diễn kịch giữa nhà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Một mình con sắm cả ba vai chèo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1802" y="4122190"/>
            <a:ext cx="579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miệng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say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02613" y="5671444"/>
            <a:ext cx="5796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Rồi ra đọc sách, cấy cày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Mẹ là đất nước, tháng ngày của con...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1828" y="467081"/>
            <a:ext cx="356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(Trần Đăng Khoa)</a:t>
            </a:r>
            <a:endParaRPr lang="en-US" sz="28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4948"/>
            <a:ext cx="6529694" cy="6390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713" y="731521"/>
            <a:ext cx="5468586" cy="1286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608" y="1921588"/>
            <a:ext cx="6993779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nghe thầy đọc bao ngày</a:t>
            </a: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Tiếng thơ đỏ nắng, xanh cây quanh nhà</a:t>
            </a: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Mái chèo nghiêng mặt sông xa</a:t>
            </a: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Bâng khuâng nghe vọng tiếng bà năm xưa</a:t>
            </a: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Nghe trăng thở động tàu dừa</a:t>
            </a: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Rào rào nghe chuyển cơn mưa giữa trời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Đêm nay thầy ở đâu rồi</a:t>
            </a: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Nhớ thầy, em lại lặng ngồi em nghe...</a:t>
            </a:r>
          </a:p>
          <a:p>
            <a:pPr algn="ctr"/>
            <a:r>
              <a:rPr lang="vi-VN" sz="2400" dirty="0"/>
              <a:t/>
            </a:r>
            <a:br>
              <a:rPr lang="vi-VN" sz="2400" dirty="0"/>
            </a:b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03508" y="5914293"/>
            <a:ext cx="356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(Trần Đăng Khoa)</a:t>
            </a:r>
            <a:endParaRPr lang="en-US" sz="28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1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32" y="4153990"/>
            <a:ext cx="5229042" cy="2351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2" y="656569"/>
            <a:ext cx="4852837" cy="1286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1713" y="1171977"/>
            <a:ext cx="5640517" cy="533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 </a:t>
            </a: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về, thấy khoai đã chín</a:t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 mẹ về, gạo đã trắng tinh</a:t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 mẹ về, cơm dẻo và ngon</a:t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mẹ về, cỏ đã quang vườn</a:t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 mẹ về, cổng nhà sạch </a:t>
            </a:r>
            <a:r>
              <a:rPr lang="vi-VN" sz="2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bảo em: Dạo này ngoan thế!</a:t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mẹ ơi! Con đã ngoan </a:t>
            </a:r>
            <a:r>
              <a:rPr lang="vi-VN" sz="2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 mẹ mưa bạc màu</a:t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mẹ nắng cháy tóc</a:t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ngày đêm khó nhọc</a:t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chưa ngoan, chưa ngoan!</a:t>
            </a:r>
            <a:b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485" y="1624130"/>
            <a:ext cx="770708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mẹ vắng nhà, em luộc khoai</a:t>
            </a:r>
            <a:br>
              <a:rPr lang="vi-VN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mẹ vắng nhà, em cùng chị giã gạo</a:t>
            </a:r>
            <a:br>
              <a:rPr lang="vi-VN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mẹ vắng nhà, em thổi cơm</a:t>
            </a:r>
            <a:br>
              <a:rPr lang="vi-VN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mẹ vắng nhà, em nhổ cỏ vườn</a:t>
            </a:r>
            <a:br>
              <a:rPr lang="vi-VN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mẹ vắng nhà, em quét sân và quét cổng</a:t>
            </a:r>
            <a:r>
              <a:rPr lang="en-US" sz="2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3019" y="6243694"/>
            <a:ext cx="356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(Trần Đăng Khoa)</a:t>
            </a:r>
            <a:endParaRPr lang="en-US" sz="28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624" y="188491"/>
            <a:ext cx="4669971" cy="950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425" y="1138682"/>
            <a:ext cx="427721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Tao đi học về nhà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mày chạy xồ ra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tiên mày rối rít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đuôi mừng ngoáy tít.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 mày lắc cái đầu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Khịt khịt mũi, rung râu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 mày rún chân sau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 trước chồm, mày bắt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 tay tao rất chặt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là mày tất bật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vội tao vào nhà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tao đi đâu xa</a:t>
            </a:r>
            <a:b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nhớ mày lắm đấy</a:t>
            </a:r>
            <a:r>
              <a:rPr lang="en-US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8391" y="1295437"/>
            <a:ext cx="427435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 tao bỗng thấy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cổng rộng thế này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không thấy bóng mày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 chờ tao trước cửa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nghe tiếng mày sủa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những buổi trưa nào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thấy mày đón tao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đuôi vàng ngoáy tít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mũi đen khịt khịt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Mày không bắt tay tao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tao buồn làm sao!</a:t>
            </a:r>
            <a:endParaRPr lang="en-US" sz="2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86503" y="1295437"/>
            <a:ext cx="39057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về hả chó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bom thằng Mỹ nổ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Mày bỏ chạy đi đâu?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Tao chờ mày đã lâu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Cơm phần mày để cửa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về hả chó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Tao nhớ mày lắm đó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 ơi là Vàng ơi!</a:t>
            </a:r>
            <a:endParaRPr lang="en-US" sz="2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452" r="8133"/>
          <a:stretch/>
        </p:blipFill>
        <p:spPr>
          <a:xfrm>
            <a:off x="9079444" y="4777237"/>
            <a:ext cx="2860007" cy="2023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2975" y="803951"/>
            <a:ext cx="356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Cambria" panose="02040503050406030204" pitchFamily="18" charset="0"/>
                <a:ea typeface="Cambria" panose="02040503050406030204" pitchFamily="18" charset="0"/>
              </a:rPr>
              <a:t>(Trần Đăng Khoa)</a:t>
            </a:r>
            <a:endParaRPr lang="en-US" sz="24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7223" y="6181945"/>
            <a:ext cx="271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00" y="394472"/>
            <a:ext cx="5167892" cy="107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9546" y="106422"/>
            <a:ext cx="3739598" cy="2533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99822" y="1467461"/>
            <a:ext cx="40102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Con trâu đen lông mượt</a:t>
            </a:r>
            <a:b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Cái sừng nó vênh vênh</a:t>
            </a:r>
            <a:b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Nó cao lớn lênh khênh</a:t>
            </a:r>
            <a:b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Chân đi như đập đất</a:t>
            </a:r>
            <a:b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Trâu ơi ăn cỏ mật</a:t>
            </a:r>
            <a:b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Hay là ăn cỏ gà</a:t>
            </a:r>
            <a:b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Đừng ăn lúa đồng ta</a:t>
            </a:r>
            <a:b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(Lúa của mẹ của cha</a:t>
            </a:r>
            <a:b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Phải cấy cày vất vả)</a:t>
            </a:r>
            <a:endParaRPr lang="en-US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5654" y="2772366"/>
            <a:ext cx="40102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 </a:t>
            </a: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 đồng nứt nẻ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máy bơm rồi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 nhọc mấy mùa thôi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thì trâu được nghỉ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 cày rồi có nhé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 chỉ còn vui chơi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Hếch cái mũi, trâu cười</a:t>
            </a:r>
            <a:b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Nhe cả hàm răng sún…</a:t>
            </a:r>
            <a:endParaRPr lang="en-US" sz="2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2754" y="2425163"/>
            <a:ext cx="462026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 ơi, uống nước nhá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rồi nước mương trong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ánh mặt trời hồng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ánh mặt trăng tỏ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mương xanh mướt cỏ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trâu đấy, tha hồ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 cứ chén cho no</a:t>
            </a:r>
            <a:b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mai cày cho khoẻ</a:t>
            </a:r>
            <a:endParaRPr lang="en-US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88100" cy="1710690"/>
          </a:xfrm>
          <a:prstGeom prst="rect">
            <a:avLst/>
          </a:prstGeom>
        </p:spPr>
      </p:pic>
      <p:pic>
        <p:nvPicPr>
          <p:cNvPr id="3" name="图片 4" descr="图片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151" y="0"/>
            <a:ext cx="1282065" cy="1308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88" y="654367"/>
            <a:ext cx="11217612" cy="118272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448019"/>
              </p:ext>
            </p:extLst>
          </p:nvPr>
        </p:nvGraphicFramePr>
        <p:xfrm>
          <a:off x="1289956" y="1963102"/>
          <a:ext cx="9591404" cy="393139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655139">
                  <a:extLst>
                    <a:ext uri="{9D8B030D-6E8A-4147-A177-3AD203B41FA5}">
                      <a16:colId xmlns="" xmlns:a16="http://schemas.microsoft.com/office/drawing/2014/main" val="3978263964"/>
                    </a:ext>
                  </a:extLst>
                </a:gridCol>
                <a:gridCol w="2587944">
                  <a:extLst>
                    <a:ext uri="{9D8B030D-6E8A-4147-A177-3AD203B41FA5}">
                      <a16:colId xmlns="" xmlns:a16="http://schemas.microsoft.com/office/drawing/2014/main" val="496916450"/>
                    </a:ext>
                  </a:extLst>
                </a:gridCol>
                <a:gridCol w="3348321">
                  <a:extLst>
                    <a:ext uri="{9D8B030D-6E8A-4147-A177-3AD203B41FA5}">
                      <a16:colId xmlns="" xmlns:a16="http://schemas.microsoft.com/office/drawing/2014/main" val="3145606923"/>
                    </a:ext>
                  </a:extLst>
                </a:gridCol>
              </a:tblGrid>
              <a:tr h="56166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3200" b="1" baseline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3200" b="1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0386688"/>
                  </a:ext>
                </a:extLst>
              </a:tr>
              <a:tr h="820595">
                <a:tc>
                  <a:txBody>
                    <a:bodyPr/>
                    <a:lstStyle/>
                    <a:p>
                      <a:r>
                        <a:rPr lang="en-US" sz="2800" smtClean="0"/>
                        <a:t>Tên</a:t>
                      </a:r>
                      <a:r>
                        <a:rPr lang="en-US" sz="2800" baseline="0" smtClean="0"/>
                        <a:t> bài thơ: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smtClean="0"/>
                        <a:t>Tác</a:t>
                      </a:r>
                      <a:r>
                        <a:rPr lang="en-US" sz="2800" baseline="0" smtClean="0"/>
                        <a:t> giả: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smtClean="0"/>
                        <a:t>Ngày</a:t>
                      </a:r>
                      <a:r>
                        <a:rPr lang="en-US" sz="2800" baseline="0" smtClean="0"/>
                        <a:t> đọc: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848342"/>
                  </a:ext>
                </a:extLst>
              </a:tr>
              <a:tr h="890489">
                <a:tc gridSpan="3">
                  <a:txBody>
                    <a:bodyPr/>
                    <a:lstStyle/>
                    <a:p>
                      <a:r>
                        <a:rPr lang="en-US" sz="2800" smtClean="0"/>
                        <a:t>Hình</a:t>
                      </a:r>
                      <a:r>
                        <a:rPr lang="en-US" sz="2800" baseline="0" smtClean="0"/>
                        <a:t> ảnh thể hiện tình yêu thương: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4174374"/>
                  </a:ext>
                </a:extLst>
              </a:tr>
              <a:tr h="820595">
                <a:tc gridSpan="3">
                  <a:txBody>
                    <a:bodyPr/>
                    <a:lstStyle/>
                    <a:p>
                      <a:r>
                        <a:rPr lang="en-US" sz="2800" smtClean="0"/>
                        <a:t>Cảm nghĩ</a:t>
                      </a:r>
                      <a:r>
                        <a:rPr lang="en-US" sz="2800" baseline="0" smtClean="0"/>
                        <a:t> của em sau khi đọc bài thơ: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893325"/>
                  </a:ext>
                </a:extLst>
              </a:tr>
              <a:tr h="820595">
                <a:tc gridSpan="3">
                  <a:txBody>
                    <a:bodyPr/>
                    <a:lstStyle/>
                    <a:p>
                      <a:r>
                        <a:rPr lang="en-US" sz="2800" smtClean="0"/>
                        <a:t>Mức độ</a:t>
                      </a:r>
                      <a:r>
                        <a:rPr lang="en-US" sz="2800" baseline="0" smtClean="0"/>
                        <a:t> yêu thích: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919454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1135" y="2675038"/>
            <a:ext cx="766860" cy="546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8653" y="2675038"/>
            <a:ext cx="766860" cy="546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6171" y="2675038"/>
            <a:ext cx="766860" cy="546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3194" y="3532832"/>
            <a:ext cx="766860" cy="546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3918" y="4390626"/>
            <a:ext cx="766860" cy="5467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58547" y="5127700"/>
            <a:ext cx="2937282" cy="614881"/>
            <a:chOff x="5823678" y="5037015"/>
            <a:chExt cx="2937282" cy="614881"/>
          </a:xfrm>
        </p:grpSpPr>
        <p:sp>
          <p:nvSpPr>
            <p:cNvPr id="13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4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5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6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7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738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4c4a34c01db62f5ecb85f2a9f141c1c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8" y="600890"/>
            <a:ext cx="7360285" cy="5807636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88100" cy="1710690"/>
          </a:xfrm>
          <a:prstGeom prst="rect">
            <a:avLst/>
          </a:prstGeom>
        </p:spPr>
      </p:pic>
      <p:pic>
        <p:nvPicPr>
          <p:cNvPr id="8" name="图片 6" descr="未标题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70" y="2280285"/>
            <a:ext cx="3102610" cy="3942715"/>
          </a:xfrm>
          <a:prstGeom prst="rect">
            <a:avLst/>
          </a:prstGeom>
        </p:spPr>
      </p:pic>
      <p:pic>
        <p:nvPicPr>
          <p:cNvPr id="12" name="图片 4" descr="图片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151" y="0"/>
            <a:ext cx="1282065" cy="130873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7957" y="957338"/>
            <a:ext cx="5688061" cy="3209624"/>
            <a:chOff x="547957" y="957338"/>
            <a:chExt cx="5688061" cy="32096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2497" y="957338"/>
              <a:ext cx="1322947" cy="132294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957" y="2636733"/>
              <a:ext cx="5688061" cy="1530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15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7822" y="1379039"/>
            <a:ext cx="5222005" cy="522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474" y="1666422"/>
            <a:ext cx="7364606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4c4a34c01db62f5ecb85f2a9f141c1c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8" y="600890"/>
            <a:ext cx="7360285" cy="5807636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88100" cy="1710690"/>
          </a:xfrm>
          <a:prstGeom prst="rect">
            <a:avLst/>
          </a:prstGeom>
        </p:spPr>
      </p:pic>
      <p:pic>
        <p:nvPicPr>
          <p:cNvPr id="12" name="图片 4" descr="图片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151" y="0"/>
            <a:ext cx="1282065" cy="1308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268" y="855345"/>
            <a:ext cx="1353429" cy="1335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35" y="2782379"/>
            <a:ext cx="5694158" cy="146926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=""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08" y="654367"/>
            <a:ext cx="3585032" cy="53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/>
          <p:cNvSpPr/>
          <p:nvPr/>
        </p:nvSpPr>
        <p:spPr>
          <a:xfrm>
            <a:off x="143691" y="3063240"/>
            <a:ext cx="4000422" cy="379476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88100" cy="17106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93028" y="200252"/>
            <a:ext cx="7341773" cy="5647739"/>
            <a:chOff x="4889416" y="-701085"/>
            <a:chExt cx="7341773" cy="5647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416" y="-701085"/>
              <a:ext cx="7341773" cy="5647739"/>
            </a:xfrm>
            <a:prstGeom prst="rect">
              <a:avLst/>
            </a:prstGeom>
          </p:spPr>
        </p:pic>
        <p:sp>
          <p:nvSpPr>
            <p:cNvPr id="5" name="TextBox 14"/>
            <p:cNvSpPr txBox="1"/>
            <p:nvPr/>
          </p:nvSpPr>
          <p:spPr>
            <a:xfrm>
              <a:off x="5625520" y="1199456"/>
              <a:ext cx="4802547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smtClean="0">
                  <a:solidFill>
                    <a:srgbClr val="0066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đọc thêm một số bài thơ về chủ đề tình yêu thương.</a:t>
              </a:r>
              <a:endPara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3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4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5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5293" y="1584479"/>
            <a:ext cx="9078685" cy="34470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mtClean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đặc thù:</a:t>
            </a:r>
          </a:p>
          <a:p>
            <a:pPr algn="just"/>
            <a:r>
              <a:rPr lang="en-US" sz="320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đọc được sách báo để hiểu biết hơn về tình yêu thương giữa người với người, </a:t>
            </a:r>
            <a:r>
              <a:rPr lang="en-US" sz="3200" smtClean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</a:t>
            </a:r>
            <a:r>
              <a:rPr lang="en-US" sz="320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vật. </a:t>
            </a:r>
          </a:p>
          <a:p>
            <a:pPr algn="just"/>
            <a:r>
              <a:rPr lang="en-US" sz="320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được phiếu đọc sách theo mẫu.</a:t>
            </a:r>
          </a:p>
          <a:p>
            <a:pPr algn="just"/>
            <a:r>
              <a:rPr lang="en-US" sz="32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20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ngôn ngữ, giao tiếp và hợp tác, tự học, tự giải quyết vấn đề và sáng tạo.</a:t>
            </a:r>
          </a:p>
          <a:p>
            <a:pPr algn="just"/>
            <a:r>
              <a:rPr lang="en-US" sz="32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20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521" y="386073"/>
            <a:ext cx="5608806" cy="1237595"/>
          </a:xfrm>
          <a:prstGeom prst="rect">
            <a:avLst/>
          </a:prstGeom>
        </p:spPr>
      </p:pic>
      <p:pic>
        <p:nvPicPr>
          <p:cNvPr id="12" name="图片 4" descr="图片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6910" y="83806"/>
            <a:ext cx="1282065" cy="130873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8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="" xmlns:a16="http://schemas.microsoft.com/office/drawing/2014/main" id="{1AA90B01-BBF9-EF4E-6B35-5F1258E46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515582"/>
            <a:ext cx="48483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3855" y="2852410"/>
            <a:ext cx="55390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Hoàn thành phiếu Đọc mở rộng.</a:t>
            </a:r>
          </a:p>
          <a:p>
            <a:pPr algn="just"/>
            <a:r>
              <a:rPr lang="en-US" altLang="zh-CN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Chia sẻ phiếu đọc sách của em với người thân.</a:t>
            </a:r>
            <a:endParaRPr lang="en-US" altLang="zh-CN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01" y="980085"/>
            <a:ext cx="48528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7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825923" y="807694"/>
            <a:ext cx="7938098" cy="4862829"/>
            <a:chOff x="1227083" y="675833"/>
            <a:chExt cx="10162697" cy="58983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34155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5" name="图片 7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" y="1427236"/>
            <a:ext cx="4134885" cy="3673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5" y="-200348"/>
            <a:ext cx="1752362" cy="1752362"/>
          </a:xfrm>
          <a:prstGeom prst="rect">
            <a:avLst/>
          </a:prstGeom>
        </p:spPr>
      </p:pic>
      <p:pic>
        <p:nvPicPr>
          <p:cNvPr id="15" name="图片 4" descr="图片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1150" y="155978"/>
            <a:ext cx="1282065" cy="1308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4214" y="1427236"/>
            <a:ext cx="81266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4c4a34c01db62f5ecb85f2a9f141c1c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046" y="692330"/>
            <a:ext cx="7360285" cy="5807636"/>
          </a:xfrm>
          <a:prstGeom prst="rect">
            <a:avLst/>
          </a:prstGeom>
        </p:spPr>
      </p:pic>
      <p:pic>
        <p:nvPicPr>
          <p:cNvPr id="3" name="图片 6" descr="61af0faad64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40" y="3490004"/>
            <a:ext cx="4081145" cy="2549830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88100" cy="17106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30925" y="951789"/>
            <a:ext cx="6014525" cy="3275895"/>
            <a:chOff x="4630925" y="951789"/>
            <a:chExt cx="6014525" cy="32758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0925" y="2752324"/>
              <a:ext cx="6014525" cy="147536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3063" y="951789"/>
              <a:ext cx="1322947" cy="1322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7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88100" cy="1710690"/>
          </a:xfrm>
          <a:prstGeom prst="rect">
            <a:avLst/>
          </a:prstGeom>
        </p:spPr>
      </p:pic>
      <p:pic>
        <p:nvPicPr>
          <p:cNvPr id="12" name="图片 2" descr="5623725d7d8c1e2d0de6dba4a5264bb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1" y="-561703"/>
            <a:ext cx="7614739" cy="7639685"/>
          </a:xfrm>
          <a:prstGeom prst="rect">
            <a:avLst/>
          </a:prstGeom>
        </p:spPr>
      </p:pic>
      <p:pic>
        <p:nvPicPr>
          <p:cNvPr id="13" name="图片 6" descr="包图网_19766793父亲与儿子读书父亲节元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365" y="1306286"/>
            <a:ext cx="5902325" cy="59023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88100" y="2101298"/>
            <a:ext cx="47185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800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hiểu “</a:t>
            </a:r>
            <a:r>
              <a:rPr lang="en-US" sz="5400" b="1" smtClean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yêu thương</a:t>
            </a:r>
            <a:r>
              <a:rPr lang="en-US" sz="5400" b="1" smtClean="0">
                <a:solidFill>
                  <a:srgbClr val="800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là gì?</a:t>
            </a:r>
            <a:endParaRPr 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88100" cy="1710690"/>
          </a:xfrm>
          <a:prstGeom prst="rect">
            <a:avLst/>
          </a:prstGeom>
        </p:spPr>
      </p:pic>
      <p:pic>
        <p:nvPicPr>
          <p:cNvPr id="13" name="图片 6" descr="包图网_19766793父亲与儿子读书父亲节元素"/>
          <p:cNvPicPr>
            <a:picLocks noChangeAspect="1"/>
          </p:cNvPicPr>
          <p:nvPr/>
        </p:nvPicPr>
        <p:blipFill rotWithShape="1">
          <a:blip r:embed="rId3"/>
          <a:srcRect l="18828" t="10380" r="22912" b="12813"/>
          <a:stretch/>
        </p:blipFill>
        <p:spPr>
          <a:xfrm>
            <a:off x="8753340" y="2073500"/>
            <a:ext cx="3438660" cy="49157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0299" y="855345"/>
            <a:ext cx="80837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000" b="1" dirty="0" err="1" smtClean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b="1" dirty="0" smtClean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 smtClean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b="1" dirty="0" smtClean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4c4a34c01db62f5ecb85f2a9f141c1c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8" y="600890"/>
            <a:ext cx="7360285" cy="5807636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88100" cy="1710690"/>
          </a:xfrm>
          <a:prstGeom prst="rect">
            <a:avLst/>
          </a:prstGeom>
        </p:spPr>
      </p:pic>
      <p:pic>
        <p:nvPicPr>
          <p:cNvPr id="8" name="图片 6" descr="未标题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70" y="2280285"/>
            <a:ext cx="3102610" cy="394271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7330" y="855345"/>
            <a:ext cx="6027974" cy="3085573"/>
            <a:chOff x="477330" y="855345"/>
            <a:chExt cx="6027974" cy="30855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2350" y="855345"/>
              <a:ext cx="1335140" cy="13351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7330" y="2791375"/>
              <a:ext cx="6027974" cy="1149543"/>
            </a:xfrm>
            <a:prstGeom prst="rect">
              <a:avLst/>
            </a:prstGeom>
          </p:spPr>
        </p:pic>
      </p:grpSp>
      <p:pic>
        <p:nvPicPr>
          <p:cNvPr id="12" name="图片 4" descr="图片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151" y="0"/>
            <a:ext cx="1282065" cy="13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0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428" y="830866"/>
            <a:ext cx="10583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800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dirty="0" smtClean="0">
                <a:solidFill>
                  <a:srgbClr val="800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thơ về tình yêu thương giữa con người với con người hoặc giữa con người với loài vật.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99" y="2442754"/>
            <a:ext cx="3306483" cy="342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796" y="2442754"/>
            <a:ext cx="3129643" cy="3617232"/>
          </a:xfrm>
          <a:prstGeom prst="rect">
            <a:avLst/>
          </a:prstGeom>
        </p:spPr>
      </p:pic>
      <p:pic>
        <p:nvPicPr>
          <p:cNvPr id="5" name="图片 4" descr="图片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935" y="0"/>
            <a:ext cx="1282065" cy="13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04" y="1406510"/>
            <a:ext cx="4156438" cy="4300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7211" y="1065997"/>
            <a:ext cx="5734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US" sz="36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i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 descr="图片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" y="26126"/>
            <a:ext cx="1068704" cy="109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9" y="862148"/>
            <a:ext cx="3763578" cy="4349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92426" y="1005840"/>
            <a:ext cx="63485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vắng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(Sao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?, Con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mượt</a:t>
            </a:r>
            <a:r>
              <a:rPr lang="en-US" sz="3200" b="1" dirty="0" smtClean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  <a:endParaRPr lang="en-US" sz="32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4" descr="图片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9" y="0"/>
            <a:ext cx="1282065" cy="13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476</Words>
  <Application>Microsoft Office PowerPoint</Application>
  <PresentationFormat>Widescreen</PresentationFormat>
  <Paragraphs>50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微软雅黑</vt:lpstr>
      <vt:lpstr>#9Slide07 HoneyCream</vt:lpstr>
      <vt:lpstr>Arial</vt:lpstr>
      <vt:lpstr>Calibri</vt:lpstr>
      <vt:lpstr>Cambria</vt:lpstr>
      <vt:lpstr>Open Sans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ASUS</cp:lastModifiedBy>
  <cp:revision>37</cp:revision>
  <dcterms:created xsi:type="dcterms:W3CDTF">2023-12-22T01:04:53Z</dcterms:created>
  <dcterms:modified xsi:type="dcterms:W3CDTF">2026-02-12T04:49:12Z</dcterms:modified>
</cp:coreProperties>
</file>