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66" r:id="rId5"/>
    <p:sldId id="267" r:id="rId6"/>
    <p:sldId id="268" r:id="rId7"/>
    <p:sldId id="271" r:id="rId8"/>
    <p:sldId id="272" r:id="rId9"/>
    <p:sldId id="262" r:id="rId10"/>
    <p:sldId id="277" r:id="rId11"/>
    <p:sldId id="278" r:id="rId12"/>
    <p:sldId id="279" r:id="rId13"/>
    <p:sldId id="280"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990033"/>
    <a:srgbClr val="80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1" autoAdjust="0"/>
    <p:restoredTop sz="94660"/>
  </p:normalViewPr>
  <p:slideViewPr>
    <p:cSldViewPr snapToGrid="0">
      <p:cViewPr varScale="1">
        <p:scale>
          <a:sx n="80" d="100"/>
          <a:sy n="80"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
        <p:nvSpPr>
          <p:cNvPr id="8" name="Rectangle 7"/>
          <p:cNvSpPr/>
          <p:nvPr userDrawn="1"/>
        </p:nvSpPr>
        <p:spPr>
          <a:xfrm>
            <a:off x="332509" y="180109"/>
            <a:ext cx="11637818" cy="6414655"/>
          </a:xfrm>
          <a:prstGeom prst="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18357155"/>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
        <p:nvSpPr>
          <p:cNvPr id="8" name="Title 1">
            <a:extLst>
              <a:ext uri="{FF2B5EF4-FFF2-40B4-BE49-F238E27FC236}">
                <a16:creationId xmlns=""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9" name="Title 1">
            <a:extLst>
              <a:ext uri="{FF2B5EF4-FFF2-40B4-BE49-F238E27FC236}">
                <a16:creationId xmlns=""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639953805"/>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stretch>
            <a:fillRect/>
          </a:stretch>
        </p:blipFill>
        <p:spPr>
          <a:xfrm>
            <a:off x="-5112616" y="-1247833"/>
            <a:ext cx="17680425" cy="14586162"/>
          </a:xfrm>
          <a:prstGeom prst="rect">
            <a:avLst/>
          </a:prstGeom>
        </p:spPr>
      </p:pic>
      <p:sp>
        <p:nvSpPr>
          <p:cNvPr id="8" name="Title 1">
            <a:extLst>
              <a:ext uri="{FF2B5EF4-FFF2-40B4-BE49-F238E27FC236}">
                <a16:creationId xmlns=""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9" name="Title 1">
            <a:extLst>
              <a:ext uri="{FF2B5EF4-FFF2-40B4-BE49-F238E27FC236}">
                <a16:creationId xmlns=""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144941698"/>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7" Type="http://schemas.openxmlformats.org/officeDocument/2006/relationships/image" Target="../media/image12.png"/><Relationship Id="rId2" Type="http://schemas.openxmlformats.org/officeDocument/2006/relationships/image" Target="../media/image11.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7.svg"/><Relationship Id="rId15" Type="http://schemas.openxmlformats.org/officeDocument/2006/relationships/image" Target="../media/image13.png"/><Relationship Id="rId10" Type="http://schemas.openxmlformats.org/officeDocument/2006/relationships/image" Target="../media/image41.svg"/><Relationship Id="rId14" Type="http://schemas.openxmlformats.org/officeDocument/2006/relationships/image" Target="../media/image45.sv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7" Type="http://schemas.openxmlformats.org/officeDocument/2006/relationships/image" Target="../media/image92.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90.svg"/><Relationship Id="rId10" Type="http://schemas.openxmlformats.org/officeDocument/2006/relationships/image" Target="../media/image18.png"/><Relationship Id="rId9" Type="http://schemas.openxmlformats.org/officeDocument/2006/relationships/image" Target="../media/image56.sv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7" Type="http://schemas.openxmlformats.org/officeDocument/2006/relationships/image" Target="../media/image92.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90.svg"/><Relationship Id="rId10" Type="http://schemas.openxmlformats.org/officeDocument/2006/relationships/image" Target="../media/image20.png"/><Relationship Id="rId9" Type="http://schemas.openxmlformats.org/officeDocument/2006/relationships/image" Target="../media/image56.sv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7" Type="http://schemas.openxmlformats.org/officeDocument/2006/relationships/image" Target="../media/image92.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90.svg"/><Relationship Id="rId10" Type="http://schemas.openxmlformats.org/officeDocument/2006/relationships/image" Target="../media/image21.png"/><Relationship Id="rId9" Type="http://schemas.openxmlformats.org/officeDocument/2006/relationships/image" Target="../media/image56.svg"/></Relationships>
</file>

<file path=ppt/slides/_rels/slide9.xml.rels><?xml version="1.0" encoding="UTF-8" standalone="yes"?>
<Relationships xmlns="http://schemas.openxmlformats.org/package/2006/relationships"><Relationship Id="rId7" Type="http://schemas.openxmlformats.org/officeDocument/2006/relationships/image" Target="../media/image12.png"/><Relationship Id="rId2" Type="http://schemas.openxmlformats.org/officeDocument/2006/relationships/image" Target="../media/image11.png"/><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37.svg"/><Relationship Id="rId15" Type="http://schemas.openxmlformats.org/officeDocument/2006/relationships/image" Target="../media/image13.png"/><Relationship Id="rId10" Type="http://schemas.openxmlformats.org/officeDocument/2006/relationships/image" Target="../media/image41.svg"/><Relationship Id="rId14"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p:cNvSpPr/>
          <p:nvPr/>
        </p:nvSpPr>
        <p:spPr>
          <a:xfrm>
            <a:off x="0" y="0"/>
            <a:ext cx="12192000" cy="5669169"/>
          </a:xfrm>
          <a:custGeom>
            <a:avLst/>
            <a:gdLst/>
            <a:ahLst/>
            <a:cxnLst/>
            <a:rect l="l" t="t" r="r" b="b"/>
            <a:pathLst>
              <a:path w="21481611" h="12083406">
                <a:moveTo>
                  <a:pt x="0" y="0"/>
                </a:moveTo>
                <a:lnTo>
                  <a:pt x="21481611" y="0"/>
                </a:lnTo>
                <a:lnTo>
                  <a:pt x="21481611" y="12083406"/>
                </a:lnTo>
                <a:lnTo>
                  <a:pt x="0" y="12083406"/>
                </a:lnTo>
                <a:lnTo>
                  <a:pt x="0" y="0"/>
                </a:lnTo>
                <a:close/>
              </a:path>
            </a:pathLst>
          </a:custGeom>
          <a:blipFill>
            <a:blip r:embed="rId2">
              <a:alphaModFix amt="32999"/>
              <a:extLst>
                <a:ext uri="{96DAC541-7B7A-43D3-8B79-37D633B846F1}">
                  <asvg:svgBlip xmlns:asvg="http://schemas.microsoft.com/office/drawing/2016/SVG/main" xmlns="" r:embed="rId3"/>
                </a:ext>
              </a:extLst>
            </a:blip>
            <a:stretch>
              <a:fillRect/>
            </a:stretch>
          </a:blipFill>
        </p:spPr>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15253"/>
            <a:ext cx="12192000" cy="434274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0618" y="-40696"/>
            <a:ext cx="2167482" cy="2926080"/>
          </a:xfrm>
          <a:prstGeom prst="ellipse">
            <a:avLst/>
          </a:prstGeom>
          <a:ln>
            <a:noFill/>
          </a:ln>
          <a:effectLst>
            <a:softEdge rad="112500"/>
          </a:effectLst>
        </p:spPr>
      </p:pic>
      <p:pic>
        <p:nvPicPr>
          <p:cNvPr id="12" name="Picture 11"/>
          <p:cNvPicPr>
            <a:picLocks noChangeAspect="1"/>
          </p:cNvPicPr>
          <p:nvPr/>
        </p:nvPicPr>
        <p:blipFill>
          <a:blip r:embed="rId6"/>
          <a:stretch>
            <a:fillRect/>
          </a:stretch>
        </p:blipFill>
        <p:spPr>
          <a:xfrm>
            <a:off x="8022744" y="2600241"/>
            <a:ext cx="4432514" cy="1130561"/>
          </a:xfrm>
          <a:prstGeom prst="rect">
            <a:avLst/>
          </a:prstGeom>
        </p:spPr>
      </p:pic>
      <p:pic>
        <p:nvPicPr>
          <p:cNvPr id="18" name="Picture 17">
            <a:extLst>
              <a:ext uri="{FF2B5EF4-FFF2-40B4-BE49-F238E27FC236}">
                <a16:creationId xmlns="" xmlns:a16="http://schemas.microsoft.com/office/drawing/2014/main" id="{416AA52A-2568-3B14-1382-2943F1A7FFD1}"/>
              </a:ext>
            </a:extLst>
          </p:cNvPr>
          <p:cNvPicPr>
            <a:picLocks noChangeAspect="1"/>
          </p:cNvPicPr>
          <p:nvPr/>
        </p:nvPicPr>
        <p:blipFill>
          <a:blip r:embed="rId7"/>
          <a:stretch>
            <a:fillRect/>
          </a:stretch>
        </p:blipFill>
        <p:spPr>
          <a:xfrm>
            <a:off x="0" y="-134549"/>
            <a:ext cx="1523956" cy="1508868"/>
          </a:xfrm>
          <a:prstGeom prst="rect">
            <a:avLst/>
          </a:prstGeom>
        </p:spPr>
      </p:pic>
      <p:pic>
        <p:nvPicPr>
          <p:cNvPr id="24" name="Picture 23"/>
          <p:cNvPicPr>
            <a:picLocks noChangeAspect="1"/>
          </p:cNvPicPr>
          <p:nvPr/>
        </p:nvPicPr>
        <p:blipFill>
          <a:blip r:embed="rId8"/>
          <a:stretch>
            <a:fillRect/>
          </a:stretch>
        </p:blipFill>
        <p:spPr>
          <a:xfrm>
            <a:off x="-263258" y="18361"/>
            <a:ext cx="9132600" cy="5163760"/>
          </a:xfrm>
          <a:prstGeom prst="rect">
            <a:avLst/>
          </a:prstGeom>
        </p:spPr>
      </p:pic>
    </p:spTree>
    <p:extLst>
      <p:ext uri="{BB962C8B-B14F-4D97-AF65-F5344CB8AC3E}">
        <p14:creationId xmlns:p14="http://schemas.microsoft.com/office/powerpoint/2010/main" val="290376745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vi-VN" sz="4000" b="1">
                <a:solidFill>
                  <a:srgbClr val="800000"/>
                </a:solidFill>
                <a:latin typeface="Cambria" panose="02040503050406030204" pitchFamily="18" charset="0"/>
                <a:ea typeface="Cambria" panose="02040503050406030204" pitchFamily="18" charset="0"/>
              </a:rPr>
              <a:t>1. Trước khi đề nghị anh Lê ra nước ngoài với mình, anh Ba đã hỏi anh Lê những gì? </a:t>
            </a:r>
            <a:endParaRPr lang="en-US" sz="8000" b="1" dirty="0">
              <a:solidFill>
                <a:srgbClr val="8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56771" y="2768436"/>
            <a:ext cx="7264523" cy="1754326"/>
          </a:xfrm>
          <a:prstGeom prst="rect">
            <a:avLst/>
          </a:prstGeom>
          <a:noFill/>
        </p:spPr>
        <p:txBody>
          <a:bodyPr wrap="square" rtlCol="0">
            <a:spAutoFit/>
          </a:bodyPr>
          <a:lstStyle/>
          <a:p>
            <a:pPr>
              <a:lnSpc>
                <a:spcPct val="150000"/>
              </a:lnSpc>
            </a:pPr>
            <a:r>
              <a:rPr lang="vi-VN" sz="3600" b="1" dirty="0">
                <a:solidFill>
                  <a:srgbClr val="002060"/>
                </a:solidFill>
                <a:latin typeface="Cambria" panose="02040503050406030204" pitchFamily="18" charset="0"/>
                <a:ea typeface="Cambria" panose="02040503050406030204" pitchFamily="18" charset="0"/>
              </a:rPr>
              <a:t>- Anh Lê, anh có yêu nước không?</a:t>
            </a:r>
          </a:p>
          <a:p>
            <a:pPr>
              <a:lnSpc>
                <a:spcPct val="150000"/>
              </a:lnSpc>
            </a:pPr>
            <a:r>
              <a:rPr lang="vi-VN" sz="3600" b="1" dirty="0">
                <a:solidFill>
                  <a:srgbClr val="002060"/>
                </a:solidFill>
                <a:latin typeface="Cambria" panose="02040503050406030204" pitchFamily="18" charset="0"/>
                <a:ea typeface="Cambria" panose="02040503050406030204" pitchFamily="18" charset="0"/>
              </a:rPr>
              <a:t>- Anh có thể giữ bí mật không</a:t>
            </a:r>
            <a:r>
              <a:rPr lang="vi-VN" sz="3600" b="1" dirty="0" smtClean="0">
                <a:solidFill>
                  <a:srgbClr val="002060"/>
                </a:solidFill>
                <a:latin typeface="Cambria" panose="02040503050406030204" pitchFamily="18" charset="0"/>
                <a:ea typeface="Cambria" panose="02040503050406030204" pitchFamily="18" charset="0"/>
              </a:rPr>
              <a:t>?</a:t>
            </a:r>
            <a:endParaRPr lang="vi-VN" sz="3600" b="1" dirty="0">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356209" y="2540096"/>
            <a:ext cx="2883878" cy="3965333"/>
          </a:xfrm>
          <a:prstGeom prst="rect">
            <a:avLst/>
          </a:prstGeom>
          <a:ln>
            <a:noFill/>
          </a:ln>
          <a:effectLst>
            <a:softEdge rad="112500"/>
          </a:effectLst>
        </p:spPr>
      </p:pic>
    </p:spTree>
    <p:extLst>
      <p:ext uri="{BB962C8B-B14F-4D97-AF65-F5344CB8AC3E}">
        <p14:creationId xmlns:p14="http://schemas.microsoft.com/office/powerpoint/2010/main" val="652281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vi-VN" sz="4000" b="1">
                <a:solidFill>
                  <a:srgbClr val="990033"/>
                </a:solidFill>
                <a:latin typeface="Cambria" panose="02040503050406030204" pitchFamily="18" charset="0"/>
                <a:ea typeface="Cambria" panose="02040503050406030204" pitchFamily="18" charset="0"/>
              </a:rPr>
              <a:t>2. Những câu nói nào cho biết mục đích ra nước ngoài của anh Ba?  </a:t>
            </a:r>
            <a:endParaRPr lang="en-US" sz="4000" b="1" dirty="0">
              <a:solidFill>
                <a:srgbClr val="990033"/>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27109" y="2582300"/>
            <a:ext cx="7264523" cy="2062103"/>
          </a:xfrm>
          <a:prstGeom prst="rect">
            <a:avLst/>
          </a:prstGeom>
          <a:noFill/>
        </p:spPr>
        <p:txBody>
          <a:bodyPr wrap="square" rtlCol="0">
            <a:spAutoFit/>
          </a:bodyPr>
          <a:lstStyle/>
          <a:p>
            <a:pPr algn="just"/>
            <a:r>
              <a:rPr lang="en-US" sz="3200" b="1" smtClean="0">
                <a:solidFill>
                  <a:srgbClr val="002060"/>
                </a:solidFill>
                <a:latin typeface="Cambria" panose="02040503050406030204" pitchFamily="18" charset="0"/>
                <a:ea typeface="Cambria" panose="02040503050406030204" pitchFamily="18" charset="0"/>
              </a:rPr>
              <a:t>- Tôi </a:t>
            </a:r>
            <a:r>
              <a:rPr lang="en-US" sz="3200" b="1">
                <a:solidFill>
                  <a:srgbClr val="002060"/>
                </a:solidFill>
                <a:latin typeface="Cambria" panose="02040503050406030204" pitchFamily="18" charset="0"/>
                <a:ea typeface="Cambria" panose="02040503050406030204" pitchFamily="18" charset="0"/>
              </a:rPr>
              <a:t>muốn đi ra nước ngoài, xem Pháp và các nước khác. Sau khi em xét họ làm như thế nào, tôi sẽ trở về giúp đồng bào chúng ta.</a:t>
            </a:r>
            <a:endParaRPr lang="vi-VN" sz="5400" b="1">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356209" y="2540096"/>
            <a:ext cx="2883878" cy="3965333"/>
          </a:xfrm>
          <a:prstGeom prst="rect">
            <a:avLst/>
          </a:prstGeom>
          <a:ln>
            <a:noFill/>
          </a:ln>
          <a:effectLst>
            <a:softEdge rad="112500"/>
          </a:effectLst>
        </p:spPr>
      </p:pic>
      <p:sp>
        <p:nvSpPr>
          <p:cNvPr id="6" name="TextBox 5"/>
          <p:cNvSpPr txBox="1"/>
          <p:nvPr/>
        </p:nvSpPr>
        <p:spPr>
          <a:xfrm>
            <a:off x="844819" y="4919599"/>
            <a:ext cx="7429101" cy="1077218"/>
          </a:xfrm>
          <a:prstGeom prst="rect">
            <a:avLst/>
          </a:prstGeom>
          <a:noFill/>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 Chúng ta sẽ làm việc, chúng ta sẽ làm bất cứ việc gì để sống và để đi.</a:t>
            </a:r>
            <a:endParaRPr lang="vi-VN" sz="8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6969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153C45A-B5D6-449D-95DE-B5F4E0CA7A2A}"/>
              </a:ext>
            </a:extLst>
          </p:cNvPr>
          <p:cNvSpPr txBox="1"/>
          <p:nvPr/>
        </p:nvSpPr>
        <p:spPr>
          <a:xfrm>
            <a:off x="762531" y="366739"/>
            <a:ext cx="11043460" cy="1408331"/>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3600" b="1">
                <a:solidFill>
                  <a:srgbClr val="CC3300"/>
                </a:solidFill>
                <a:latin typeface="Cambria" panose="02040503050406030204" pitchFamily="18" charset="0"/>
                <a:ea typeface="Cambria" panose="02040503050406030204" pitchFamily="18" charset="0"/>
              </a:rPr>
              <a:t>3. Câu nói “</a:t>
            </a:r>
            <a:r>
              <a:rPr lang="en-US" sz="3600" b="1" i="1">
                <a:solidFill>
                  <a:srgbClr val="CC3300"/>
                </a:solidFill>
                <a:latin typeface="Cambria" panose="02040503050406030204" pitchFamily="18" charset="0"/>
                <a:ea typeface="Cambria" panose="02040503050406030204" pitchFamily="18" charset="0"/>
              </a:rPr>
              <a:t>Chúng ta sẽ làm việc, chúng ta sẽ làm bất cứ việc gì để sống và để đi!</a:t>
            </a:r>
            <a:r>
              <a:rPr lang="en-US" sz="3600" b="1">
                <a:solidFill>
                  <a:srgbClr val="CC3300"/>
                </a:solidFill>
                <a:latin typeface="Cambria" panose="02040503050406030204" pitchFamily="18" charset="0"/>
                <a:ea typeface="Cambria" panose="02040503050406030204" pitchFamily="18" charset="0"/>
              </a:rPr>
              <a:t>” thể hiện điều gì?</a:t>
            </a:r>
            <a:r>
              <a:rPr lang="vi-VN" sz="4000" b="1">
                <a:solidFill>
                  <a:srgbClr val="990033"/>
                </a:solidFill>
                <a:latin typeface="Cambria" panose="02040503050406030204" pitchFamily="18" charset="0"/>
                <a:ea typeface="Cambria" panose="02040503050406030204" pitchFamily="18" charset="0"/>
              </a:rPr>
              <a:t> </a:t>
            </a:r>
            <a:endParaRPr lang="en-US" sz="4000" b="1" dirty="0">
              <a:solidFill>
                <a:srgbClr val="990033"/>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8253" y="2765180"/>
            <a:ext cx="7264523" cy="2862322"/>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Câu nói “Chúng ta sẽ làm việc, chúng ta sẽ làm bất cứ việc gì để sống và để đi!” thể hiện nhiệt huyết, ý chí quyết tâm ra đi tìm đường cứu nước của anh Ba.</a:t>
            </a:r>
            <a:endParaRPr lang="vi-VN" sz="8800" b="1">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438498" y="2582300"/>
            <a:ext cx="2883878" cy="3965333"/>
          </a:xfrm>
          <a:prstGeom prst="rect">
            <a:avLst/>
          </a:prstGeom>
          <a:ln>
            <a:noFill/>
          </a:ln>
          <a:effectLst>
            <a:softEdge rad="112500"/>
          </a:effectLst>
        </p:spPr>
      </p:pic>
    </p:spTree>
    <p:extLst>
      <p:ext uri="{BB962C8B-B14F-4D97-AF65-F5344CB8AC3E}">
        <p14:creationId xmlns:p14="http://schemas.microsoft.com/office/powerpoint/2010/main" val="3117050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4000" b="1">
                <a:solidFill>
                  <a:srgbClr val="CC3300"/>
                </a:solidFill>
                <a:latin typeface="Cambria" panose="02040503050406030204" pitchFamily="18" charset="0"/>
                <a:ea typeface="Cambria" panose="02040503050406030204" pitchFamily="18" charset="0"/>
              </a:rPr>
              <a:t>4. Theo em, tác giả muốn nói điều gì qua câu chuyện này? </a:t>
            </a:r>
            <a:r>
              <a:rPr lang="vi-VN" sz="4000" b="1">
                <a:solidFill>
                  <a:srgbClr val="CC3300"/>
                </a:solidFill>
                <a:latin typeface="Cambria" panose="02040503050406030204" pitchFamily="18" charset="0"/>
                <a:ea typeface="Cambria" panose="02040503050406030204" pitchFamily="18" charset="0"/>
              </a:rPr>
              <a:t> </a:t>
            </a:r>
            <a:endPar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8253" y="2765180"/>
            <a:ext cx="7264523" cy="3416320"/>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Qua câu chuyện này, tác giả muốn nhắn nhủ rằng mỗi chúng ta hãy luôn mang trong mình sự nhiệt huyết, ý chí quyết tâm để thực hiện những mục tiêu, ước mơ của chính mình. </a:t>
            </a:r>
            <a:endParaRPr lang="vi-VN" sz="19900" b="1">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438498" y="2582300"/>
            <a:ext cx="2883878" cy="3965333"/>
          </a:xfrm>
          <a:prstGeom prst="rect">
            <a:avLst/>
          </a:prstGeom>
          <a:ln>
            <a:noFill/>
          </a:ln>
          <a:effectLst>
            <a:softEdge rad="112500"/>
          </a:effectLst>
        </p:spPr>
      </p:pic>
    </p:spTree>
    <p:extLst>
      <p:ext uri="{BB962C8B-B14F-4D97-AF65-F5344CB8AC3E}">
        <p14:creationId xmlns:p14="http://schemas.microsoft.com/office/powerpoint/2010/main" val="546576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6508967" y="1343282"/>
            <a:ext cx="5026538" cy="5733750"/>
          </a:xfrm>
          <a:prstGeom prst="rect">
            <a:avLst/>
          </a:prstGeom>
        </p:spPr>
      </p:pic>
      <p:sp>
        <p:nvSpPr>
          <p:cNvPr id="5" name="TextBox 4"/>
          <p:cNvSpPr txBox="1"/>
          <p:nvPr/>
        </p:nvSpPr>
        <p:spPr>
          <a:xfrm>
            <a:off x="1036637" y="1655612"/>
            <a:ext cx="4590439" cy="2554545"/>
          </a:xfrm>
          <a:prstGeom prst="rect">
            <a:avLst/>
          </a:prstGeom>
          <a:noFill/>
        </p:spPr>
        <p:txBody>
          <a:bodyPr wrap="square" rtlCol="0">
            <a:spAutoFit/>
          </a:bodyPr>
          <a:lstStyle/>
          <a:p>
            <a:pPr algn="just"/>
            <a:r>
              <a:rPr lang="en-US" sz="4000" b="1">
                <a:solidFill>
                  <a:srgbClr val="990033"/>
                </a:solidFill>
                <a:latin typeface="Cambria" panose="02040503050406030204" pitchFamily="18" charset="0"/>
                <a:ea typeface="Cambria" panose="02040503050406030204" pitchFamily="18" charset="0"/>
              </a:rPr>
              <a:t>5. Kể lại một câu chuyện về Bác Hồ mà em đã đọc hoặc đã nghe. </a:t>
            </a:r>
            <a:endParaRPr lang="en-US" sz="7200" b="1">
              <a:solidFill>
                <a:srgbClr val="990033"/>
              </a:solidFill>
              <a:latin typeface="Cambria" panose="02040503050406030204" pitchFamily="18" charset="0"/>
              <a:ea typeface="Cambria" panose="02040503050406030204" pitchFamily="18" charset="0"/>
              <a:cs typeface="#9Slide05 Pattaya" panose="00000500000000000000" pitchFamily="2" charset="-34"/>
            </a:endParaRPr>
          </a:p>
        </p:txBody>
      </p:sp>
    </p:spTree>
    <p:extLst>
      <p:ext uri="{BB962C8B-B14F-4D97-AF65-F5344CB8AC3E}">
        <p14:creationId xmlns:p14="http://schemas.microsoft.com/office/powerpoint/2010/main" val="3169989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49880"/>
          <a:stretch/>
        </p:blipFill>
        <p:spPr>
          <a:xfrm rot="10800000">
            <a:off x="859092" y="429215"/>
            <a:ext cx="10388028" cy="6162641"/>
          </a:xfrm>
          <a:prstGeom prst="rect">
            <a:avLst/>
          </a:prstGeom>
        </p:spPr>
      </p:pic>
      <p:pic>
        <p:nvPicPr>
          <p:cNvPr id="4" name="Picture 3">
            <a:extLst>
              <a:ext uri="{FF2B5EF4-FFF2-40B4-BE49-F238E27FC236}">
                <a16:creationId xmlns="" xmlns:a16="http://schemas.microsoft.com/office/drawing/2014/main" id="{B5D2DAB1-4E2B-D3BA-EEFF-36D06A6A162B}"/>
              </a:ext>
            </a:extLst>
          </p:cNvPr>
          <p:cNvPicPr>
            <a:picLocks noChangeAspect="1"/>
          </p:cNvPicPr>
          <p:nvPr/>
        </p:nvPicPr>
        <p:blipFill>
          <a:blip r:embed="rId3"/>
          <a:stretch>
            <a:fillRect/>
          </a:stretch>
        </p:blipFill>
        <p:spPr>
          <a:xfrm>
            <a:off x="1561547" y="429214"/>
            <a:ext cx="8573504" cy="1794651"/>
          </a:xfrm>
          <a:prstGeom prst="rect">
            <a:avLst/>
          </a:prstGeom>
        </p:spPr>
      </p:pic>
      <p:sp>
        <p:nvSpPr>
          <p:cNvPr id="5" name="TextBox 4"/>
          <p:cNvSpPr txBox="1"/>
          <p:nvPr/>
        </p:nvSpPr>
        <p:spPr>
          <a:xfrm>
            <a:off x="1214203" y="1843791"/>
            <a:ext cx="9413823" cy="4247317"/>
          </a:xfrm>
          <a:prstGeom prst="rect">
            <a:avLst/>
          </a:prstGeom>
          <a:noFill/>
        </p:spPr>
        <p:txBody>
          <a:bodyPr wrap="square" rtlCol="0">
            <a:spAutoFit/>
          </a:bodyPr>
          <a:lstStyle/>
          <a:p>
            <a:pPr algn="just"/>
            <a:r>
              <a:rPr lang="en-US" sz="3000" b="1" dirty="0">
                <a:solidFill>
                  <a:srgbClr val="800000"/>
                </a:solidFill>
                <a:latin typeface="Cambria" panose="02040503050406030204" pitchFamily="18" charset="0"/>
                <a:ea typeface="Cambria" panose="02040503050406030204" pitchFamily="18" charset="0"/>
              </a:rPr>
              <a:t>* </a:t>
            </a:r>
            <a:r>
              <a:rPr lang="en-US" sz="3000" b="1" dirty="0" err="1">
                <a:solidFill>
                  <a:srgbClr val="800000"/>
                </a:solidFill>
                <a:latin typeface="Cambria" panose="02040503050406030204" pitchFamily="18" charset="0"/>
                <a:ea typeface="Cambria" panose="02040503050406030204" pitchFamily="18" charset="0"/>
              </a:rPr>
              <a:t>Năng</a:t>
            </a:r>
            <a:r>
              <a:rPr lang="en-US" sz="3000" b="1">
                <a:solidFill>
                  <a:srgbClr val="800000"/>
                </a:solidFill>
                <a:latin typeface="Cambria" panose="02040503050406030204" pitchFamily="18" charset="0"/>
                <a:ea typeface="Cambria" panose="02040503050406030204" pitchFamily="18" charset="0"/>
              </a:rPr>
              <a:t> lực đặc thù:</a:t>
            </a:r>
          </a:p>
          <a:p>
            <a:pPr algn="just"/>
            <a:r>
              <a:rPr lang="en-US" sz="3000" b="1">
                <a:solidFill>
                  <a:srgbClr val="800000"/>
                </a:solidFill>
                <a:latin typeface="Cambria" panose="02040503050406030204" pitchFamily="18" charset="0"/>
                <a:ea typeface="Cambria" panose="02040503050406030204" pitchFamily="18" charset="0"/>
              </a:rPr>
              <a:t>- Đọc đúng từ ngữ, câu, đoạn và toàn bộ bài</a:t>
            </a:r>
            <a:r>
              <a:rPr lang="en-US" sz="3000" b="1" i="1">
                <a:solidFill>
                  <a:srgbClr val="800000"/>
                </a:solidFill>
                <a:latin typeface="Cambria" panose="02040503050406030204" pitchFamily="18" charset="0"/>
                <a:ea typeface="Cambria" panose="02040503050406030204" pitchFamily="18" charset="0"/>
              </a:rPr>
              <a:t> Anh Ba.</a:t>
            </a:r>
            <a:endParaRPr lang="en-US" sz="3000" b="1">
              <a:solidFill>
                <a:srgbClr val="800000"/>
              </a:solidFill>
              <a:latin typeface="Cambria" panose="02040503050406030204" pitchFamily="18" charset="0"/>
              <a:ea typeface="Cambria" panose="02040503050406030204" pitchFamily="18" charset="0"/>
            </a:endParaRPr>
          </a:p>
          <a:p>
            <a:pPr algn="just"/>
            <a:r>
              <a:rPr lang="en-US" sz="3000" b="1">
                <a:solidFill>
                  <a:srgbClr val="800000"/>
                </a:solidFill>
                <a:latin typeface="Cambria" panose="02040503050406030204" pitchFamily="18" charset="0"/>
                <a:ea typeface="Cambria" panose="02040503050406030204" pitchFamily="18" charset="0"/>
              </a:rPr>
              <a:t>- Hiểu được nội dung bài: Nói lên ý chí, sự quyết tâm, lòng hăng hái của Bác Hồ khi tìm đường cứu nước.</a:t>
            </a:r>
          </a:p>
          <a:p>
            <a:pPr algn="just"/>
            <a:r>
              <a:rPr lang="en-US" sz="3000" b="1">
                <a:solidFill>
                  <a:srgbClr val="800000"/>
                </a:solidFill>
                <a:latin typeface="Cambria" panose="02040503050406030204" pitchFamily="18" charset="0"/>
                <a:ea typeface="Cambria" panose="02040503050406030204" pitchFamily="18" charset="0"/>
              </a:rPr>
              <a:t>- Biết đọc diễn cảm lời dẫn truyện và lời của các nhân vật trong câu chuyện.</a:t>
            </a:r>
          </a:p>
          <a:p>
            <a:pPr algn="just"/>
            <a:r>
              <a:rPr lang="en-US" sz="3000" b="1">
                <a:solidFill>
                  <a:srgbClr val="800000"/>
                </a:solidFill>
                <a:latin typeface="Cambria" panose="02040503050406030204" pitchFamily="18" charset="0"/>
                <a:ea typeface="Cambria" panose="02040503050406030204" pitchFamily="18" charset="0"/>
              </a:rPr>
              <a:t>* Năng lực chung: năng lực ngôn ngữ, giao tiếp và hợp tác, tự giải quyết vấn đề và sáng tạo.</a:t>
            </a:r>
          </a:p>
          <a:p>
            <a:pPr algn="just"/>
            <a:r>
              <a:rPr lang="en-US" sz="3000" b="1">
                <a:solidFill>
                  <a:srgbClr val="800000"/>
                </a:solidFill>
                <a:latin typeface="Cambria" panose="02040503050406030204" pitchFamily="18" charset="0"/>
                <a:ea typeface="Cambria" panose="02040503050406030204" pitchFamily="18" charset="0"/>
              </a:rPr>
              <a:t>* Phẩm chất: chăm chỉ, trách nhiệm</a:t>
            </a:r>
            <a:r>
              <a:rPr lang="en-US" sz="3000" b="1" smtClean="0">
                <a:solidFill>
                  <a:srgbClr val="800000"/>
                </a:solidFill>
                <a:latin typeface="Cambria" panose="02040503050406030204" pitchFamily="18" charset="0"/>
                <a:ea typeface="Cambria" panose="02040503050406030204" pitchFamily="18" charset="0"/>
              </a:rPr>
              <a:t>.</a:t>
            </a:r>
            <a:endParaRPr lang="en-US" sz="3000" b="1">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11359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7">
              <a:extLst>
                <a:ext uri="{96DAC541-7B7A-43D3-8B79-37D633B846F1}">
                  <asvg:svgBlip xmlns:asvg="http://schemas.microsoft.com/office/drawing/2016/SVG/main" xmlns="" r:embed="rId14"/>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15">
              <a:extLst>
                <a:ext uri="{96DAC541-7B7A-43D3-8B79-37D633B846F1}">
                  <asvg:svgBlip xmlns:asvg="http://schemas.microsoft.com/office/drawing/2016/SVG/main" xmlns="" r:embed="rId10"/>
                </a:ext>
              </a:extLst>
            </a:blip>
            <a:stretch>
              <a:fillRect/>
            </a:stretch>
          </a:blipFill>
        </p:spPr>
      </p:sp>
      <p:pic>
        <p:nvPicPr>
          <p:cNvPr id="2" name="Picture 1"/>
          <p:cNvPicPr>
            <a:picLocks noChangeAspect="1"/>
          </p:cNvPicPr>
          <p:nvPr/>
        </p:nvPicPr>
        <p:blipFill>
          <a:blip r:embed="rId16"/>
          <a:stretch>
            <a:fillRect/>
          </a:stretch>
        </p:blipFill>
        <p:spPr>
          <a:xfrm>
            <a:off x="841640" y="1517027"/>
            <a:ext cx="10815241" cy="5444200"/>
          </a:xfrm>
          <a:prstGeom prst="rect">
            <a:avLst/>
          </a:prstGeom>
        </p:spPr>
      </p:pic>
    </p:spTree>
    <p:extLst>
      <p:ext uri="{BB962C8B-B14F-4D97-AF65-F5344CB8AC3E}">
        <p14:creationId xmlns:p14="http://schemas.microsoft.com/office/powerpoint/2010/main" val="1783211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4" name="Group 13"/>
          <p:cNvGrpSpPr/>
          <p:nvPr/>
        </p:nvGrpSpPr>
        <p:grpSpPr>
          <a:xfrm>
            <a:off x="1222277" y="2570708"/>
            <a:ext cx="10184419" cy="866995"/>
            <a:chOff x="1689334" y="3066548"/>
            <a:chExt cx="10184419" cy="866995"/>
          </a:xfrm>
        </p:grpSpPr>
        <p:sp>
          <p:nvSpPr>
            <p:cNvPr id="11" name="TextBox 10"/>
            <p:cNvSpPr txBox="1"/>
            <p:nvPr/>
          </p:nvSpPr>
          <p:spPr>
            <a:xfrm>
              <a:off x="1689334" y="3102546"/>
              <a:ext cx="2102738" cy="830997"/>
            </a:xfrm>
            <a:prstGeom prst="rect">
              <a:avLst/>
            </a:prstGeom>
            <a:noFill/>
          </p:spPr>
          <p:txBody>
            <a:bodyPr wrap="square" rtlCol="0">
              <a:spAutoFit/>
            </a:bodyPr>
            <a:lstStyle/>
            <a:p>
              <a:r>
                <a:rPr lang="en-US" sz="4800" b="1" dirty="0" err="1" smtClean="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smtClean="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1:</a:t>
              </a:r>
              <a:endPar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endParaRPr>
            </a:p>
          </p:txBody>
        </p:sp>
        <p:sp>
          <p:nvSpPr>
            <p:cNvPr id="13" name="TextBox 12"/>
            <p:cNvSpPr txBox="1"/>
            <p:nvPr/>
          </p:nvSpPr>
          <p:spPr>
            <a:xfrm>
              <a:off x="3792072" y="3066548"/>
              <a:ext cx="8081681" cy="707886"/>
            </a:xfrm>
            <a:prstGeom prst="rect">
              <a:avLst/>
            </a:prstGeom>
            <a:noFill/>
          </p:spPr>
          <p:txBody>
            <a:bodyPr wrap="square" rtlCol="0">
              <a:spAutoFit/>
            </a:bodyPr>
            <a:lstStyle/>
            <a:p>
              <a:pPr algn="just"/>
              <a:r>
                <a:rPr lang="en-US" sz="4000" b="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Từ</a:t>
              </a:r>
              <a:r>
                <a:rPr lang="en-US" sz="4000" b="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đầu</a:t>
              </a:r>
              <a:r>
                <a:rPr lang="en-US" sz="4000" b="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đến</a:t>
              </a:r>
              <a:r>
                <a:rPr lang="en-US" sz="4000" b="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 </a:t>
              </a:r>
              <a:r>
                <a:rPr lang="en-US" sz="40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Anh</a:t>
              </a:r>
              <a:r>
                <a:rPr lang="en-US" sz="40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thấy</a:t>
              </a:r>
              <a:r>
                <a:rPr lang="en-US" sz="40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rất</a:t>
              </a:r>
              <a:r>
                <a:rPr lang="en-US" sz="40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lạ</a:t>
              </a:r>
              <a:r>
                <a:rPr lang="en-US" sz="40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5" name="Group 14"/>
          <p:cNvGrpSpPr/>
          <p:nvPr/>
        </p:nvGrpSpPr>
        <p:grpSpPr>
          <a:xfrm>
            <a:off x="1127249" y="3577291"/>
            <a:ext cx="10184419" cy="866995"/>
            <a:chOff x="1689334" y="3066548"/>
            <a:chExt cx="10184419" cy="866995"/>
          </a:xfrm>
        </p:grpSpPr>
        <p:sp>
          <p:nvSpPr>
            <p:cNvPr id="16" name="TextBox 15"/>
            <p:cNvSpPr txBox="1"/>
            <p:nvPr/>
          </p:nvSpPr>
          <p:spPr>
            <a:xfrm>
              <a:off x="1689334" y="3102546"/>
              <a:ext cx="2102738" cy="830997"/>
            </a:xfrm>
            <a:prstGeom prst="rect">
              <a:avLst/>
            </a:prstGeom>
            <a:noFill/>
          </p:spPr>
          <p:txBody>
            <a:bodyPr wrap="square" rtlCol="0">
              <a:spAutoFit/>
            </a:bodyPr>
            <a:lstStyle/>
            <a:p>
              <a:r>
                <a:rPr lang="en-US" sz="4800" b="1" dirty="0" err="1" smtClean="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smtClean="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2:</a:t>
              </a:r>
              <a:endPar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endParaRPr>
            </a:p>
          </p:txBody>
        </p:sp>
        <p:sp>
          <p:nvSpPr>
            <p:cNvPr id="17" name="TextBox 16"/>
            <p:cNvSpPr txBox="1"/>
            <p:nvPr/>
          </p:nvSpPr>
          <p:spPr>
            <a:xfrm>
              <a:off x="3792072" y="3066548"/>
              <a:ext cx="8081681" cy="707886"/>
            </a:xfrm>
            <a:prstGeom prst="rect">
              <a:avLst/>
            </a:prstGeom>
            <a:noFill/>
          </p:spPr>
          <p:txBody>
            <a:bodyPr wrap="square" rtlCol="0">
              <a:spAutoFit/>
            </a:bodyPr>
            <a:lstStyle/>
            <a:p>
              <a:pPr algn="just"/>
              <a:r>
                <a:rPr lang="en-US" sz="4000" b="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Tiếp</a:t>
              </a:r>
              <a:r>
                <a:rPr lang="en-US" sz="4000" b="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đến</a:t>
              </a:r>
              <a:r>
                <a:rPr lang="en-US" sz="4000" b="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 </a:t>
              </a:r>
              <a:r>
                <a:rPr lang="en-US" sz="40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Anh</a:t>
              </a:r>
              <a:r>
                <a:rPr lang="en-US" sz="40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đi</a:t>
              </a:r>
              <a:r>
                <a:rPr lang="en-US" sz="40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với</a:t>
              </a:r>
              <a:r>
                <a:rPr lang="en-US" sz="40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tôi</a:t>
              </a:r>
              <a:r>
                <a:rPr lang="en-US" sz="40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chứ</a:t>
              </a:r>
              <a:r>
                <a:rPr lang="en-US" sz="40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Group 17"/>
          <p:cNvGrpSpPr/>
          <p:nvPr/>
        </p:nvGrpSpPr>
        <p:grpSpPr>
          <a:xfrm>
            <a:off x="1127249" y="4584094"/>
            <a:ext cx="10184419" cy="866995"/>
            <a:chOff x="1689334" y="3066548"/>
            <a:chExt cx="10184419" cy="866995"/>
          </a:xfrm>
        </p:grpSpPr>
        <p:sp>
          <p:nvSpPr>
            <p:cNvPr id="19" name="TextBox 18"/>
            <p:cNvSpPr txBox="1"/>
            <p:nvPr/>
          </p:nvSpPr>
          <p:spPr>
            <a:xfrm>
              <a:off x="1689334" y="3102546"/>
              <a:ext cx="2102738" cy="830997"/>
            </a:xfrm>
            <a:prstGeom prst="rect">
              <a:avLst/>
            </a:prstGeom>
            <a:noFill/>
          </p:spPr>
          <p:txBody>
            <a:bodyPr wrap="square" rtlCol="0">
              <a:spAutoFit/>
            </a:bodyPr>
            <a:lstStyle/>
            <a:p>
              <a:r>
                <a:rPr lang="en-US" sz="4800" b="1" dirty="0" err="1" smtClean="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smtClean="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3:</a:t>
              </a:r>
              <a:endPar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endParaRPr>
            </a:p>
          </p:txBody>
        </p:sp>
        <p:sp>
          <p:nvSpPr>
            <p:cNvPr id="20" name="TextBox 19"/>
            <p:cNvSpPr txBox="1"/>
            <p:nvPr/>
          </p:nvSpPr>
          <p:spPr>
            <a:xfrm>
              <a:off x="3792072" y="3066548"/>
              <a:ext cx="8081681" cy="707886"/>
            </a:xfrm>
            <a:prstGeom prst="rect">
              <a:avLst/>
            </a:prstGeom>
            <a:noFill/>
          </p:spPr>
          <p:txBody>
            <a:bodyPr wrap="square" rtlCol="0">
              <a:spAutoFit/>
            </a:bodyPr>
            <a:lstStyle/>
            <a:p>
              <a:pPr algn="just"/>
              <a:r>
                <a:rPr lang="en-US" sz="4000" b="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Đoạn còn lại.</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21" name="Picture 20"/>
          <p:cNvPicPr>
            <a:picLocks noChangeAspect="1"/>
          </p:cNvPicPr>
          <p:nvPr/>
        </p:nvPicPr>
        <p:blipFill>
          <a:blip r:embed="rId10"/>
          <a:stretch>
            <a:fillRect/>
          </a:stretch>
        </p:blipFill>
        <p:spPr>
          <a:xfrm>
            <a:off x="927637" y="570780"/>
            <a:ext cx="5502039" cy="2084757"/>
          </a:xfrm>
          <a:prstGeom prst="rect">
            <a:avLst/>
          </a:prstGeom>
        </p:spPr>
      </p:pic>
    </p:spTree>
    <p:extLst>
      <p:ext uri="{BB962C8B-B14F-4D97-AF65-F5344CB8AC3E}">
        <p14:creationId xmlns:p14="http://schemas.microsoft.com/office/powerpoint/2010/main" val="3116891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66044" y="0"/>
            <a:ext cx="2170364" cy="1072989"/>
          </a:xfrm>
          <a:prstGeom prst="rect">
            <a:avLst/>
          </a:prstGeom>
        </p:spPr>
      </p:pic>
      <p:sp>
        <p:nvSpPr>
          <p:cNvPr id="4" name="TextBox 3"/>
          <p:cNvSpPr txBox="1"/>
          <p:nvPr/>
        </p:nvSpPr>
        <p:spPr>
          <a:xfrm>
            <a:off x="374754" y="566474"/>
            <a:ext cx="11542426" cy="6117059"/>
          </a:xfrm>
          <a:prstGeom prst="rect">
            <a:avLst/>
          </a:prstGeom>
          <a:noFill/>
        </p:spPr>
        <p:txBody>
          <a:bodyPr wrap="square" rtlCol="0">
            <a:spAutoFit/>
          </a:bodyPr>
          <a:lstStyle/>
          <a:p>
            <a:pPr algn="just">
              <a:lnSpc>
                <a:spcPct val="90000"/>
              </a:lnSpc>
            </a:pPr>
            <a:r>
              <a:rPr lang="en-US" sz="2900" dirty="0" smtClean="0">
                <a:latin typeface="Cambria" panose="02040503050406030204" pitchFamily="18" charset="0"/>
                <a:ea typeface="Cambria" panose="02040503050406030204" pitchFamily="18" charset="0"/>
              </a:rPr>
              <a:t>   </a:t>
            </a:r>
            <a:r>
              <a:rPr lang="vi-VN" sz="2900" dirty="0" smtClean="0">
                <a:solidFill>
                  <a:srgbClr val="0070C0"/>
                </a:solidFill>
                <a:latin typeface="Cambria" panose="02040503050406030204" pitchFamily="18" charset="0"/>
                <a:ea typeface="Cambria" panose="02040503050406030204" pitchFamily="18" charset="0"/>
              </a:rPr>
              <a:t>Hồi </a:t>
            </a:r>
            <a:r>
              <a:rPr lang="vi-VN" sz="2900" dirty="0">
                <a:solidFill>
                  <a:srgbClr val="0070C0"/>
                </a:solidFill>
                <a:latin typeface="Cambria" panose="02040503050406030204" pitchFamily="18" charset="0"/>
                <a:ea typeface="Cambria" panose="02040503050406030204" pitchFamily="18" charset="0"/>
              </a:rPr>
              <a:t>ấy, ở Sài Gòn, anh Ba được một người bạn đưa đến một tiệm cà phê của Pháp để xem đèn điện, xem chiếu bóng và máy nước... Những cái đó, trước kia, anh chưa hề thấy bao giờ. Anh thấy rất lạ. </a:t>
            </a:r>
            <a:endParaRPr lang="en-US" sz="2900" dirty="0" smtClean="0">
              <a:solidFill>
                <a:srgbClr val="0070C0"/>
              </a:solidFill>
              <a:latin typeface="Cambria" panose="02040503050406030204" pitchFamily="18" charset="0"/>
              <a:ea typeface="Cambria" panose="02040503050406030204" pitchFamily="18" charset="0"/>
            </a:endParaRP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en-US"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smtClean="0">
                <a:solidFill>
                  <a:schemeClr val="accent2">
                    <a:lumMod val="75000"/>
                  </a:schemeClr>
                </a:solidFill>
                <a:latin typeface="Cambria" panose="02040503050406030204" pitchFamily="18" charset="0"/>
                <a:ea typeface="Cambria" panose="02040503050406030204" pitchFamily="18" charset="0"/>
              </a:rPr>
              <a:t>Ít </a:t>
            </a:r>
            <a:r>
              <a:rPr lang="vi-VN" sz="2900" dirty="0">
                <a:solidFill>
                  <a:schemeClr val="accent2">
                    <a:lumMod val="75000"/>
                  </a:schemeClr>
                </a:solidFill>
                <a:latin typeface="Cambria" panose="02040503050406030204" pitchFamily="18" charset="0"/>
                <a:ea typeface="Cambria" panose="02040503050406030204" pitchFamily="18" charset="0"/>
              </a:rPr>
              <a:t>hôm sau, anh đột nhiên hỏi người bạn rằng:</a:t>
            </a:r>
          </a:p>
          <a:p>
            <a:pPr algn="just">
              <a:lnSpc>
                <a:spcPct val="90000"/>
              </a:lnSpc>
            </a:pPr>
            <a:r>
              <a:rPr lang="en-US"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Anh Lê, anh có yêu nước không?</a:t>
            </a:r>
          </a:p>
          <a:p>
            <a:pPr algn="just">
              <a:lnSpc>
                <a:spcPct val="90000"/>
              </a:lnSpc>
            </a:pPr>
            <a:r>
              <a:rPr lang="en-US"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smtClean="0">
                <a:solidFill>
                  <a:schemeClr val="accent2">
                    <a:lumMod val="75000"/>
                  </a:schemeClr>
                </a:solidFill>
                <a:latin typeface="Cambria" panose="02040503050406030204" pitchFamily="18" charset="0"/>
                <a:ea typeface="Cambria" panose="02040503050406030204" pitchFamily="18" charset="0"/>
              </a:rPr>
              <a:t>Người </a:t>
            </a:r>
            <a:r>
              <a:rPr lang="vi-VN" sz="2900" dirty="0">
                <a:solidFill>
                  <a:schemeClr val="accent2">
                    <a:lumMod val="75000"/>
                  </a:schemeClr>
                </a:solidFill>
                <a:latin typeface="Cambria" panose="02040503050406030204" pitchFamily="18" charset="0"/>
                <a:ea typeface="Cambria" panose="02040503050406030204" pitchFamily="18" charset="0"/>
              </a:rPr>
              <a:t>bạn đáp:</a:t>
            </a:r>
          </a:p>
          <a:p>
            <a:pPr algn="just">
              <a:lnSpc>
                <a:spcPct val="90000"/>
              </a:lnSpc>
            </a:pPr>
            <a:r>
              <a:rPr lang="en-US"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Tất nhiên là có chứ!</a:t>
            </a:r>
          </a:p>
          <a:p>
            <a:pPr algn="just">
              <a:lnSpc>
                <a:spcPct val="90000"/>
              </a:lnSpc>
            </a:pPr>
            <a:r>
              <a:rPr lang="en-US"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smtClean="0">
                <a:solidFill>
                  <a:schemeClr val="accent2">
                    <a:lumMod val="75000"/>
                  </a:schemeClr>
                </a:solidFill>
                <a:latin typeface="Cambria" panose="02040503050406030204" pitchFamily="18" charset="0"/>
                <a:ea typeface="Cambria" panose="02040503050406030204" pitchFamily="18" charset="0"/>
              </a:rPr>
              <a:t>Anh </a:t>
            </a:r>
            <a:r>
              <a:rPr lang="vi-VN" sz="2900" dirty="0">
                <a:solidFill>
                  <a:schemeClr val="accent2">
                    <a:lumMod val="75000"/>
                  </a:schemeClr>
                </a:solidFill>
                <a:latin typeface="Cambria" panose="02040503050406030204" pitchFamily="18" charset="0"/>
                <a:ea typeface="Cambria" panose="02040503050406030204" pitchFamily="18" charset="0"/>
              </a:rPr>
              <a:t>Ba hỏi tiếp:</a:t>
            </a:r>
          </a:p>
          <a:p>
            <a:pPr algn="just">
              <a:lnSpc>
                <a:spcPct val="90000"/>
              </a:lnSpc>
            </a:pPr>
            <a:r>
              <a:rPr lang="en-US"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Anh có thể giữ bí mật không? Người bạn đáp:</a:t>
            </a:r>
          </a:p>
          <a:p>
            <a:pPr algn="just">
              <a:lnSpc>
                <a:spcPct val="90000"/>
              </a:lnSpc>
            </a:pPr>
            <a:r>
              <a:rPr lang="en-US"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Có.</a:t>
            </a:r>
          </a:p>
          <a:p>
            <a:pPr algn="just">
              <a:lnSpc>
                <a:spcPct val="90000"/>
              </a:lnSpc>
            </a:pPr>
            <a:r>
              <a:rPr lang="en-US"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smtClean="0">
                <a:solidFill>
                  <a:schemeClr val="accent2">
                    <a:lumMod val="75000"/>
                  </a:schemeClr>
                </a:solidFill>
                <a:latin typeface="Cambria" panose="02040503050406030204" pitchFamily="18" charset="0"/>
                <a:ea typeface="Cambria" panose="02040503050406030204" pitchFamily="18" charset="0"/>
              </a:rPr>
              <a:t>Anh </a:t>
            </a:r>
            <a:r>
              <a:rPr lang="vi-VN" sz="2900" dirty="0">
                <a:solidFill>
                  <a:schemeClr val="accent2">
                    <a:lumMod val="75000"/>
                  </a:schemeClr>
                </a:solidFill>
                <a:latin typeface="Cambria" panose="02040503050406030204" pitchFamily="18" charset="0"/>
                <a:ea typeface="Cambria" panose="02040503050406030204" pitchFamily="18" charset="0"/>
              </a:rPr>
              <a:t>Ba nói tiếp: </a:t>
            </a:r>
          </a:p>
          <a:p>
            <a:pPr algn="just">
              <a:lnSpc>
                <a:spcPct val="90000"/>
              </a:lnSpc>
            </a:pPr>
            <a:r>
              <a:rPr lang="en-US"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Tôi muốn đi ra nước ngoài, xem nước Pháp và các nước khác.</a:t>
            </a:r>
          </a:p>
          <a:p>
            <a:pPr algn="just">
              <a:lnSpc>
                <a:spcPct val="90000"/>
              </a:lnSpc>
            </a:pPr>
            <a:r>
              <a:rPr lang="vi-VN" sz="2900" dirty="0">
                <a:solidFill>
                  <a:schemeClr val="accent2">
                    <a:lumMod val="75000"/>
                  </a:schemeClr>
                </a:solidFill>
                <a:latin typeface="Cambria" panose="02040503050406030204" pitchFamily="18" charset="0"/>
                <a:ea typeface="Cambria" panose="02040503050406030204" pitchFamily="18" charset="0"/>
              </a:rPr>
              <a:t>Sau khi xem xét họ làm như thế nào, tôi sẽ trở về giúp đồng bào chúng ta. Nhưng nếu đi một mình, thật ra cũng có nhiều mạo hiểm... Anh muốn đi với tôi không?</a:t>
            </a:r>
          </a:p>
        </p:txBody>
      </p:sp>
    </p:spTree>
    <p:extLst>
      <p:ext uri="{BB962C8B-B14F-4D97-AF65-F5344CB8AC3E}">
        <p14:creationId xmlns:p14="http://schemas.microsoft.com/office/powerpoint/2010/main" val="734065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54" y="206714"/>
            <a:ext cx="11542426" cy="5447645"/>
          </a:xfrm>
          <a:prstGeom prst="rect">
            <a:avLst/>
          </a:prstGeom>
          <a:noFill/>
        </p:spPr>
        <p:txBody>
          <a:bodyPr wrap="square" rtlCol="0">
            <a:spAutoFit/>
          </a:bodyPr>
          <a:lstStyle/>
          <a:p>
            <a:pPr algn="just"/>
            <a:r>
              <a:rPr lang="en-US" sz="2900" smtClean="0">
                <a:latin typeface="Cambria" panose="02040503050406030204" pitchFamily="18" charset="0"/>
                <a:ea typeface="Cambria" panose="02040503050406030204" pitchFamily="18" charset="0"/>
              </a:rPr>
              <a:t>   </a:t>
            </a:r>
            <a:r>
              <a:rPr lang="vi-VN" sz="2900">
                <a:solidFill>
                  <a:schemeClr val="accent2">
                    <a:lumMod val="75000"/>
                  </a:schemeClr>
                </a:solidFill>
                <a:latin typeface="Cambria" panose="02040503050406030204" pitchFamily="18" charset="0"/>
                <a:ea typeface="Cambria" panose="02040503050406030204" pitchFamily="18" charset="0"/>
              </a:rPr>
              <a:t>Anh Lê đáp:</a:t>
            </a:r>
          </a:p>
          <a:p>
            <a:pPr algn="just"/>
            <a:r>
              <a:rPr lang="en-US" sz="2900" smtClean="0">
                <a:solidFill>
                  <a:schemeClr val="accent2">
                    <a:lumMod val="75000"/>
                  </a:schemeClr>
                </a:solidFill>
                <a:latin typeface="Cambria" panose="02040503050406030204" pitchFamily="18" charset="0"/>
                <a:ea typeface="Cambria" panose="02040503050406030204" pitchFamily="18" charset="0"/>
              </a:rPr>
              <a:t>  </a:t>
            </a:r>
            <a:r>
              <a:rPr lang="vi-VN" sz="2900" smtClean="0">
                <a:solidFill>
                  <a:schemeClr val="accent2">
                    <a:lumMod val="75000"/>
                  </a:schemeClr>
                </a:solidFill>
                <a:latin typeface="Cambria" panose="02040503050406030204" pitchFamily="18" charset="0"/>
                <a:ea typeface="Cambria" panose="02040503050406030204" pitchFamily="18" charset="0"/>
              </a:rPr>
              <a:t>- </a:t>
            </a:r>
            <a:r>
              <a:rPr lang="vi-VN" sz="2900">
                <a:solidFill>
                  <a:schemeClr val="accent2">
                    <a:lumMod val="75000"/>
                  </a:schemeClr>
                </a:solidFill>
                <a:latin typeface="Cambria" panose="02040503050406030204" pitchFamily="18" charset="0"/>
                <a:ea typeface="Cambria" panose="02040503050406030204" pitchFamily="18" charset="0"/>
              </a:rPr>
              <a:t>Nhưng bạn ơi! Chúng ta lấy đâu ra tiền mà đi?</a:t>
            </a:r>
          </a:p>
          <a:p>
            <a:pPr algn="just"/>
            <a:r>
              <a:rPr lang="en-US" sz="2900" smtClean="0">
                <a:solidFill>
                  <a:schemeClr val="accent2">
                    <a:lumMod val="75000"/>
                  </a:schemeClr>
                </a:solidFill>
                <a:latin typeface="Cambria" panose="02040503050406030204" pitchFamily="18" charset="0"/>
                <a:ea typeface="Cambria" panose="02040503050406030204" pitchFamily="18" charset="0"/>
              </a:rPr>
              <a:t>  </a:t>
            </a:r>
            <a:r>
              <a:rPr lang="vi-VN" sz="2900" smtClean="0">
                <a:solidFill>
                  <a:schemeClr val="accent2">
                    <a:lumMod val="75000"/>
                  </a:schemeClr>
                </a:solidFill>
                <a:latin typeface="Cambria" panose="02040503050406030204" pitchFamily="18" charset="0"/>
                <a:ea typeface="Cambria" panose="02040503050406030204" pitchFamily="18" charset="0"/>
              </a:rPr>
              <a:t>- </a:t>
            </a:r>
            <a:r>
              <a:rPr lang="vi-VN" sz="2900">
                <a:solidFill>
                  <a:schemeClr val="accent2">
                    <a:lumMod val="75000"/>
                  </a:schemeClr>
                </a:solidFill>
                <a:latin typeface="Cambria" panose="02040503050406030204" pitchFamily="18" charset="0"/>
                <a:ea typeface="Cambria" panose="02040503050406030204" pitchFamily="18" charset="0"/>
              </a:rPr>
              <a:t>Đây, tiền đây! – anh Ba vừa nói vừa giơ hai bàn tay. – Chúng ta sẽ làm việc, chúng ta sẽ làm bất cứ việc gì để sống và để đi. Anh cùng đi với tôi chứ?</a:t>
            </a:r>
          </a:p>
          <a:p>
            <a:pPr algn="just"/>
            <a:r>
              <a:rPr lang="en-US" sz="2900" smtClean="0">
                <a:latin typeface="Cambria" panose="02040503050406030204" pitchFamily="18" charset="0"/>
                <a:ea typeface="Cambria" panose="02040503050406030204" pitchFamily="18" charset="0"/>
              </a:rPr>
              <a:t>   </a:t>
            </a:r>
            <a:r>
              <a:rPr lang="vi-VN" sz="2900" smtClean="0">
                <a:solidFill>
                  <a:srgbClr val="002060"/>
                </a:solidFill>
                <a:latin typeface="Cambria" panose="02040503050406030204" pitchFamily="18" charset="0"/>
                <a:ea typeface="Cambria" panose="02040503050406030204" pitchFamily="18" charset="0"/>
              </a:rPr>
              <a:t>Bị </a:t>
            </a:r>
            <a:r>
              <a:rPr lang="vi-VN" sz="2900">
                <a:solidFill>
                  <a:srgbClr val="002060"/>
                </a:solidFill>
                <a:latin typeface="Cambria" panose="02040503050406030204" pitchFamily="18" charset="0"/>
                <a:ea typeface="Cambria" panose="02040503050406030204" pitchFamily="18" charset="0"/>
              </a:rPr>
              <a:t>lôi cuốn vì lòng hăng hái của anh Ba, người bạn đồng ý. Nhưng sau khi suy nghĩ kĩ, thấy cuộc đi có vẻ phiêu lưu, anh Lê không đủ can đảm để giữ lời hứa.</a:t>
            </a:r>
          </a:p>
          <a:p>
            <a:pPr algn="just"/>
            <a:r>
              <a:rPr lang="en-US" sz="2900" smtClean="0">
                <a:solidFill>
                  <a:srgbClr val="002060"/>
                </a:solidFill>
                <a:latin typeface="Cambria" panose="02040503050406030204" pitchFamily="18" charset="0"/>
                <a:ea typeface="Cambria" panose="02040503050406030204" pitchFamily="18" charset="0"/>
              </a:rPr>
              <a:t>   </a:t>
            </a:r>
            <a:r>
              <a:rPr lang="vi-VN" sz="2900" smtClean="0">
                <a:solidFill>
                  <a:srgbClr val="002060"/>
                </a:solidFill>
                <a:latin typeface="Cambria" panose="02040503050406030204" pitchFamily="18" charset="0"/>
                <a:ea typeface="Cambria" panose="02040503050406030204" pitchFamily="18" charset="0"/>
              </a:rPr>
              <a:t>Sau </a:t>
            </a:r>
            <a:r>
              <a:rPr lang="vi-VN" sz="2900">
                <a:solidFill>
                  <a:srgbClr val="002060"/>
                </a:solidFill>
                <a:latin typeface="Cambria" panose="02040503050406030204" pitchFamily="18" charset="0"/>
                <a:ea typeface="Cambria" panose="02040503050406030204" pitchFamily="18" charset="0"/>
              </a:rPr>
              <a:t>này, anh Lê mới biết người thanh niên yêu nước đầy nhiệt huyết ấy đã đi khắp năm châu bốn biển để tìm ra con đường </a:t>
            </a:r>
            <a:r>
              <a:rPr lang="vi-VN" sz="2900" smtClean="0">
                <a:solidFill>
                  <a:srgbClr val="002060"/>
                </a:solidFill>
                <a:latin typeface="Cambria" panose="02040503050406030204" pitchFamily="18" charset="0"/>
                <a:ea typeface="Cambria" panose="02040503050406030204" pitchFamily="18" charset="0"/>
              </a:rPr>
              <a:t>cứu</a:t>
            </a:r>
            <a:r>
              <a:rPr lang="en-US" sz="2900">
                <a:solidFill>
                  <a:srgbClr val="002060"/>
                </a:solidFill>
                <a:latin typeface="Cambria" panose="02040503050406030204" pitchFamily="18" charset="0"/>
                <a:ea typeface="Cambria" panose="02040503050406030204" pitchFamily="18" charset="0"/>
              </a:rPr>
              <a:t> </a:t>
            </a:r>
            <a:r>
              <a:rPr lang="en-US" sz="2900" smtClean="0">
                <a:solidFill>
                  <a:srgbClr val="002060"/>
                </a:solidFill>
                <a:latin typeface="Cambria" panose="02040503050406030204" pitchFamily="18" charset="0"/>
                <a:ea typeface="Cambria" panose="02040503050406030204" pitchFamily="18" charset="0"/>
              </a:rPr>
              <a:t>nước,</a:t>
            </a:r>
            <a:r>
              <a:rPr lang="vi-VN" sz="2900" smtClean="0">
                <a:solidFill>
                  <a:srgbClr val="002060"/>
                </a:solidFill>
                <a:latin typeface="Cambria" panose="02040503050406030204" pitchFamily="18" charset="0"/>
                <a:ea typeface="Cambria" panose="02040503050406030204" pitchFamily="18" charset="0"/>
              </a:rPr>
              <a:t> </a:t>
            </a:r>
            <a:r>
              <a:rPr lang="vi-VN" sz="2900">
                <a:solidFill>
                  <a:srgbClr val="002060"/>
                </a:solidFill>
                <a:latin typeface="Cambria" panose="02040503050406030204" pitchFamily="18" charset="0"/>
                <a:ea typeface="Cambria" panose="02040503050406030204" pitchFamily="18" charset="0"/>
              </a:rPr>
              <a:t>cứu </a:t>
            </a:r>
            <a:r>
              <a:rPr lang="en-US" sz="2900" smtClean="0">
                <a:solidFill>
                  <a:srgbClr val="002060"/>
                </a:solidFill>
                <a:latin typeface="Cambria" panose="02040503050406030204" pitchFamily="18" charset="0"/>
                <a:ea typeface="Cambria" panose="02040503050406030204" pitchFamily="18" charset="0"/>
              </a:rPr>
              <a:t>dân</a:t>
            </a:r>
            <a:r>
              <a:rPr lang="vi-VN" sz="2900" smtClean="0">
                <a:solidFill>
                  <a:srgbClr val="002060"/>
                </a:solidFill>
                <a:latin typeface="Cambria" panose="02040503050406030204" pitchFamily="18" charset="0"/>
                <a:ea typeface="Cambria" panose="02040503050406030204" pitchFamily="18" charset="0"/>
              </a:rPr>
              <a:t>. </a:t>
            </a:r>
            <a:r>
              <a:rPr lang="vi-VN" sz="2900">
                <a:solidFill>
                  <a:srgbClr val="002060"/>
                </a:solidFill>
                <a:latin typeface="Cambria" panose="02040503050406030204" pitchFamily="18" charset="0"/>
                <a:ea typeface="Cambria" panose="02040503050406030204" pitchFamily="18" charset="0"/>
              </a:rPr>
              <a:t>Người thanh niên ấy chính là Bác Hồ của chúng ta. </a:t>
            </a:r>
            <a:r>
              <a:rPr lang="en-US" sz="2900" smtClean="0">
                <a:solidFill>
                  <a:srgbClr val="002060"/>
                </a:solidFill>
                <a:latin typeface="Cambria" panose="02040503050406030204" pitchFamily="18" charset="0"/>
                <a:ea typeface="Cambria" panose="02040503050406030204" pitchFamily="18" charset="0"/>
              </a:rPr>
              <a:t> </a:t>
            </a:r>
          </a:p>
          <a:p>
            <a:pPr algn="r"/>
            <a:r>
              <a:rPr lang="en-US" sz="2900" i="1" smtClean="0">
                <a:latin typeface="Cambria" panose="02040503050406030204" pitchFamily="18" charset="0"/>
                <a:ea typeface="Cambria" panose="02040503050406030204" pitchFamily="18" charset="0"/>
              </a:rPr>
              <a:t>(Theo Trần Dân Tiên)</a:t>
            </a:r>
            <a:endParaRPr lang="vi-VN" sz="2900" i="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9407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4"/>
          <p:cNvSpPr/>
          <p:nvPr/>
        </p:nvSpPr>
        <p:spPr>
          <a:xfrm>
            <a:off x="0" y="1921975"/>
            <a:ext cx="1276206" cy="4936025"/>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pic>
        <p:nvPicPr>
          <p:cNvPr id="5" name="Picture 4"/>
          <p:cNvPicPr>
            <a:picLocks noChangeAspect="1"/>
          </p:cNvPicPr>
          <p:nvPr/>
        </p:nvPicPr>
        <p:blipFill>
          <a:blip r:embed="rId10"/>
          <a:stretch>
            <a:fillRect/>
          </a:stretch>
        </p:blipFill>
        <p:spPr>
          <a:xfrm>
            <a:off x="827207" y="1674056"/>
            <a:ext cx="5481078" cy="3454402"/>
          </a:xfrm>
          <a:prstGeom prst="rect">
            <a:avLst/>
          </a:prstGeom>
        </p:spPr>
      </p:pic>
      <p:sp>
        <p:nvSpPr>
          <p:cNvPr id="23" name="Google Shape;276;p7">
            <a:extLst>
              <a:ext uri="{FF2B5EF4-FFF2-40B4-BE49-F238E27FC236}">
                <a16:creationId xmlns="" xmlns:a16="http://schemas.microsoft.com/office/drawing/2014/main" id="{D33CB0D1-8FD9-7C5D-268F-E2711EEE24E1}"/>
              </a:ext>
            </a:extLst>
          </p:cNvPr>
          <p:cNvSpPr/>
          <p:nvPr/>
        </p:nvSpPr>
        <p:spPr>
          <a:xfrm>
            <a:off x="6308286" y="2250731"/>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bg1"/>
                </a:solidFill>
                <a:latin typeface="UTM Avo" panose="02040603050506020204" pitchFamily="18" charset="0"/>
              </a:rPr>
              <a:t> </a:t>
            </a:r>
            <a:r>
              <a:rPr lang="en-US" sz="3600" b="1" dirty="0" err="1" smtClean="0">
                <a:ln>
                  <a:solidFill>
                    <a:schemeClr val="bg1"/>
                  </a:solidFill>
                </a:ln>
                <a:solidFill>
                  <a:schemeClr val="bg1"/>
                </a:solidFill>
                <a:latin typeface="Cambria" panose="02040503050406030204" pitchFamily="18" charset="0"/>
                <a:ea typeface="Cambria" panose="02040503050406030204" pitchFamily="18" charset="0"/>
              </a:rPr>
              <a:t>mạo</a:t>
            </a:r>
            <a:r>
              <a:rPr lang="en-US" sz="3600" b="1" dirty="0" smtClean="0">
                <a:ln>
                  <a:solidFill>
                    <a:schemeClr val="bg1"/>
                  </a:solidFill>
                </a:ln>
                <a:solidFill>
                  <a:schemeClr val="bg1"/>
                </a:solidFill>
                <a:latin typeface="Cambria" panose="02040503050406030204" pitchFamily="18" charset="0"/>
                <a:ea typeface="Cambria" panose="02040503050406030204" pitchFamily="18" charset="0"/>
              </a:rPr>
              <a:t> </a:t>
            </a:r>
            <a:r>
              <a:rPr lang="en-US" sz="3600" b="1" dirty="0" err="1" smtClean="0">
                <a:ln>
                  <a:solidFill>
                    <a:schemeClr val="bg1"/>
                  </a:solidFill>
                </a:ln>
                <a:solidFill>
                  <a:schemeClr val="bg1"/>
                </a:solidFill>
                <a:latin typeface="Cambria" panose="02040503050406030204" pitchFamily="18" charset="0"/>
                <a:ea typeface="Cambria" panose="02040503050406030204" pitchFamily="18" charset="0"/>
              </a:rPr>
              <a:t>hiểm</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4" name="Google Shape;276;p7">
            <a:extLst>
              <a:ext uri="{FF2B5EF4-FFF2-40B4-BE49-F238E27FC236}">
                <a16:creationId xmlns="" xmlns:a16="http://schemas.microsoft.com/office/drawing/2014/main" id="{D33CB0D1-8FD9-7C5D-268F-E2711EEE24E1}"/>
              </a:ext>
            </a:extLst>
          </p:cNvPr>
          <p:cNvSpPr/>
          <p:nvPr/>
        </p:nvSpPr>
        <p:spPr>
          <a:xfrm>
            <a:off x="6986513" y="3288199"/>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bg1"/>
                </a:solidFill>
                <a:latin typeface="UTM Avo" panose="02040603050506020204" pitchFamily="18" charset="0"/>
              </a:rPr>
              <a:t> </a:t>
            </a:r>
            <a:r>
              <a:rPr lang="en-US" sz="3600" b="1" smtClean="0">
                <a:ln>
                  <a:solidFill>
                    <a:schemeClr val="bg1"/>
                  </a:solidFill>
                </a:ln>
                <a:solidFill>
                  <a:schemeClr val="bg1"/>
                </a:solidFill>
                <a:latin typeface="Cambria" panose="02040503050406030204" pitchFamily="18" charset="0"/>
                <a:ea typeface="Cambria" panose="02040503050406030204" pitchFamily="18" charset="0"/>
              </a:rPr>
              <a:t>lôi cuốn</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5" name="Google Shape;276;p7">
            <a:extLst>
              <a:ext uri="{FF2B5EF4-FFF2-40B4-BE49-F238E27FC236}">
                <a16:creationId xmlns="" xmlns:a16="http://schemas.microsoft.com/office/drawing/2014/main" id="{D33CB0D1-8FD9-7C5D-268F-E2711EEE24E1}"/>
              </a:ext>
            </a:extLst>
          </p:cNvPr>
          <p:cNvSpPr/>
          <p:nvPr/>
        </p:nvSpPr>
        <p:spPr>
          <a:xfrm>
            <a:off x="7665817" y="4396008"/>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bg1"/>
                </a:solidFill>
                <a:latin typeface="UTM Avo" panose="02040603050506020204" pitchFamily="18" charset="0"/>
              </a:rPr>
              <a:t> </a:t>
            </a:r>
            <a:r>
              <a:rPr lang="en-US" sz="3600" b="1" smtClean="0">
                <a:ln>
                  <a:solidFill>
                    <a:schemeClr val="bg1"/>
                  </a:solidFill>
                </a:ln>
                <a:solidFill>
                  <a:schemeClr val="bg1"/>
                </a:solidFill>
                <a:latin typeface="Cambria" panose="02040503050406030204" pitchFamily="18" charset="0"/>
                <a:ea typeface="Cambria" panose="02040503050406030204" pitchFamily="18" charset="0"/>
              </a:rPr>
              <a:t>phiêu lưu</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6" name="Google Shape;276;p7">
            <a:extLst>
              <a:ext uri="{FF2B5EF4-FFF2-40B4-BE49-F238E27FC236}">
                <a16:creationId xmlns="" xmlns:a16="http://schemas.microsoft.com/office/drawing/2014/main" id="{D33CB0D1-8FD9-7C5D-268F-E2711EEE24E1}"/>
              </a:ext>
            </a:extLst>
          </p:cNvPr>
          <p:cNvSpPr/>
          <p:nvPr/>
        </p:nvSpPr>
        <p:spPr>
          <a:xfrm>
            <a:off x="8314006" y="5456212"/>
            <a:ext cx="2984045"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bg1"/>
                </a:solidFill>
                <a:latin typeface="UTM Avo" panose="02040603050506020204" pitchFamily="18" charset="0"/>
              </a:rPr>
              <a:t> </a:t>
            </a:r>
            <a:r>
              <a:rPr lang="en-US" sz="3600" b="1" smtClean="0">
                <a:ln>
                  <a:solidFill>
                    <a:schemeClr val="bg1"/>
                  </a:solidFill>
                </a:ln>
                <a:solidFill>
                  <a:schemeClr val="bg1"/>
                </a:solidFill>
                <a:latin typeface="Cambria" panose="02040503050406030204" pitchFamily="18" charset="0"/>
                <a:ea typeface="Cambria" panose="02040503050406030204" pitchFamily="18" charset="0"/>
              </a:rPr>
              <a:t>nhiệt huyết</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9642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righ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4"/>
          <p:cNvSpPr/>
          <p:nvPr/>
        </p:nvSpPr>
        <p:spPr>
          <a:xfrm>
            <a:off x="0" y="1921975"/>
            <a:ext cx="1276206" cy="4936025"/>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pic>
        <p:nvPicPr>
          <p:cNvPr id="7" name="Picture 6"/>
          <p:cNvPicPr>
            <a:picLocks noChangeAspect="1"/>
          </p:cNvPicPr>
          <p:nvPr/>
        </p:nvPicPr>
        <p:blipFill>
          <a:blip r:embed="rId10"/>
          <a:stretch>
            <a:fillRect/>
          </a:stretch>
        </p:blipFill>
        <p:spPr>
          <a:xfrm>
            <a:off x="914262" y="392769"/>
            <a:ext cx="5534947" cy="3414594"/>
          </a:xfrm>
          <a:prstGeom prst="rect">
            <a:avLst/>
          </a:prstGeom>
        </p:spPr>
      </p:pic>
      <p:sp>
        <p:nvSpPr>
          <p:cNvPr id="9" name="TextBox 8"/>
          <p:cNvSpPr txBox="1"/>
          <p:nvPr/>
        </p:nvSpPr>
        <p:spPr>
          <a:xfrm>
            <a:off x="1491176" y="3358935"/>
            <a:ext cx="9651953" cy="1569660"/>
          </a:xfrm>
          <a:prstGeom prst="rect">
            <a:avLst/>
          </a:prstGeom>
          <a:solidFill>
            <a:schemeClr val="bg1"/>
          </a:solidFill>
        </p:spPr>
        <p:txBody>
          <a:bodyPr wrap="square" rtlCol="0">
            <a:spAutoFit/>
          </a:bodyPr>
          <a:lstStyle/>
          <a:p>
            <a:pPr algn="just"/>
            <a:r>
              <a:rPr lang="en-US" sz="3200" b="1" smtClean="0">
                <a:solidFill>
                  <a:srgbClr val="002060"/>
                </a:solidFill>
                <a:latin typeface="Cambria" panose="02040503050406030204" pitchFamily="18" charset="0"/>
                <a:ea typeface="Cambria" panose="02040503050406030204" pitchFamily="18" charset="0"/>
              </a:rPr>
              <a:t>     </a:t>
            </a:r>
            <a:r>
              <a:rPr lang="vi-VN" sz="3200" b="1" smtClean="0">
                <a:solidFill>
                  <a:srgbClr val="002060"/>
                </a:solidFill>
                <a:latin typeface="Cambria" panose="02040503050406030204" pitchFamily="18" charset="0"/>
                <a:ea typeface="Cambria" panose="02040503050406030204" pitchFamily="18" charset="0"/>
              </a:rPr>
              <a:t>Sau </a:t>
            </a:r>
            <a:r>
              <a:rPr lang="vi-VN" sz="3200" b="1">
                <a:solidFill>
                  <a:srgbClr val="002060"/>
                </a:solidFill>
                <a:latin typeface="Cambria" panose="02040503050406030204" pitchFamily="18" charset="0"/>
                <a:ea typeface="Cambria" panose="02040503050406030204" pitchFamily="18" charset="0"/>
              </a:rPr>
              <a:t>này, anh Lê mới biết người thanh niên yêu nước đầy nhiệt huyết ấy đã đi khắp năm châu bốn biển để tìm ra con đường cứu</a:t>
            </a:r>
            <a:r>
              <a:rPr lang="en-US" sz="3200" b="1">
                <a:solidFill>
                  <a:srgbClr val="002060"/>
                </a:solidFill>
                <a:latin typeface="Cambria" panose="02040503050406030204" pitchFamily="18" charset="0"/>
                <a:ea typeface="Cambria" panose="02040503050406030204" pitchFamily="18" charset="0"/>
              </a:rPr>
              <a:t> nước,</a:t>
            </a:r>
            <a:r>
              <a:rPr lang="vi-VN" sz="3200" b="1">
                <a:solidFill>
                  <a:srgbClr val="002060"/>
                </a:solidFill>
                <a:latin typeface="Cambria" panose="02040503050406030204" pitchFamily="18" charset="0"/>
                <a:ea typeface="Cambria" panose="02040503050406030204" pitchFamily="18" charset="0"/>
              </a:rPr>
              <a:t> cứu </a:t>
            </a:r>
            <a:r>
              <a:rPr lang="en-US" sz="3200" b="1">
                <a:solidFill>
                  <a:srgbClr val="002060"/>
                </a:solidFill>
                <a:latin typeface="Cambria" panose="02040503050406030204" pitchFamily="18" charset="0"/>
                <a:ea typeface="Cambria" panose="02040503050406030204" pitchFamily="18" charset="0"/>
              </a:rPr>
              <a:t>dân</a:t>
            </a:r>
            <a:r>
              <a:rPr lang="vi-VN" sz="3200" b="1">
                <a:solidFill>
                  <a:srgbClr val="002060"/>
                </a:solidFill>
                <a:latin typeface="Cambria" panose="02040503050406030204" pitchFamily="18" charset="0"/>
                <a:ea typeface="Cambria" panose="02040503050406030204" pitchFamily="18" charset="0"/>
              </a:rPr>
              <a:t>.  </a:t>
            </a:r>
            <a:r>
              <a:rPr lang="en-US" sz="3200" b="1">
                <a:solidFill>
                  <a:srgbClr val="002060"/>
                </a:solidFill>
                <a:latin typeface="Cambria" panose="02040503050406030204" pitchFamily="18" charset="0"/>
                <a:ea typeface="Cambria" panose="02040503050406030204" pitchFamily="18" charset="0"/>
              </a:rPr>
              <a:t> </a:t>
            </a:r>
          </a:p>
        </p:txBody>
      </p:sp>
      <p:cxnSp>
        <p:nvCxnSpPr>
          <p:cNvPr id="15" name="Straight Connector 14"/>
          <p:cNvCxnSpPr/>
          <p:nvPr/>
        </p:nvCxnSpPr>
        <p:spPr>
          <a:xfrm flipH="1">
            <a:off x="6788557" y="335893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180551" y="383493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436016" y="4340249"/>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274109" y="434525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169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7">
              <a:extLst>
                <a:ext uri="{96DAC541-7B7A-43D3-8B79-37D633B846F1}">
                  <asvg:svgBlip xmlns:asvg="http://schemas.microsoft.com/office/drawing/2016/SVG/main" xmlns="" r:embed="rId14"/>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15">
              <a:extLst>
                <a:ext uri="{96DAC541-7B7A-43D3-8B79-37D633B846F1}">
                  <asvg:svgBlip xmlns:asvg="http://schemas.microsoft.com/office/drawing/2016/SVG/main" xmlns="" r:embed="rId10"/>
                </a:ext>
              </a:extLst>
            </a:blip>
            <a:stretch>
              <a:fillRect/>
            </a:stretch>
          </a:blipFill>
        </p:spPr>
      </p:sp>
      <p:pic>
        <p:nvPicPr>
          <p:cNvPr id="2" name="Picture 1"/>
          <p:cNvPicPr>
            <a:picLocks noChangeAspect="1"/>
          </p:cNvPicPr>
          <p:nvPr/>
        </p:nvPicPr>
        <p:blipFill>
          <a:blip r:embed="rId16"/>
          <a:stretch>
            <a:fillRect/>
          </a:stretch>
        </p:blipFill>
        <p:spPr>
          <a:xfrm>
            <a:off x="729668" y="2175223"/>
            <a:ext cx="10254361" cy="4548010"/>
          </a:xfrm>
          <a:prstGeom prst="rect">
            <a:avLst/>
          </a:prstGeom>
        </p:spPr>
      </p:pic>
    </p:spTree>
    <p:extLst>
      <p:ext uri="{BB962C8B-B14F-4D97-AF65-F5344CB8AC3E}">
        <p14:creationId xmlns:p14="http://schemas.microsoft.com/office/powerpoint/2010/main" val="4195322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718</Words>
  <Application>Microsoft Office PowerPoint</Application>
  <PresentationFormat>Widescreen</PresentationFormat>
  <Paragraphs>45</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#9Slide05 Pattaya</vt:lpstr>
      <vt:lpstr>#9Slide07 HoneyCream</vt:lpstr>
      <vt:lpstr>Arial</vt:lpstr>
      <vt:lpstr>Calibri</vt:lpstr>
      <vt:lpstr>Cambria</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ASUS</cp:lastModifiedBy>
  <cp:revision>38</cp:revision>
  <dcterms:created xsi:type="dcterms:W3CDTF">2023-11-19T07:39:47Z</dcterms:created>
  <dcterms:modified xsi:type="dcterms:W3CDTF">2026-01-12T08:13:51Z</dcterms:modified>
</cp:coreProperties>
</file>