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8" r:id="rId5"/>
    <p:sldId id="269" r:id="rId6"/>
    <p:sldId id="267" r:id="rId7"/>
    <p:sldId id="273" r:id="rId8"/>
    <p:sldId id="274" r:id="rId9"/>
    <p:sldId id="277" r:id="rId10"/>
    <p:sldId id="279" r:id="rId11"/>
    <p:sldId id="280" r:id="rId12"/>
    <p:sldId id="282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C5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7F0A-8D0A-DF1A-7631-127B23282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C71B3-D22A-FF53-9A22-7A589430E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B25B-DAF7-3FD6-949F-ABB1FB8F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0288A-45C7-3CC0-0924-1EC16D9B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0D1CD-7F62-DC34-6D3D-CBB8CC5E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531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521-3A78-EE7E-2318-DAB5345F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CE887-E980-ECA2-1AE9-3F2C960BD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F794-C786-198A-2940-84ACD9B0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F4D1C-2011-F618-9F02-70F9094F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8553-07F6-6A98-BCD1-96405ADF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404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7CAA4-A652-EE3F-1EDE-9433B884D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3AB5D-80D6-C3D3-12BC-EFA829E7B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31DC-498C-F6EB-020C-A7ED3F2A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83D9-D8B0-F62C-7A60-5F17CC28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356E9-F72F-A9DE-FB64-3BA84F0E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503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98C-BFA3-D988-DEEB-AD939771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0B1B-5AA7-79BE-735E-8453B4EB4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C535-9460-A625-9364-C3CA7362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F987B-F486-12D0-F87C-21A02C64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39C17-8294-EED5-5AB3-0E6049D6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0692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5904-DBE4-CFBB-8587-23A536B4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99487-024B-1CA1-F6D3-251B6E260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D34BB-3F27-52FB-2821-B2D07830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23B16-7E31-7F14-D057-2B85E61A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D28F-65B2-4896-8708-90AC4A9E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11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227E-FFF5-DD94-F6D8-48A97CB8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F4BD-C76F-CDE3-C5A9-DD0AEF368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4A3AD-C300-2469-9B14-3C32BE1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CE479-27AB-6155-3285-D9E93213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FFC6A-13FB-6318-918F-3F31FE0C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861EC-39C2-AC6F-02ED-8AB6F4AD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04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522E-C73F-847E-A130-CF142890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820A0-4C32-47A5-8D88-CCCCAD985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EADA0-5553-F44E-06A6-90C30B26D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8E22E-DCB2-91AD-88AE-C144CB8A1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83834-4D75-0A49-D493-350527C8A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64870-9ABE-138F-9121-7FC4DD7B1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DD448-65E5-3D66-76C1-3715BD9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C110D-F586-6889-42B8-947CF8DD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540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685A-9C7B-CBA0-E3F0-9CA9BCF4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F1954-5EE2-61CD-9750-53F16F41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0803A-B469-8B43-E33C-48D76CE1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63300-816D-41C6-E58D-3C8C7976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729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01A42-939F-2C46-C1DF-F9EC9F35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40DDE-D3F7-CD56-7482-91B86FB2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E4BB0-D510-6DB6-935C-2E85D028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064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CA50-9D00-C02C-D89D-1F0D700B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94764-1CFB-FA82-39F7-7BB96FB7B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7F0EA-2660-62B4-66C0-77799C59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0F5A9-B93E-2A88-972B-B43367AA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6808B-8BF6-2DE4-23E1-6EAED9B05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E6F65-9929-11EC-8C48-8B732194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265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3378-8E8C-60BA-3E0E-0ADBBA57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711EFA-39F5-0E66-112E-983BCD707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A7699-D7CE-08D2-C0EF-2AA83C81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24197-486E-5DA9-1CDF-40F81682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14B58-4D37-44CC-8F0B-4A8455009566}" type="datetimeFigureOut">
              <a:rPr lang="en-SG" smtClean="0"/>
              <a:t>14/4/2026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C75B-C3F5-0568-738F-83C3307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5172F-5819-BBC7-BE71-234A53BE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2AC561-707E-492B-8BE5-472F407D5A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41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36C6F88-BE2A-6FC6-B726-34FD8668CF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8"/>
          <a:stretch>
            <a:fillRect/>
          </a:stretch>
        </p:blipFill>
        <p:spPr>
          <a:xfrm>
            <a:off x="0" y="0"/>
            <a:ext cx="12192000" cy="702251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D0FA7-6D2A-C9F5-9488-230598C67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14/04/2026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283232-D856-F75A-C680-22B16AA84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5CBFAA-C895-4D43-5C19-1ABFAF5C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710EB57-B96E-1F6E-507D-EEC6402B4C0D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5337D-1385-81AE-0BE8-9E332A681C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C8819-41CA-ABBA-5260-317E5EC038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38B02-9CE8-C88C-935D-2B08B62526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8283B-81EF-C6A7-127A-B1CC24071C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4FEB8-DFE5-3D7E-031A-E60036B352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7514089C-C2F6-151D-98D9-D7FCE2BE82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BD08AD-9DDF-B999-054F-CC5248CEA35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81ED1C0-2FEC-4D6F-00F7-21B47A7244F8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73820-D354-F47E-AAB1-292A0B8C310C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7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7BDD98-F04E-9893-63D6-1D64FF5F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7656A-B70B-8F35-E42B-BCF2A9E5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CC6A96-D8AD-62CC-FBCF-5215FDA5699E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FA03D-26B3-2F28-47B4-4D005BF81DCA}"/>
              </a:ext>
            </a:extLst>
          </p:cNvPr>
          <p:cNvSpPr txBox="1"/>
          <p:nvPr/>
        </p:nvSpPr>
        <p:spPr>
          <a:xfrm>
            <a:off x="-494507" y="571266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0E496-800A-598B-57ED-28116CEE2D05}"/>
              </a:ext>
            </a:extLst>
          </p:cNvPr>
          <p:cNvSpPr txBox="1"/>
          <p:nvPr/>
        </p:nvSpPr>
        <p:spPr>
          <a:xfrm>
            <a:off x="1097127" y="1388075"/>
            <a:ext cx="484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Đoàn tàu A có 10 toa. Đoàn tàu B có 12 toa. Hỏi cả hai đoàn tàu có bao nhiêu toa?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8C1E7-1DED-A9F4-FACD-A831846A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61" y="3425026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10ECC-0E19-1A7C-680A-1E8B0966CB8A}"/>
              </a:ext>
            </a:extLst>
          </p:cNvPr>
          <p:cNvSpPr txBox="1"/>
          <p:nvPr/>
        </p:nvSpPr>
        <p:spPr>
          <a:xfrm>
            <a:off x="-1288540" y="4737742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 hai đoàn tàu có 22 toa tàu.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00F7F67-F653-5247-94CE-392CFE23A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26" y="2642615"/>
            <a:ext cx="3991731" cy="3991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63BB9-A7EF-DEB4-9A5E-7F3DB0D66C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507"/>
          <a:stretch>
            <a:fillRect/>
          </a:stretch>
        </p:blipFill>
        <p:spPr>
          <a:xfrm>
            <a:off x="6568117" y="1493362"/>
            <a:ext cx="6195461" cy="108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87473-9FC4-826E-8882-1E5C0C41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940" y="3425026"/>
            <a:ext cx="4174927" cy="11730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CDF641-A1C2-4FB6-260A-D0CD044F99B5}"/>
              </a:ext>
            </a:extLst>
          </p:cNvPr>
          <p:cNvSpPr/>
          <p:nvPr/>
        </p:nvSpPr>
        <p:spPr>
          <a:xfrm>
            <a:off x="2074253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8CF4B-E36A-E889-B534-18CB16233ABA}"/>
              </a:ext>
            </a:extLst>
          </p:cNvPr>
          <p:cNvSpPr/>
          <p:nvPr/>
        </p:nvSpPr>
        <p:spPr>
          <a:xfrm>
            <a:off x="1081940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67C5-5B5E-C6BA-51F1-4F97764DCBF0}"/>
              </a:ext>
            </a:extLst>
          </p:cNvPr>
          <p:cNvSpPr/>
          <p:nvPr/>
        </p:nvSpPr>
        <p:spPr>
          <a:xfrm>
            <a:off x="3816374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FF768-5632-592C-099C-814C055EE17F}"/>
              </a:ext>
            </a:extLst>
          </p:cNvPr>
          <p:cNvSpPr/>
          <p:nvPr/>
        </p:nvSpPr>
        <p:spPr>
          <a:xfrm>
            <a:off x="2824061" y="3589880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7EF602-FACE-3ECC-73ED-4CA89DFA14C6}"/>
              </a:ext>
            </a:extLst>
          </p:cNvPr>
          <p:cNvSpPr/>
          <p:nvPr/>
        </p:nvSpPr>
        <p:spPr>
          <a:xfrm>
            <a:off x="4550067" y="3589879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22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9005-65EC-9F56-FC72-BBBA941B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705E75-A9DD-1FEE-5DFF-3BF841961C18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9A91E-CAAB-8E78-1EF5-91B4A585F313}"/>
              </a:ext>
            </a:extLst>
          </p:cNvPr>
          <p:cNvSpPr txBox="1"/>
          <p:nvPr/>
        </p:nvSpPr>
        <p:spPr>
          <a:xfrm>
            <a:off x="-693460" y="338555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17D58-FC1F-6254-CF58-BE0CEE18A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5334" r="1785" b="3619"/>
          <a:stretch>
            <a:fillRect/>
          </a:stretch>
        </p:blipFill>
        <p:spPr>
          <a:xfrm>
            <a:off x="5482046" y="1034160"/>
            <a:ext cx="6469623" cy="363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46B6D-355B-70B7-4567-356CA049A208}"/>
              </a:ext>
            </a:extLst>
          </p:cNvPr>
          <p:cNvSpPr txBox="1"/>
          <p:nvPr/>
        </p:nvSpPr>
        <p:spPr>
          <a:xfrm>
            <a:off x="377130" y="1175409"/>
            <a:ext cx="48498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Đoàn tàu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 có 15 toa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chở khách và chở hàng. Trong đó có 3 toa chở hàng. Hỏi đoàn tàu C có bao nhiêu toa chở khách?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EA876-8B6D-D8A1-D951-48F42E21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93" y="4222397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45FD4-5C70-01FA-A2A9-0B77F8FE883D}"/>
              </a:ext>
            </a:extLst>
          </p:cNvPr>
          <p:cNvSpPr txBox="1"/>
          <p:nvPr/>
        </p:nvSpPr>
        <p:spPr>
          <a:xfrm>
            <a:off x="-3191274" y="5239064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trả lời.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E3323CDA-F33C-4CDA-65C0-CFA72FEDD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08" y="3429000"/>
            <a:ext cx="3619500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F85D7-5B6C-C658-1F77-17F3F91DF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42" y="5297515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96999-78C9-E25F-A90C-4F5CDC880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271A3E-724B-573B-6197-9500CA93F1D9}"/>
              </a:ext>
            </a:extLst>
          </p:cNvPr>
          <p:cNvSpPr/>
          <p:nvPr/>
        </p:nvSpPr>
        <p:spPr>
          <a:xfrm>
            <a:off x="155448" y="357053"/>
            <a:ext cx="11958175" cy="643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BDCF9-564C-91C1-6F0C-4ABA595FC9D0}"/>
              </a:ext>
            </a:extLst>
          </p:cNvPr>
          <p:cNvSpPr txBox="1"/>
          <p:nvPr/>
        </p:nvSpPr>
        <p:spPr>
          <a:xfrm>
            <a:off x="-693460" y="338555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ACB68-4208-60FB-0CFE-52BE6D4230C9}"/>
              </a:ext>
            </a:extLst>
          </p:cNvPr>
          <p:cNvSpPr txBox="1"/>
          <p:nvPr/>
        </p:nvSpPr>
        <p:spPr>
          <a:xfrm>
            <a:off x="354702" y="1119994"/>
            <a:ext cx="6919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Đoàn tàu C có 15 toa chở khách và chở hàng. Trong đó có 3 toa chở hàng. Hỏi đoàn tàu C có bao nhiêu toa chở khách?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0B121-D84C-2322-7933-863D44D9E8E9}"/>
              </a:ext>
            </a:extLst>
          </p:cNvPr>
          <p:cNvSpPr txBox="1"/>
          <p:nvPr/>
        </p:nvSpPr>
        <p:spPr>
          <a:xfrm>
            <a:off x="-1901970" y="4683822"/>
            <a:ext cx="10781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Vậy đoàn tàu C có 12 toa</a:t>
            </a:r>
          </a:p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 chở khách.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786153A5-EE2A-54E8-9726-A8090CD6E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22" y="2371490"/>
            <a:ext cx="3991731" cy="3991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19FA6-D488-D9E4-DACC-9850AA1355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507"/>
          <a:stretch>
            <a:fillRect/>
          </a:stretch>
        </p:blipFill>
        <p:spPr>
          <a:xfrm>
            <a:off x="7274484" y="1723707"/>
            <a:ext cx="5610755" cy="978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123F7-B551-B882-7252-8953D641B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930" y="3349928"/>
            <a:ext cx="4174927" cy="11730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105AC2-ABDE-4F26-876C-C636B6611A75}"/>
              </a:ext>
            </a:extLst>
          </p:cNvPr>
          <p:cNvSpPr/>
          <p:nvPr/>
        </p:nvSpPr>
        <p:spPr>
          <a:xfrm>
            <a:off x="2083778" y="3589880"/>
            <a:ext cx="75447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-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389F3-9C31-6714-28E7-020762EEEEF9}"/>
              </a:ext>
            </a:extLst>
          </p:cNvPr>
          <p:cNvSpPr/>
          <p:nvPr/>
        </p:nvSpPr>
        <p:spPr>
          <a:xfrm>
            <a:off x="1081940" y="3589878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292A2F-FB30-2B30-2015-5DD074FBBF5B}"/>
              </a:ext>
            </a:extLst>
          </p:cNvPr>
          <p:cNvSpPr/>
          <p:nvPr/>
        </p:nvSpPr>
        <p:spPr>
          <a:xfrm>
            <a:off x="3816374" y="3589880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C74C35-2DC4-C8B6-FD94-944D2D34F150}"/>
              </a:ext>
            </a:extLst>
          </p:cNvPr>
          <p:cNvSpPr/>
          <p:nvPr/>
        </p:nvSpPr>
        <p:spPr>
          <a:xfrm>
            <a:off x="2838252" y="3589878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201F1D-70A3-6167-4CF8-9F689CA69271}"/>
              </a:ext>
            </a:extLst>
          </p:cNvPr>
          <p:cNvSpPr/>
          <p:nvPr/>
        </p:nvSpPr>
        <p:spPr>
          <a:xfrm>
            <a:off x="4550067" y="3589879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5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448A9-A49B-9477-991C-FC81F2603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20AC0-18C8-1909-855F-756C476A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278" y="508763"/>
            <a:ext cx="11235902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0B17E-3A00-FD12-34BD-88D07445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3E4330-FED1-59C7-4E85-2329F2A75B76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4293A-283C-2C0A-13E5-8574E7582E03}"/>
              </a:ext>
            </a:extLst>
          </p:cNvPr>
          <p:cNvSpPr txBox="1"/>
          <p:nvPr/>
        </p:nvSpPr>
        <p:spPr>
          <a:xfrm>
            <a:off x="2639723" y="750656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Tính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387B72-7509-7B14-603D-DA7221D06E09}"/>
              </a:ext>
            </a:extLst>
          </p:cNvPr>
          <p:cNvSpPr/>
          <p:nvPr/>
        </p:nvSpPr>
        <p:spPr>
          <a:xfrm>
            <a:off x="657263" y="2092626"/>
            <a:ext cx="2294361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35319-D5AA-6082-6469-EDC27C49D2CB}"/>
              </a:ext>
            </a:extLst>
          </p:cNvPr>
          <p:cNvSpPr txBox="1"/>
          <p:nvPr/>
        </p:nvSpPr>
        <p:spPr>
          <a:xfrm>
            <a:off x="620769" y="2092626"/>
            <a:ext cx="24865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25 + 40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50FD81-ED27-2D05-9948-6D7F1481D34B}"/>
              </a:ext>
            </a:extLst>
          </p:cNvPr>
          <p:cNvSpPr/>
          <p:nvPr/>
        </p:nvSpPr>
        <p:spPr>
          <a:xfrm>
            <a:off x="4063000" y="2091342"/>
            <a:ext cx="2018046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60358-F11C-8608-F84D-40B2A579B999}"/>
              </a:ext>
            </a:extLst>
          </p:cNvPr>
          <p:cNvSpPr txBox="1"/>
          <p:nvPr/>
        </p:nvSpPr>
        <p:spPr>
          <a:xfrm>
            <a:off x="4056938" y="2101335"/>
            <a:ext cx="21199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73 + 6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37659-8418-F18F-3F3C-25A5FB6235EF}"/>
              </a:ext>
            </a:extLst>
          </p:cNvPr>
          <p:cNvSpPr/>
          <p:nvPr/>
        </p:nvSpPr>
        <p:spPr>
          <a:xfrm>
            <a:off x="7125583" y="2091342"/>
            <a:ext cx="1846708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317BAC-4FEA-A05B-72D4-CA03C817D0B8}"/>
              </a:ext>
            </a:extLst>
          </p:cNvPr>
          <p:cNvSpPr txBox="1"/>
          <p:nvPr/>
        </p:nvSpPr>
        <p:spPr>
          <a:xfrm>
            <a:off x="7132499" y="2101335"/>
            <a:ext cx="2009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99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9A4169-7C1D-7AC0-3A73-DDA87C964F35}"/>
              </a:ext>
            </a:extLst>
          </p:cNvPr>
          <p:cNvSpPr/>
          <p:nvPr/>
        </p:nvSpPr>
        <p:spPr>
          <a:xfrm>
            <a:off x="9798866" y="2101335"/>
            <a:ext cx="1934043" cy="86177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D03994-F024-4A7F-BAD4-00BAE98C7556}"/>
              </a:ext>
            </a:extLst>
          </p:cNvPr>
          <p:cNvSpPr txBox="1"/>
          <p:nvPr/>
        </p:nvSpPr>
        <p:spPr>
          <a:xfrm>
            <a:off x="9729951" y="2124284"/>
            <a:ext cx="22345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900" dirty="0">
                <a:solidFill>
                  <a:srgbClr val="C00000"/>
                </a:solidFill>
                <a:latin typeface="UTM Avo" panose="02040603050506020204" pitchFamily="18" charset="0"/>
              </a:rPr>
              <a:t>65</a:t>
            </a: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49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4900" noProof="0" dirty="0">
                <a:solidFill>
                  <a:srgbClr val="C00000"/>
                </a:solidFill>
                <a:latin typeface="UTM Avo" panose="02040603050506020204" pitchFamily="18" charset="0"/>
              </a:rPr>
              <a:t>62</a:t>
            </a:r>
            <a:endParaRPr kumimoji="0" lang="en-SG" sz="4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3" name="Picture 22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B56E3D16-2987-9734-ABD0-3591F9888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41" y="2953116"/>
            <a:ext cx="3619500" cy="361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20DE53-C3C5-B987-88C1-F61CB1F4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33" y="3679768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9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820B0-4328-A38A-1320-7944EA63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70FECD-B235-511D-18D8-48184A20758D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06605-DB39-CB20-791C-FEA7D6B563BE}"/>
              </a:ext>
            </a:extLst>
          </p:cNvPr>
          <p:cNvSpPr txBox="1"/>
          <p:nvPr/>
        </p:nvSpPr>
        <p:spPr>
          <a:xfrm>
            <a:off x="2639723" y="750656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Tính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67494-23B9-01FD-5AC2-C71B94117EE7}"/>
              </a:ext>
            </a:extLst>
          </p:cNvPr>
          <p:cNvSpPr txBox="1"/>
          <p:nvPr/>
        </p:nvSpPr>
        <p:spPr>
          <a:xfrm>
            <a:off x="960403" y="1729978"/>
            <a:ext cx="29932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25 + 40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413C7-2FB7-0909-3814-737DC5DE462B}"/>
              </a:ext>
            </a:extLst>
          </p:cNvPr>
          <p:cNvSpPr txBox="1"/>
          <p:nvPr/>
        </p:nvSpPr>
        <p:spPr>
          <a:xfrm>
            <a:off x="7102291" y="1654850"/>
            <a:ext cx="27906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73 + 6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49AA6-7B7C-53CE-6D86-9497B6D946D9}"/>
              </a:ext>
            </a:extLst>
          </p:cNvPr>
          <p:cNvSpPr txBox="1"/>
          <p:nvPr/>
        </p:nvSpPr>
        <p:spPr>
          <a:xfrm>
            <a:off x="964553" y="3463940"/>
            <a:ext cx="32980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99 – 9  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8F240-E34A-3A6A-27E9-F1EB03CB599E}"/>
              </a:ext>
            </a:extLst>
          </p:cNvPr>
          <p:cNvSpPr txBox="1"/>
          <p:nvPr/>
        </p:nvSpPr>
        <p:spPr>
          <a:xfrm>
            <a:off x="7102291" y="3441764"/>
            <a:ext cx="314769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65 – 62 = </a:t>
            </a:r>
            <a:endParaRPr kumimoji="0" lang="en-SG" sz="4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89C97-0472-7BB7-2679-3BA9CF304A93}"/>
              </a:ext>
            </a:extLst>
          </p:cNvPr>
          <p:cNvSpPr/>
          <p:nvPr/>
        </p:nvSpPr>
        <p:spPr>
          <a:xfrm>
            <a:off x="3818503" y="1682313"/>
            <a:ext cx="1023462" cy="89380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65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3C0EEA-DCB1-C306-BB20-3EFC0D06CD06}"/>
              </a:ext>
            </a:extLst>
          </p:cNvPr>
          <p:cNvSpPr/>
          <p:nvPr/>
        </p:nvSpPr>
        <p:spPr>
          <a:xfrm>
            <a:off x="9738257" y="1622822"/>
            <a:ext cx="1023462" cy="89380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79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812F3-B19A-52D7-7BC8-9D46ED4E6A1E}"/>
              </a:ext>
            </a:extLst>
          </p:cNvPr>
          <p:cNvSpPr/>
          <p:nvPr/>
        </p:nvSpPr>
        <p:spPr>
          <a:xfrm>
            <a:off x="3818503" y="3424093"/>
            <a:ext cx="1023462" cy="78065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90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77984B-C540-FDCA-F24B-128568B1DAD9}"/>
              </a:ext>
            </a:extLst>
          </p:cNvPr>
          <p:cNvSpPr/>
          <p:nvPr/>
        </p:nvSpPr>
        <p:spPr>
          <a:xfrm>
            <a:off x="9992880" y="3462984"/>
            <a:ext cx="1023462" cy="78065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63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EBC1F9AB-7CF5-871E-97B9-5745375886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6" y="3791840"/>
            <a:ext cx="2822619" cy="2822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1DEADA-0A77-201E-7340-F6E04665C7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507"/>
          <a:stretch>
            <a:fillRect/>
          </a:stretch>
        </p:blipFill>
        <p:spPr>
          <a:xfrm>
            <a:off x="850805" y="4832469"/>
            <a:ext cx="4636593" cy="8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3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B3D4-2AB3-7372-E1A8-A15EEE2E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18855-2E01-9093-1304-7D913271A2AF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E8613-F1CC-EB7F-7A20-564CDE238552}"/>
              </a:ext>
            </a:extLst>
          </p:cNvPr>
          <p:cNvSpPr txBox="1"/>
          <p:nvPr/>
        </p:nvSpPr>
        <p:spPr>
          <a:xfrm>
            <a:off x="3946009" y="658797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lang="vi-VN" sz="4500" b="1" dirty="0">
                <a:solidFill>
                  <a:srgbClr val="0070C0"/>
                </a:solidFill>
                <a:latin typeface="UTM Avo" panose="02040603050506020204" pitchFamily="18" charset="0"/>
              </a:rPr>
              <a:t>Số?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714103" y="1375954"/>
            <a:ext cx="11094720" cy="4676503"/>
          </a:xfrm>
          <a:custGeom>
            <a:avLst/>
            <a:gdLst/>
            <a:ahLst/>
            <a:cxnLst/>
            <a:rect l="l" t="t" r="r" b="b"/>
            <a:pathLst>
              <a:path w="15408944" h="6760674">
                <a:moveTo>
                  <a:pt x="0" y="0"/>
                </a:moveTo>
                <a:lnTo>
                  <a:pt x="15408944" y="0"/>
                </a:lnTo>
                <a:lnTo>
                  <a:pt x="15408944" y="6760675"/>
                </a:lnTo>
                <a:lnTo>
                  <a:pt x="0" y="6760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239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A0623-5780-AD84-EB0E-FE4F76327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13D5F3-283B-C9D8-3208-4528EA0D94F1}"/>
              </a:ext>
            </a:extLst>
          </p:cNvPr>
          <p:cNvSpPr/>
          <p:nvPr/>
        </p:nvSpPr>
        <p:spPr>
          <a:xfrm>
            <a:off x="539930" y="442687"/>
            <a:ext cx="11268893" cy="621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71FB1-33A9-66CC-294D-F1757D0ED2BC}"/>
              </a:ext>
            </a:extLst>
          </p:cNvPr>
          <p:cNvSpPr txBox="1"/>
          <p:nvPr/>
        </p:nvSpPr>
        <p:spPr>
          <a:xfrm>
            <a:off x="3946009" y="658797"/>
            <a:ext cx="64661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Số?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94E385-7856-F855-49C8-F0550D66153F}"/>
              </a:ext>
            </a:extLst>
          </p:cNvPr>
          <p:cNvSpPr/>
          <p:nvPr/>
        </p:nvSpPr>
        <p:spPr>
          <a:xfrm>
            <a:off x="714103" y="1331686"/>
            <a:ext cx="11094720" cy="4676503"/>
          </a:xfrm>
          <a:custGeom>
            <a:avLst/>
            <a:gdLst/>
            <a:ahLst/>
            <a:cxnLst/>
            <a:rect l="l" t="t" r="r" b="b"/>
            <a:pathLst>
              <a:path w="15408944" h="6760674">
                <a:moveTo>
                  <a:pt x="0" y="0"/>
                </a:moveTo>
                <a:lnTo>
                  <a:pt x="15408944" y="0"/>
                </a:lnTo>
                <a:lnTo>
                  <a:pt x="15408944" y="6760675"/>
                </a:lnTo>
                <a:lnTo>
                  <a:pt x="0" y="6760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8BEC7-BDCC-733A-C9B0-2831672A5129}"/>
              </a:ext>
            </a:extLst>
          </p:cNvPr>
          <p:cNvSpPr/>
          <p:nvPr/>
        </p:nvSpPr>
        <p:spPr>
          <a:xfrm>
            <a:off x="2316479" y="2820403"/>
            <a:ext cx="844731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41377B-2E8C-15D1-9DF8-0338241A3348}"/>
              </a:ext>
            </a:extLst>
          </p:cNvPr>
          <p:cNvSpPr/>
          <p:nvPr/>
        </p:nvSpPr>
        <p:spPr>
          <a:xfrm>
            <a:off x="1310639" y="2841450"/>
            <a:ext cx="844731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4C3D4-B912-5079-DFB2-B26D550580E9}"/>
              </a:ext>
            </a:extLst>
          </p:cNvPr>
          <p:cNvSpPr/>
          <p:nvPr/>
        </p:nvSpPr>
        <p:spPr>
          <a:xfrm>
            <a:off x="6540135" y="4039488"/>
            <a:ext cx="831667" cy="67185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12F478-F227-BB6A-D615-8CAF2DC5B121}"/>
              </a:ext>
            </a:extLst>
          </p:cNvPr>
          <p:cNvSpPr/>
          <p:nvPr/>
        </p:nvSpPr>
        <p:spPr>
          <a:xfrm>
            <a:off x="5621385" y="4038878"/>
            <a:ext cx="788122" cy="655042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BBDF4-7496-F698-BBBB-52DF0C72EE14}"/>
              </a:ext>
            </a:extLst>
          </p:cNvPr>
          <p:cNvSpPr/>
          <p:nvPr/>
        </p:nvSpPr>
        <p:spPr>
          <a:xfrm>
            <a:off x="10572211" y="2907374"/>
            <a:ext cx="731525" cy="582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BFB99-D2E9-5250-AAAC-CAFA1F731F0C}"/>
              </a:ext>
            </a:extLst>
          </p:cNvPr>
          <p:cNvSpPr/>
          <p:nvPr/>
        </p:nvSpPr>
        <p:spPr>
          <a:xfrm>
            <a:off x="9666513" y="2915473"/>
            <a:ext cx="731525" cy="548363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2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B3D4-2AB3-7372-E1A8-A15EEE2E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18855-2E01-9093-1304-7D913271A2AF}"/>
              </a:ext>
            </a:extLst>
          </p:cNvPr>
          <p:cNvSpPr/>
          <p:nvPr/>
        </p:nvSpPr>
        <p:spPr>
          <a:xfrm>
            <a:off x="287384" y="235132"/>
            <a:ext cx="11521440" cy="6622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E8613-F1CC-EB7F-7A20-564CDE238552}"/>
              </a:ext>
            </a:extLst>
          </p:cNvPr>
          <p:cNvSpPr txBox="1"/>
          <p:nvPr/>
        </p:nvSpPr>
        <p:spPr>
          <a:xfrm>
            <a:off x="657498" y="297810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Số quả thông ở hai bên bằng nhau. Hỏi trong túi màu đỏ có bao nhiêu quả thông?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BD704-CD1F-352C-4BC6-A9BFD97B8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>
            <a:fillRect/>
          </a:stretch>
        </p:blipFill>
        <p:spPr>
          <a:xfrm>
            <a:off x="287384" y="1622372"/>
            <a:ext cx="7207175" cy="4585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113F-3F73-92E4-0728-F2B65D916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263" y="3264146"/>
            <a:ext cx="4174927" cy="1173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F56133-1E47-1415-004D-5EBAA8635FDB}"/>
              </a:ext>
            </a:extLst>
          </p:cNvPr>
          <p:cNvSpPr txBox="1"/>
          <p:nvPr/>
        </p:nvSpPr>
        <p:spPr>
          <a:xfrm>
            <a:off x="4261086" y="4437161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câu trả lời.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55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C9E3D-1F72-4147-B9E0-3E166E825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60687C-A39F-0186-563F-646E5C07B5E4}"/>
              </a:ext>
            </a:extLst>
          </p:cNvPr>
          <p:cNvSpPr/>
          <p:nvPr/>
        </p:nvSpPr>
        <p:spPr>
          <a:xfrm>
            <a:off x="287384" y="235132"/>
            <a:ext cx="11521440" cy="6622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FE71F-5AC7-85DC-7AA0-E2202E67DD54}"/>
              </a:ext>
            </a:extLst>
          </p:cNvPr>
          <p:cNvSpPr txBox="1"/>
          <p:nvPr/>
        </p:nvSpPr>
        <p:spPr>
          <a:xfrm>
            <a:off x="657498" y="297810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Số quả thông ở hai bên bằng nhau. Hỏi trong túi màu đỏ có bao nhiêu quả thông?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F55C4C-AEF2-6AE9-5B6F-6D9908AC8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>
            <a:fillRect/>
          </a:stretch>
        </p:blipFill>
        <p:spPr>
          <a:xfrm>
            <a:off x="287384" y="1622373"/>
            <a:ext cx="6305005" cy="4011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B8BF8-8396-D79A-E78D-5B7CFED02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372" y="3435531"/>
            <a:ext cx="4174927" cy="1173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E8AE22-A24F-579A-9590-568C690EA4E0}"/>
              </a:ext>
            </a:extLst>
          </p:cNvPr>
          <p:cNvSpPr txBox="1"/>
          <p:nvPr/>
        </p:nvSpPr>
        <p:spPr>
          <a:xfrm>
            <a:off x="2384407" y="5071727"/>
            <a:ext cx="10781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solidFill>
                  <a:prstClr val="black"/>
                </a:solidFill>
                <a:latin typeface="UTM Avo" panose="02040603050506020204" pitchFamily="18" charset="0"/>
              </a:rPr>
              <a:t>Trong túi màu đỏ có 78 quả thông.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16DE15-1699-E2C2-7F36-532831804998}"/>
              </a:ext>
            </a:extLst>
          </p:cNvPr>
          <p:cNvSpPr/>
          <p:nvPr/>
        </p:nvSpPr>
        <p:spPr>
          <a:xfrm>
            <a:off x="7803685" y="3600385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+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075DE-7FE2-EC76-B303-08D7F37E6955}"/>
              </a:ext>
            </a:extLst>
          </p:cNvPr>
          <p:cNvSpPr/>
          <p:nvPr/>
        </p:nvSpPr>
        <p:spPr>
          <a:xfrm>
            <a:off x="6811372" y="3600385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167FE-D7F0-CDB8-09E6-10DBC2E122F0}"/>
              </a:ext>
            </a:extLst>
          </p:cNvPr>
          <p:cNvSpPr/>
          <p:nvPr/>
        </p:nvSpPr>
        <p:spPr>
          <a:xfrm>
            <a:off x="9545806" y="3600385"/>
            <a:ext cx="721136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AB145E-EE6C-DF7A-4572-1FA83048B553}"/>
              </a:ext>
            </a:extLst>
          </p:cNvPr>
          <p:cNvSpPr/>
          <p:nvPr/>
        </p:nvSpPr>
        <p:spPr>
          <a:xfrm>
            <a:off x="8553493" y="3600385"/>
            <a:ext cx="963641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33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F52E6-48AC-F576-A797-F6F514EAE9F8}"/>
              </a:ext>
            </a:extLst>
          </p:cNvPr>
          <p:cNvSpPr/>
          <p:nvPr/>
        </p:nvSpPr>
        <p:spPr>
          <a:xfrm>
            <a:off x="10279499" y="3600384"/>
            <a:ext cx="928434" cy="777477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78</a:t>
            </a:r>
            <a:r>
              <a:rPr lang="vi-VN" sz="500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5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7B7FA-00CD-0A72-170E-6F9EBE9E4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8BE32E-6E15-2DE6-D271-F77950AD11D6}"/>
              </a:ext>
            </a:extLst>
          </p:cNvPr>
          <p:cNvSpPr/>
          <p:nvPr/>
        </p:nvSpPr>
        <p:spPr>
          <a:xfrm>
            <a:off x="287384" y="384893"/>
            <a:ext cx="11521440" cy="62074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622D6-124F-52B4-F2C7-5C5772218460}"/>
              </a:ext>
            </a:extLst>
          </p:cNvPr>
          <p:cNvSpPr txBox="1"/>
          <p:nvPr/>
        </p:nvSpPr>
        <p:spPr>
          <a:xfrm>
            <a:off x="-526867" y="437191"/>
            <a:ext cx="10781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4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Tính: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45A3C-3BFC-DC3C-C04A-A7203EDB1233}"/>
              </a:ext>
            </a:extLst>
          </p:cNvPr>
          <p:cNvSpPr txBox="1"/>
          <p:nvPr/>
        </p:nvSpPr>
        <p:spPr>
          <a:xfrm>
            <a:off x="922836" y="1438199"/>
            <a:ext cx="49641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a) 20 + 40 + 1=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A510-DC02-E7E8-6DE2-DEFEE510B7C0}"/>
              </a:ext>
            </a:extLst>
          </p:cNvPr>
          <p:cNvSpPr txBox="1"/>
          <p:nvPr/>
        </p:nvSpPr>
        <p:spPr>
          <a:xfrm>
            <a:off x="1005566" y="2793149"/>
            <a:ext cx="47246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b)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15</a:t>
            </a: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 – </a:t>
            </a: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2 – 1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601E9-6C98-3CA4-DBAB-EC968972F828}"/>
              </a:ext>
            </a:extLst>
          </p:cNvPr>
          <p:cNvSpPr txBox="1"/>
          <p:nvPr/>
        </p:nvSpPr>
        <p:spPr>
          <a:xfrm>
            <a:off x="1005566" y="4148099"/>
            <a:ext cx="509043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c</a:t>
            </a:r>
            <a:r>
              <a:rPr lang="vi-VN" sz="5000" noProof="0" dirty="0">
                <a:solidFill>
                  <a:srgbClr val="C00000"/>
                </a:solidFill>
                <a:latin typeface="UTM Avo" panose="02040603050506020204" pitchFamily="18" charset="0"/>
              </a:rPr>
              <a:t>) 40 + 15 + 2 =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5" name="Picture 14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0DE2FA2E-AC40-B012-444D-F7EDA133F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69" y="2299973"/>
            <a:ext cx="3963886" cy="40578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D790DE-84A9-F76D-7D62-760337477799}"/>
              </a:ext>
            </a:extLst>
          </p:cNvPr>
          <p:cNvSpPr/>
          <p:nvPr/>
        </p:nvSpPr>
        <p:spPr>
          <a:xfrm>
            <a:off x="5886994" y="1505152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2EB21C-030D-46DB-2967-C6655A2BF5A6}"/>
              </a:ext>
            </a:extLst>
          </p:cNvPr>
          <p:cNvSpPr/>
          <p:nvPr/>
        </p:nvSpPr>
        <p:spPr>
          <a:xfrm>
            <a:off x="5886993" y="2696306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6174AD-2085-8180-83AD-2A07C60D09D7}"/>
              </a:ext>
            </a:extLst>
          </p:cNvPr>
          <p:cNvSpPr/>
          <p:nvPr/>
        </p:nvSpPr>
        <p:spPr>
          <a:xfrm>
            <a:off x="5943596" y="4148099"/>
            <a:ext cx="1101633" cy="73269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C00000"/>
                </a:solidFill>
                <a:latin typeface="UTM Avo" panose="02040603050506020204" pitchFamily="18" charset="0"/>
              </a:rPr>
              <a:t>57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15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6690-E1D5-36C3-8E5C-78AF241DD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7A290F-88DD-69C6-DA4B-6492F81565F9}"/>
              </a:ext>
            </a:extLst>
          </p:cNvPr>
          <p:cNvSpPr/>
          <p:nvPr/>
        </p:nvSpPr>
        <p:spPr>
          <a:xfrm>
            <a:off x="155448" y="357052"/>
            <a:ext cx="11958175" cy="650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420D4-6566-1653-D592-59FE4160E240}"/>
              </a:ext>
            </a:extLst>
          </p:cNvPr>
          <p:cNvSpPr txBox="1"/>
          <p:nvPr/>
        </p:nvSpPr>
        <p:spPr>
          <a:xfrm>
            <a:off x="-494507" y="571266"/>
            <a:ext cx="11189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70C0"/>
                </a:solidFill>
                <a:latin typeface="UTM Avo" panose="02040603050506020204" pitchFamily="18" charset="0"/>
              </a:rPr>
              <a:t>5. Trên ga có 3 đoàn tàu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D7D75-A973-ADC0-7E03-0DE269654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5334" r="1785" b="3619"/>
          <a:stretch>
            <a:fillRect/>
          </a:stretch>
        </p:blipFill>
        <p:spPr>
          <a:xfrm>
            <a:off x="5589559" y="1135436"/>
            <a:ext cx="6469623" cy="363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9E730-948F-D1B2-0E52-2E7341758BFC}"/>
              </a:ext>
            </a:extLst>
          </p:cNvPr>
          <p:cNvSpPr txBox="1"/>
          <p:nvPr/>
        </p:nvSpPr>
        <p:spPr>
          <a:xfrm>
            <a:off x="331771" y="1462588"/>
            <a:ext cx="4849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latin typeface="UTM Avo" panose="02040603050506020204" pitchFamily="18" charset="0"/>
              </a:rPr>
              <a:t>a) Đoàn tàu A có 10 toa. Đoàn tàu B có 12 toa. Hỏi cả hai đoàn tàu có bao nhiêu toa?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A1567-FC16-F3BD-174D-5A6F9477A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061" y="3651312"/>
            <a:ext cx="4174927" cy="1173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8E9ED-F438-7E69-8814-606C89160B13}"/>
              </a:ext>
            </a:extLst>
          </p:cNvPr>
          <p:cNvSpPr txBox="1"/>
          <p:nvPr/>
        </p:nvSpPr>
        <p:spPr>
          <a:xfrm>
            <a:off x="-2980962" y="4824327"/>
            <a:ext cx="10781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Em hãy nêu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dirty="0">
                <a:latin typeface="UTM Avo" panose="02040603050506020204" pitchFamily="18" charset="0"/>
              </a:rPr>
              <a:t>câu trả lời.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9AE52F3D-1F8B-1A1C-D335-6495542B8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08" y="3429000"/>
            <a:ext cx="3619500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1E0327-52F8-1FE2-3626-A8631A428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42" y="5297515"/>
            <a:ext cx="4014508" cy="15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346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Bodega Script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DP180825</cp:lastModifiedBy>
  <cp:revision>11</cp:revision>
  <dcterms:created xsi:type="dcterms:W3CDTF">2026-01-03T02:52:27Z</dcterms:created>
  <dcterms:modified xsi:type="dcterms:W3CDTF">2026-04-14T03:47:38Z</dcterms:modified>
</cp:coreProperties>
</file>