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Lst>
  <p:notesMasterIdLst>
    <p:notesMasterId r:id="rId16"/>
  </p:notesMasterIdLst>
  <p:sldIdLst>
    <p:sldId id="414" r:id="rId4"/>
    <p:sldId id="389" r:id="rId5"/>
    <p:sldId id="402" r:id="rId6"/>
    <p:sldId id="390" r:id="rId7"/>
    <p:sldId id="377" r:id="rId8"/>
    <p:sldId id="415" r:id="rId9"/>
    <p:sldId id="407" r:id="rId10"/>
    <p:sldId id="353" r:id="rId11"/>
    <p:sldId id="405" r:id="rId12"/>
    <p:sldId id="416" r:id="rId13"/>
    <p:sldId id="342"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06/02/2026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2026/2/6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2026/2/6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302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863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600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18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47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61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302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456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588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76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760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06/02/2026</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AAE776E-26AC-EB06-3241-20C875905C6C}"/>
              </a:ext>
            </a:extLst>
          </p:cNvPr>
          <p:cNvPicPr>
            <a:picLocks noChangeAspect="1"/>
          </p:cNvPicPr>
          <p:nvPr userDrawn="1"/>
        </p:nvPicPr>
        <p:blipFill>
          <a:blip r:embed="rId14"/>
          <a:stretch>
            <a:fillRect/>
          </a:stretch>
        </p:blipFill>
        <p:spPr>
          <a:xfrm>
            <a:off x="0" y="15676"/>
            <a:ext cx="12192000" cy="6826648"/>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06/02/2026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82292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42.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8.sv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a:extLst>
            <a:ext uri="{FF2B5EF4-FFF2-40B4-BE49-F238E27FC236}">
              <a16:creationId xmlns:a16="http://schemas.microsoft.com/office/drawing/2014/main" id="{C4BB8670-5198-F4EE-862A-094C4C5B10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5DB4FE-6E6F-E9FA-F30D-CE13303CF1EA}"/>
              </a:ext>
            </a:extLst>
          </p:cNvPr>
          <p:cNvSpPr/>
          <p:nvPr/>
        </p:nvSpPr>
        <p:spPr>
          <a:xfrm>
            <a:off x="4719997" y="816445"/>
            <a:ext cx="7472003" cy="6041555"/>
          </a:xfrm>
          <a:custGeom>
            <a:avLst/>
            <a:gdLst/>
            <a:ahLst/>
            <a:cxnLst/>
            <a:rect l="l" t="t" r="r" b="b"/>
            <a:pathLst>
              <a:path w="11208004" h="9062332">
                <a:moveTo>
                  <a:pt x="0" y="0"/>
                </a:moveTo>
                <a:lnTo>
                  <a:pt x="11208004" y="0"/>
                </a:lnTo>
                <a:lnTo>
                  <a:pt x="11208004" y="9062332"/>
                </a:lnTo>
                <a:lnTo>
                  <a:pt x="0" y="9062332"/>
                </a:lnTo>
                <a:lnTo>
                  <a:pt x="0" y="0"/>
                </a:lnTo>
                <a:close/>
              </a:path>
            </a:pathLst>
          </a:custGeom>
          <a:blipFill>
            <a:blip r:embed="rId2"/>
            <a:stretch>
              <a:fillRect r="-2158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402E50D-98D5-A715-1F72-2F1EB866D382}"/>
              </a:ext>
            </a:extLst>
          </p:cNvPr>
          <p:cNvSpPr/>
          <p:nvPr/>
        </p:nvSpPr>
        <p:spPr>
          <a:xfrm rot="639685">
            <a:off x="7947230" y="902831"/>
            <a:ext cx="1017539" cy="896707"/>
          </a:xfrm>
          <a:custGeom>
            <a:avLst/>
            <a:gdLst/>
            <a:ahLst/>
            <a:cxnLst/>
            <a:rect l="l" t="t" r="r" b="b"/>
            <a:pathLst>
              <a:path w="1526309" h="1345060">
                <a:moveTo>
                  <a:pt x="0" y="0"/>
                </a:moveTo>
                <a:lnTo>
                  <a:pt x="1526309" y="0"/>
                </a:lnTo>
                <a:lnTo>
                  <a:pt x="1526309" y="1345060"/>
                </a:lnTo>
                <a:lnTo>
                  <a:pt x="0" y="1345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FB6BF50-2C9F-4AFC-D3BC-7CC56C91F123}"/>
              </a:ext>
            </a:extLst>
          </p:cNvPr>
          <p:cNvSpPr/>
          <p:nvPr/>
        </p:nvSpPr>
        <p:spPr>
          <a:xfrm rot="798455">
            <a:off x="3914367" y="571841"/>
            <a:ext cx="1103436" cy="1309716"/>
          </a:xfrm>
          <a:custGeom>
            <a:avLst/>
            <a:gdLst/>
            <a:ahLst/>
            <a:cxnLst/>
            <a:rect l="l" t="t" r="r" b="b"/>
            <a:pathLst>
              <a:path w="1655154" h="1964574">
                <a:moveTo>
                  <a:pt x="0" y="0"/>
                </a:moveTo>
                <a:lnTo>
                  <a:pt x="1655154" y="0"/>
                </a:lnTo>
                <a:lnTo>
                  <a:pt x="1655154" y="1964575"/>
                </a:lnTo>
                <a:lnTo>
                  <a:pt x="0" y="1964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7250FC71-5302-237F-8BE0-08D90A8B4F22}"/>
              </a:ext>
            </a:extLst>
          </p:cNvPr>
          <p:cNvSpPr/>
          <p:nvPr/>
        </p:nvSpPr>
        <p:spPr>
          <a:xfrm>
            <a:off x="6950158" y="3837223"/>
            <a:ext cx="1413185" cy="1413185"/>
          </a:xfrm>
          <a:custGeom>
            <a:avLst/>
            <a:gdLst/>
            <a:ahLst/>
            <a:cxnLst/>
            <a:rect l="l" t="t" r="r" b="b"/>
            <a:pathLst>
              <a:path w="2119778" h="2119778">
                <a:moveTo>
                  <a:pt x="0" y="0"/>
                </a:moveTo>
                <a:lnTo>
                  <a:pt x="2119778" y="0"/>
                </a:lnTo>
                <a:lnTo>
                  <a:pt x="2119778" y="2119779"/>
                </a:lnTo>
                <a:lnTo>
                  <a:pt x="0" y="21197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89668F8-FFDE-5763-4C65-4520D9B5DAD6}"/>
              </a:ext>
            </a:extLst>
          </p:cNvPr>
          <p:cNvSpPr/>
          <p:nvPr/>
        </p:nvSpPr>
        <p:spPr>
          <a:xfrm>
            <a:off x="-142270" y="816445"/>
            <a:ext cx="1082276" cy="1374319"/>
          </a:xfrm>
          <a:custGeom>
            <a:avLst/>
            <a:gdLst/>
            <a:ahLst/>
            <a:cxnLst/>
            <a:rect l="l" t="t" r="r" b="b"/>
            <a:pathLst>
              <a:path w="1623414" h="2061478">
                <a:moveTo>
                  <a:pt x="0" y="0"/>
                </a:moveTo>
                <a:lnTo>
                  <a:pt x="1623415" y="0"/>
                </a:lnTo>
                <a:lnTo>
                  <a:pt x="1623415" y="2061479"/>
                </a:lnTo>
                <a:lnTo>
                  <a:pt x="0" y="20614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7A0513B7-7A44-8621-15E8-FDF37310FC93}"/>
              </a:ext>
            </a:extLst>
          </p:cNvPr>
          <p:cNvSpPr/>
          <p:nvPr/>
        </p:nvSpPr>
        <p:spPr>
          <a:xfrm rot="755856">
            <a:off x="921391" y="6050454"/>
            <a:ext cx="1341749" cy="1049918"/>
          </a:xfrm>
          <a:custGeom>
            <a:avLst/>
            <a:gdLst/>
            <a:ahLst/>
            <a:cxnLst/>
            <a:rect l="l" t="t" r="r" b="b"/>
            <a:pathLst>
              <a:path w="2012623" h="1574877">
                <a:moveTo>
                  <a:pt x="0" y="0"/>
                </a:moveTo>
                <a:lnTo>
                  <a:pt x="2012622" y="0"/>
                </a:lnTo>
                <a:lnTo>
                  <a:pt x="2012622" y="1574877"/>
                </a:lnTo>
                <a:lnTo>
                  <a:pt x="0" y="15748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red and green text on a black background&#10;&#10;AI-generated content may be incorrect.">
            <a:extLst>
              <a:ext uri="{FF2B5EF4-FFF2-40B4-BE49-F238E27FC236}">
                <a16:creationId xmlns:a16="http://schemas.microsoft.com/office/drawing/2014/main" id="{C0B5A18A-967E-9A83-8031-F58407BBFC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040828"/>
            <a:ext cx="7456054" cy="5584420"/>
          </a:xfrm>
          <a:prstGeom prst="rect">
            <a:avLst/>
          </a:prstGeom>
        </p:spPr>
      </p:pic>
    </p:spTree>
    <p:extLst>
      <p:ext uri="{BB962C8B-B14F-4D97-AF65-F5344CB8AC3E}">
        <p14:creationId xmlns:p14="http://schemas.microsoft.com/office/powerpoint/2010/main" val="2456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a:extLst>
            <a:ext uri="{FF2B5EF4-FFF2-40B4-BE49-F238E27FC236}">
              <a16:creationId xmlns:a16="http://schemas.microsoft.com/office/drawing/2014/main" id="{3F48636C-FA17-B914-B9E9-192D39B147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883927-7E72-8EC9-BE6F-E30A92C24323}"/>
              </a:ext>
            </a:extLst>
          </p:cNvPr>
          <p:cNvSpPr/>
          <p:nvPr/>
        </p:nvSpPr>
        <p:spPr>
          <a:xfrm>
            <a:off x="4719997" y="816445"/>
            <a:ext cx="7472003" cy="6041555"/>
          </a:xfrm>
          <a:custGeom>
            <a:avLst/>
            <a:gdLst/>
            <a:ahLst/>
            <a:cxnLst/>
            <a:rect l="l" t="t" r="r" b="b"/>
            <a:pathLst>
              <a:path w="11208004" h="9062332">
                <a:moveTo>
                  <a:pt x="0" y="0"/>
                </a:moveTo>
                <a:lnTo>
                  <a:pt x="11208004" y="0"/>
                </a:lnTo>
                <a:lnTo>
                  <a:pt x="11208004" y="9062332"/>
                </a:lnTo>
                <a:lnTo>
                  <a:pt x="0" y="9062332"/>
                </a:lnTo>
                <a:lnTo>
                  <a:pt x="0" y="0"/>
                </a:lnTo>
                <a:close/>
              </a:path>
            </a:pathLst>
          </a:custGeom>
          <a:blipFill>
            <a:blip r:embed="rId2"/>
            <a:stretch>
              <a:fillRect r="-2158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093C036-DE8A-4A0D-4448-81F39455EA67}"/>
              </a:ext>
            </a:extLst>
          </p:cNvPr>
          <p:cNvSpPr/>
          <p:nvPr/>
        </p:nvSpPr>
        <p:spPr>
          <a:xfrm rot="639685">
            <a:off x="7947230" y="902831"/>
            <a:ext cx="1017539" cy="896707"/>
          </a:xfrm>
          <a:custGeom>
            <a:avLst/>
            <a:gdLst/>
            <a:ahLst/>
            <a:cxnLst/>
            <a:rect l="l" t="t" r="r" b="b"/>
            <a:pathLst>
              <a:path w="1526309" h="1345060">
                <a:moveTo>
                  <a:pt x="0" y="0"/>
                </a:moveTo>
                <a:lnTo>
                  <a:pt x="1526309" y="0"/>
                </a:lnTo>
                <a:lnTo>
                  <a:pt x="1526309" y="1345060"/>
                </a:lnTo>
                <a:lnTo>
                  <a:pt x="0" y="1345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B73395D-C305-044D-C7AC-97A298FA9C47}"/>
              </a:ext>
            </a:extLst>
          </p:cNvPr>
          <p:cNvSpPr/>
          <p:nvPr/>
        </p:nvSpPr>
        <p:spPr>
          <a:xfrm rot="798455">
            <a:off x="3914367" y="571841"/>
            <a:ext cx="1103436" cy="1309716"/>
          </a:xfrm>
          <a:custGeom>
            <a:avLst/>
            <a:gdLst/>
            <a:ahLst/>
            <a:cxnLst/>
            <a:rect l="l" t="t" r="r" b="b"/>
            <a:pathLst>
              <a:path w="1655154" h="1964574">
                <a:moveTo>
                  <a:pt x="0" y="0"/>
                </a:moveTo>
                <a:lnTo>
                  <a:pt x="1655154" y="0"/>
                </a:lnTo>
                <a:lnTo>
                  <a:pt x="1655154" y="1964575"/>
                </a:lnTo>
                <a:lnTo>
                  <a:pt x="0" y="1964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361CCD9-9BA4-83E1-E30B-CAB55A00ED09}"/>
              </a:ext>
            </a:extLst>
          </p:cNvPr>
          <p:cNvSpPr/>
          <p:nvPr/>
        </p:nvSpPr>
        <p:spPr>
          <a:xfrm>
            <a:off x="6950158" y="3837223"/>
            <a:ext cx="1413185" cy="1413185"/>
          </a:xfrm>
          <a:custGeom>
            <a:avLst/>
            <a:gdLst/>
            <a:ahLst/>
            <a:cxnLst/>
            <a:rect l="l" t="t" r="r" b="b"/>
            <a:pathLst>
              <a:path w="2119778" h="2119778">
                <a:moveTo>
                  <a:pt x="0" y="0"/>
                </a:moveTo>
                <a:lnTo>
                  <a:pt x="2119778" y="0"/>
                </a:lnTo>
                <a:lnTo>
                  <a:pt x="2119778" y="2119779"/>
                </a:lnTo>
                <a:lnTo>
                  <a:pt x="0" y="21197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971CBA3D-E023-61DE-49DD-F603FAE2B884}"/>
              </a:ext>
            </a:extLst>
          </p:cNvPr>
          <p:cNvSpPr/>
          <p:nvPr/>
        </p:nvSpPr>
        <p:spPr>
          <a:xfrm>
            <a:off x="-142270" y="816445"/>
            <a:ext cx="1082276" cy="1374319"/>
          </a:xfrm>
          <a:custGeom>
            <a:avLst/>
            <a:gdLst/>
            <a:ahLst/>
            <a:cxnLst/>
            <a:rect l="l" t="t" r="r" b="b"/>
            <a:pathLst>
              <a:path w="1623414" h="2061478">
                <a:moveTo>
                  <a:pt x="0" y="0"/>
                </a:moveTo>
                <a:lnTo>
                  <a:pt x="1623415" y="0"/>
                </a:lnTo>
                <a:lnTo>
                  <a:pt x="1623415" y="2061479"/>
                </a:lnTo>
                <a:lnTo>
                  <a:pt x="0" y="20614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200CC1B9-4AF6-9404-2093-341275E2B539}"/>
              </a:ext>
            </a:extLst>
          </p:cNvPr>
          <p:cNvSpPr/>
          <p:nvPr/>
        </p:nvSpPr>
        <p:spPr>
          <a:xfrm rot="755856">
            <a:off x="921391" y="6050454"/>
            <a:ext cx="1341749" cy="1049918"/>
          </a:xfrm>
          <a:custGeom>
            <a:avLst/>
            <a:gdLst/>
            <a:ahLst/>
            <a:cxnLst/>
            <a:rect l="l" t="t" r="r" b="b"/>
            <a:pathLst>
              <a:path w="2012623" h="1574877">
                <a:moveTo>
                  <a:pt x="0" y="0"/>
                </a:moveTo>
                <a:lnTo>
                  <a:pt x="2012622" y="0"/>
                </a:lnTo>
                <a:lnTo>
                  <a:pt x="2012622" y="1574877"/>
                </a:lnTo>
                <a:lnTo>
                  <a:pt x="0" y="15748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AI-generated content may be incorrect.">
            <a:extLst>
              <a:ext uri="{FF2B5EF4-FFF2-40B4-BE49-F238E27FC236}">
                <a16:creationId xmlns:a16="http://schemas.microsoft.com/office/drawing/2014/main" id="{71445E97-86EC-8828-81B2-D1E4882D86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1783" y="788331"/>
            <a:ext cx="7193903" cy="5791702"/>
          </a:xfrm>
          <a:prstGeom prst="rect">
            <a:avLst/>
          </a:prstGeom>
        </p:spPr>
      </p:pic>
    </p:spTree>
    <p:extLst>
      <p:ext uri="{BB962C8B-B14F-4D97-AF65-F5344CB8AC3E}">
        <p14:creationId xmlns:p14="http://schemas.microsoft.com/office/powerpoint/2010/main" val="232228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317009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Cùng người thân thực hiện:</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K</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iểm tra thực phẩm tại gia đình để đảm bảo vệ sinh an toàn thực phẩm, loại bỏ những thức ăn hỏng</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4000" b="1" smtClean="0">
              <a:solidFill>
                <a:srgbClr val="002060"/>
              </a:solidFill>
              <a:latin typeface="Cambria" panose="02040503050406030204" pitchFamily="18" charset="0"/>
              <a:ea typeface="Cambria" panose="02040503050406030204" pitchFamily="18" charset="0"/>
              <a:cs typeface="Calibri" panose="020F0502020204030204" pitchFamily="34" charset="0"/>
            </a:endParaRPr>
          </a:p>
          <a:p>
            <a:pPr lvl="0" algn="ctr">
              <a:defRPr/>
            </a:pPr>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ôi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thiu, quá hạn,...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84185" y="3430297"/>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p:cNvGrpSpPr/>
        <p:nvPr/>
      </p:nvGrpSpPr>
      <p:grpSpPr>
        <a:xfrm>
          <a:off x="0" y="0"/>
          <a:ext cx="0" cy="0"/>
          <a:chOff x="0" y="0"/>
          <a:chExt cx="0" cy="0"/>
        </a:xfrm>
      </p:grpSpPr>
      <p:sp>
        <p:nvSpPr>
          <p:cNvPr id="2" name="Freeform 2"/>
          <p:cNvSpPr/>
          <p:nvPr/>
        </p:nvSpPr>
        <p:spPr>
          <a:xfrm rot="798455">
            <a:off x="3366266" y="-285835"/>
            <a:ext cx="1103436" cy="1309716"/>
          </a:xfrm>
          <a:custGeom>
            <a:avLst/>
            <a:gdLst/>
            <a:ahLst/>
            <a:cxnLst/>
            <a:rect l="l" t="t" r="r" b="b"/>
            <a:pathLst>
              <a:path w="1655154" h="1964574">
                <a:moveTo>
                  <a:pt x="0" y="0"/>
                </a:moveTo>
                <a:lnTo>
                  <a:pt x="1655154" y="0"/>
                </a:lnTo>
                <a:lnTo>
                  <a:pt x="1655154" y="1964575"/>
                </a:lnTo>
                <a:lnTo>
                  <a:pt x="0" y="19645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26467">
            <a:off x="7491787" y="950755"/>
            <a:ext cx="1017539" cy="896707"/>
          </a:xfrm>
          <a:custGeom>
            <a:avLst/>
            <a:gdLst/>
            <a:ahLst/>
            <a:cxnLst/>
            <a:rect l="l" t="t" r="r" b="b"/>
            <a:pathLst>
              <a:path w="1526309" h="1345060">
                <a:moveTo>
                  <a:pt x="0" y="0"/>
                </a:moveTo>
                <a:lnTo>
                  <a:pt x="1526309" y="0"/>
                </a:lnTo>
                <a:lnTo>
                  <a:pt x="1526309" y="1345059"/>
                </a:lnTo>
                <a:lnTo>
                  <a:pt x="0" y="13450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793552" y="4850503"/>
            <a:ext cx="1869101" cy="1869101"/>
          </a:xfrm>
          <a:custGeom>
            <a:avLst/>
            <a:gdLst/>
            <a:ahLst/>
            <a:cxnLst/>
            <a:rect l="l" t="t" r="r" b="b"/>
            <a:pathLst>
              <a:path w="2803652" h="2803652">
                <a:moveTo>
                  <a:pt x="0" y="0"/>
                </a:moveTo>
                <a:lnTo>
                  <a:pt x="2803652" y="0"/>
                </a:lnTo>
                <a:lnTo>
                  <a:pt x="2803652" y="2803652"/>
                </a:lnTo>
                <a:lnTo>
                  <a:pt x="0" y="28036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452131" y="274068"/>
            <a:ext cx="1082276" cy="1374319"/>
          </a:xfrm>
          <a:custGeom>
            <a:avLst/>
            <a:gdLst/>
            <a:ahLst/>
            <a:cxnLst/>
            <a:rect l="l" t="t" r="r" b="b"/>
            <a:pathLst>
              <a:path w="1623414" h="2061478">
                <a:moveTo>
                  <a:pt x="0" y="0"/>
                </a:moveTo>
                <a:lnTo>
                  <a:pt x="1623414" y="0"/>
                </a:lnTo>
                <a:lnTo>
                  <a:pt x="1623414" y="2061478"/>
                </a:lnTo>
                <a:lnTo>
                  <a:pt x="0" y="2061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16775">
            <a:off x="4897862" y="5861123"/>
            <a:ext cx="1532713" cy="1199348"/>
          </a:xfrm>
          <a:custGeom>
            <a:avLst/>
            <a:gdLst/>
            <a:ahLst/>
            <a:cxnLst/>
            <a:rect l="l" t="t" r="r" b="b"/>
            <a:pathLst>
              <a:path w="2299070" h="1799022">
                <a:moveTo>
                  <a:pt x="0" y="0"/>
                </a:moveTo>
                <a:lnTo>
                  <a:pt x="2299070" y="0"/>
                </a:lnTo>
                <a:lnTo>
                  <a:pt x="2299070" y="1799023"/>
                </a:lnTo>
                <a:lnTo>
                  <a:pt x="0" y="17990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0" y="865977"/>
            <a:ext cx="4159639" cy="6012124"/>
          </a:xfrm>
          <a:custGeom>
            <a:avLst/>
            <a:gdLst/>
            <a:ahLst/>
            <a:cxnLst/>
            <a:rect l="l" t="t" r="r" b="b"/>
            <a:pathLst>
              <a:path w="6239458" h="9018186">
                <a:moveTo>
                  <a:pt x="6239458" y="0"/>
                </a:moveTo>
                <a:lnTo>
                  <a:pt x="0" y="0"/>
                </a:lnTo>
                <a:lnTo>
                  <a:pt x="0" y="9018186"/>
                </a:lnTo>
                <a:lnTo>
                  <a:pt x="6239458" y="9018186"/>
                </a:lnTo>
                <a:lnTo>
                  <a:pt x="6239458"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000557" y="5263804"/>
            <a:ext cx="936945" cy="1042498"/>
          </a:xfrm>
          <a:custGeom>
            <a:avLst/>
            <a:gdLst/>
            <a:ahLst/>
            <a:cxnLst/>
            <a:rect l="l" t="t" r="r" b="b"/>
            <a:pathLst>
              <a:path w="1405418" h="1563747">
                <a:moveTo>
                  <a:pt x="1405417" y="0"/>
                </a:moveTo>
                <a:lnTo>
                  <a:pt x="0" y="0"/>
                </a:lnTo>
                <a:lnTo>
                  <a:pt x="0" y="1563747"/>
                </a:lnTo>
                <a:lnTo>
                  <a:pt x="1405417" y="1563747"/>
                </a:lnTo>
                <a:lnTo>
                  <a:pt x="1405417"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pic>
        <p:nvPicPr>
          <p:cNvPr id="12" name="Picture 11" descr="A group of blue and pink letters&#10;&#10;AI-generated content may be incorrect.">
            <a:extLst>
              <a:ext uri="{FF2B5EF4-FFF2-40B4-BE49-F238E27FC236}">
                <a16:creationId xmlns:a16="http://schemas.microsoft.com/office/drawing/2014/main" id="{588EB747-48D3-59FD-9C53-75A3A2D378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03694" y="1718309"/>
            <a:ext cx="9510584" cy="2889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668522" y="2872219"/>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DB323F-A8D9-82AC-A0E8-C1C4669CFCF7}"/>
              </a:ext>
            </a:extLst>
          </p:cNvPr>
          <p:cNvSpPr txBox="1"/>
          <p:nvPr/>
        </p:nvSpPr>
        <p:spPr>
          <a:xfrm>
            <a:off x="712382" y="499731"/>
            <a:ext cx="1103659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Kể chuyện tương tác về các bạn thích ăn đồ ăn nhanh</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9419BF5-73A6-447E-9086-7D33F1017E98}"/>
              </a:ext>
            </a:extLst>
          </p:cNvPr>
          <p:cNvSpPr txBox="1"/>
          <p:nvPr/>
        </p:nvSpPr>
        <p:spPr>
          <a:xfrm>
            <a:off x="951099" y="2212711"/>
            <a:ext cx="10481187" cy="2554545"/>
          </a:xfrm>
          <a:prstGeom prst="rect">
            <a:avLst/>
          </a:prstGeom>
          <a:noFill/>
        </p:spPr>
        <p:txBody>
          <a:bodyPr wrap="square" rtlCol="0">
            <a:spAutoFit/>
          </a:bodyPr>
          <a:lstStyle/>
          <a:p>
            <a:pPr algn="just"/>
            <a:r>
              <a:rPr lang="en-US" sz="4000" dirty="0"/>
              <a:t>   </a:t>
            </a:r>
            <a:r>
              <a:rPr lang="vi-VN" sz="4000" dirty="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5"/>
          <a:stretch>
            <a:fillRect/>
          </a:stretch>
        </p:blipFill>
        <p:spPr>
          <a:xfrm>
            <a:off x="2948819" y="457378"/>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2060"/>
                </a:solidFill>
              </a:rPr>
              <a:t>Trong</a:t>
            </a:r>
            <a:r>
              <a:rPr lang="en-US" sz="4400" b="1" dirty="0">
                <a:solidFill>
                  <a:srgbClr val="002060"/>
                </a:solidFill>
              </a:rPr>
              <a:t> 7 </a:t>
            </a:r>
            <a:r>
              <a:rPr lang="en-US" sz="4400" b="1" dirty="0" err="1">
                <a:solidFill>
                  <a:srgbClr val="002060"/>
                </a:solidFill>
              </a:rPr>
              <a:t>ngày</a:t>
            </a:r>
            <a:r>
              <a:rPr lang="en-US" sz="4400" b="1" dirty="0">
                <a:solidFill>
                  <a:srgbClr val="002060"/>
                </a:solidFill>
              </a:rPr>
              <a:t>, </a:t>
            </a:r>
            <a:r>
              <a:rPr lang="en-US" sz="4400" b="1" dirty="0" err="1">
                <a:solidFill>
                  <a:srgbClr val="002060"/>
                </a:solidFill>
              </a:rPr>
              <a:t>mình</a:t>
            </a:r>
            <a:r>
              <a:rPr lang="en-US" sz="4400" b="1" dirty="0">
                <a:solidFill>
                  <a:srgbClr val="002060"/>
                </a:solidFill>
              </a:rPr>
              <a:t> </a:t>
            </a:r>
            <a:r>
              <a:rPr lang="en-US" sz="4400" b="1" dirty="0" err="1">
                <a:solidFill>
                  <a:srgbClr val="002060"/>
                </a:solidFill>
              </a:rPr>
              <a:t>nên</a:t>
            </a:r>
            <a:r>
              <a:rPr lang="en-US" sz="4400" b="1" dirty="0">
                <a:solidFill>
                  <a:srgbClr val="002060"/>
                </a:solidFill>
              </a:rPr>
              <a:t> </a:t>
            </a:r>
            <a:r>
              <a:rPr lang="en-US" sz="4400" b="1" dirty="0" err="1">
                <a:solidFill>
                  <a:srgbClr val="002060"/>
                </a:solidFill>
              </a:rPr>
              <a:t>ăn</a:t>
            </a:r>
            <a:r>
              <a:rPr lang="en-US" sz="4400" b="1" dirty="0">
                <a:solidFill>
                  <a:srgbClr val="002060"/>
                </a:solidFill>
              </a:rPr>
              <a:t> </a:t>
            </a:r>
            <a:r>
              <a:rPr lang="en-US" sz="4400" b="1" dirty="0" err="1">
                <a:solidFill>
                  <a:srgbClr val="002060"/>
                </a:solidFill>
              </a:rPr>
              <a:t>đồ</a:t>
            </a:r>
            <a:r>
              <a:rPr lang="en-US" sz="4400" b="1" dirty="0">
                <a:solidFill>
                  <a:srgbClr val="002060"/>
                </a:solidFill>
              </a:rPr>
              <a:t> </a:t>
            </a:r>
            <a:r>
              <a:rPr lang="en-US" sz="4400" b="1" dirty="0" err="1">
                <a:solidFill>
                  <a:srgbClr val="002060"/>
                </a:solidFill>
              </a:rPr>
              <a:t>ăn</a:t>
            </a:r>
            <a:r>
              <a:rPr lang="en-US" sz="4400" b="1" dirty="0">
                <a:solidFill>
                  <a:srgbClr val="002060"/>
                </a:solidFill>
              </a:rPr>
              <a:t> </a:t>
            </a:r>
            <a:r>
              <a:rPr lang="en-US" sz="4400" b="1" dirty="0" err="1">
                <a:solidFill>
                  <a:srgbClr val="002060"/>
                </a:solidFill>
              </a:rPr>
              <a:t>nhanh</a:t>
            </a:r>
            <a:r>
              <a:rPr lang="en-US" sz="4400" b="1" dirty="0">
                <a:solidFill>
                  <a:srgbClr val="002060"/>
                </a:solidFill>
              </a:rPr>
              <a:t>, </a:t>
            </a:r>
            <a:r>
              <a:rPr lang="en-US" sz="4400" b="1" dirty="0" err="1">
                <a:solidFill>
                  <a:srgbClr val="002060"/>
                </a:solidFill>
              </a:rPr>
              <a:t>ăn</a:t>
            </a:r>
            <a:r>
              <a:rPr lang="en-US" sz="4400" b="1" dirty="0">
                <a:solidFill>
                  <a:srgbClr val="002060"/>
                </a:solidFill>
              </a:rPr>
              <a:t> ở </a:t>
            </a:r>
            <a:r>
              <a:rPr lang="en-US" sz="4400" b="1" dirty="0" err="1">
                <a:solidFill>
                  <a:srgbClr val="002060"/>
                </a:solidFill>
              </a:rPr>
              <a:t>gia</a:t>
            </a:r>
            <a:r>
              <a:rPr lang="en-US" sz="4400" b="1" dirty="0">
                <a:solidFill>
                  <a:srgbClr val="002060"/>
                </a:solidFill>
              </a:rPr>
              <a:t> </a:t>
            </a:r>
            <a:r>
              <a:rPr lang="en-US" sz="4400" b="1" dirty="0" err="1">
                <a:solidFill>
                  <a:srgbClr val="002060"/>
                </a:solidFill>
              </a:rPr>
              <a:t>đình</a:t>
            </a:r>
            <a:r>
              <a:rPr lang="en-US" sz="4400" b="1" dirty="0">
                <a:solidFill>
                  <a:srgbClr val="002060"/>
                </a:solidFill>
              </a:rPr>
              <a:t>, </a:t>
            </a:r>
            <a:r>
              <a:rPr lang="en-US" sz="4400" b="1" dirty="0" err="1">
                <a:solidFill>
                  <a:srgbClr val="002060"/>
                </a:solidFill>
              </a:rPr>
              <a:t>ăn</a:t>
            </a:r>
            <a:r>
              <a:rPr lang="en-US" sz="4400" b="1" dirty="0">
                <a:solidFill>
                  <a:srgbClr val="002060"/>
                </a:solidFill>
              </a:rPr>
              <a:t> ở </a:t>
            </a:r>
            <a:r>
              <a:rPr lang="en-US" sz="4400" b="1" dirty="0" err="1">
                <a:solidFill>
                  <a:srgbClr val="002060"/>
                </a:solidFill>
              </a:rPr>
              <a:t>nhà</a:t>
            </a:r>
            <a:r>
              <a:rPr lang="en-US" sz="4400" b="1" dirty="0">
                <a:solidFill>
                  <a:srgbClr val="002060"/>
                </a:solidFill>
              </a:rPr>
              <a:t> </a:t>
            </a:r>
            <a:r>
              <a:rPr lang="en-US" sz="4400" b="1" dirty="0" err="1">
                <a:solidFill>
                  <a:srgbClr val="002060"/>
                </a:solidFill>
              </a:rPr>
              <a:t>hàng</a:t>
            </a:r>
            <a:r>
              <a:rPr lang="en-US" sz="4400" b="1" dirty="0">
                <a:solidFill>
                  <a:srgbClr val="002060"/>
                </a:solidFill>
              </a:rPr>
              <a:t> bao </a:t>
            </a:r>
            <a:r>
              <a:rPr lang="en-US" sz="4400" b="1" dirty="0" err="1">
                <a:solidFill>
                  <a:srgbClr val="002060"/>
                </a:solidFill>
              </a:rPr>
              <a:t>nhiêu</a:t>
            </a:r>
            <a:r>
              <a:rPr lang="en-US" sz="4400" b="1" dirty="0">
                <a:solidFill>
                  <a:srgbClr val="002060"/>
                </a:solidFill>
              </a:rPr>
              <a:t> </a:t>
            </a:r>
            <a:r>
              <a:rPr lang="en-US" sz="4400" b="1" dirty="0" err="1">
                <a:solidFill>
                  <a:srgbClr val="002060"/>
                </a:solidFill>
              </a:rPr>
              <a:t>ngày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vì</a:t>
            </a:r>
            <a:r>
              <a:rPr lang="en-US" sz="4400" b="1" dirty="0">
                <a:solidFill>
                  <a:srgbClr val="002060"/>
                </a:solidFill>
              </a:rPr>
              <a:t> </a:t>
            </a:r>
            <a:r>
              <a:rPr lang="en-US" sz="4400" b="1" dirty="0" err="1">
                <a:solidFill>
                  <a:srgbClr val="002060"/>
                </a:solidFill>
              </a:rPr>
              <a:t>sao</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39" y="359297"/>
            <a:ext cx="6143509"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Trong 7 ngày mình nên ăn đồ ăn nhanh 1- 2 lần trong tuần.</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Ăn nhà hàng 1 - 2 lần.</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defTabSz="457200">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Ăn bữa c</a:t>
            </a:r>
            <a:r>
              <a:rPr lang="en-US" sz="3200" b="1" dirty="0">
                <a:solidFill>
                  <a:srgbClr val="FF0000"/>
                </a:solidFill>
                <a:latin typeface="Cambria" panose="02040503050406030204" pitchFamily="18" charset="0"/>
                <a:ea typeface="Cambria" panose="02040503050406030204" pitchFamily="18" charset="0"/>
              </a:rPr>
              <a:t>ơ</a:t>
            </a:r>
            <a:r>
              <a:rPr lang="vi-VN" sz="3200" b="1" dirty="0">
                <a:solidFill>
                  <a:srgbClr val="FF0000"/>
                </a:solidFill>
                <a:latin typeface="Cambria" panose="02040503050406030204" pitchFamily="18" charset="0"/>
                <a:ea typeface="Cambria" panose="02040503050406030204" pitchFamily="18" charset="0"/>
              </a:rPr>
              <a:t>m gia đình hầu hết các ngày trong tuần.</a:t>
            </a:r>
            <a:endParaRPr lang="en-US" sz="3200" b="1" dirty="0">
              <a:solidFill>
                <a:srgbClr val="FF0000"/>
              </a:solidFill>
              <a:latin typeface="Cambria" panose="02040503050406030204" pitchFamily="18" charset="0"/>
              <a:ea typeface="Cambria" panose="02040503050406030204" pitchFamily="18" charset="0"/>
            </a:endParaRPr>
          </a:p>
          <a:p>
            <a:pPr lvl="0" defTabSz="457200"/>
            <a:r>
              <a:rPr lang="vi-VN" sz="3200" b="1" dirty="0">
                <a:solidFill>
                  <a:srgbClr val="FF0000"/>
                </a:solidFill>
                <a:latin typeface="Cambria" panose="02040503050406030204" pitchFamily="18" charset="0"/>
                <a:ea typeface="Cambria" panose="02040503050406030204" pitchFamily="18" charset="0"/>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EE8FF"/>
        </a:solidFill>
        <a:effectLst/>
      </p:bgPr>
    </p:bg>
    <p:spTree>
      <p:nvGrpSpPr>
        <p:cNvPr id="1" name="">
          <a:extLst>
            <a:ext uri="{FF2B5EF4-FFF2-40B4-BE49-F238E27FC236}">
              <a16:creationId xmlns:a16="http://schemas.microsoft.com/office/drawing/2014/main" id="{1DFEFE4D-4D7A-2F7E-A371-854B338D03B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F20C2D-6D1B-FE9A-7581-0DE6AB68E440}"/>
              </a:ext>
            </a:extLst>
          </p:cNvPr>
          <p:cNvSpPr/>
          <p:nvPr/>
        </p:nvSpPr>
        <p:spPr>
          <a:xfrm>
            <a:off x="4719997" y="816445"/>
            <a:ext cx="7472003" cy="6041555"/>
          </a:xfrm>
          <a:custGeom>
            <a:avLst/>
            <a:gdLst/>
            <a:ahLst/>
            <a:cxnLst/>
            <a:rect l="l" t="t" r="r" b="b"/>
            <a:pathLst>
              <a:path w="11208004" h="9062332">
                <a:moveTo>
                  <a:pt x="0" y="0"/>
                </a:moveTo>
                <a:lnTo>
                  <a:pt x="11208004" y="0"/>
                </a:lnTo>
                <a:lnTo>
                  <a:pt x="11208004" y="9062332"/>
                </a:lnTo>
                <a:lnTo>
                  <a:pt x="0" y="9062332"/>
                </a:lnTo>
                <a:lnTo>
                  <a:pt x="0" y="0"/>
                </a:lnTo>
                <a:close/>
              </a:path>
            </a:pathLst>
          </a:custGeom>
          <a:blipFill>
            <a:blip r:embed="rId2"/>
            <a:stretch>
              <a:fillRect r="-2158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7139B77-6C3C-4642-778D-E7E9C748B3D3}"/>
              </a:ext>
            </a:extLst>
          </p:cNvPr>
          <p:cNvSpPr/>
          <p:nvPr/>
        </p:nvSpPr>
        <p:spPr>
          <a:xfrm rot="639685">
            <a:off x="7947230" y="902831"/>
            <a:ext cx="1017539" cy="896707"/>
          </a:xfrm>
          <a:custGeom>
            <a:avLst/>
            <a:gdLst/>
            <a:ahLst/>
            <a:cxnLst/>
            <a:rect l="l" t="t" r="r" b="b"/>
            <a:pathLst>
              <a:path w="1526309" h="1345060">
                <a:moveTo>
                  <a:pt x="0" y="0"/>
                </a:moveTo>
                <a:lnTo>
                  <a:pt x="1526309" y="0"/>
                </a:lnTo>
                <a:lnTo>
                  <a:pt x="1526309" y="1345060"/>
                </a:lnTo>
                <a:lnTo>
                  <a:pt x="0" y="1345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D0EDEA24-FBA3-7D64-493D-36CA88EC9BCB}"/>
              </a:ext>
            </a:extLst>
          </p:cNvPr>
          <p:cNvSpPr/>
          <p:nvPr/>
        </p:nvSpPr>
        <p:spPr>
          <a:xfrm rot="798455">
            <a:off x="3914367" y="571841"/>
            <a:ext cx="1103436" cy="1309716"/>
          </a:xfrm>
          <a:custGeom>
            <a:avLst/>
            <a:gdLst/>
            <a:ahLst/>
            <a:cxnLst/>
            <a:rect l="l" t="t" r="r" b="b"/>
            <a:pathLst>
              <a:path w="1655154" h="1964574">
                <a:moveTo>
                  <a:pt x="0" y="0"/>
                </a:moveTo>
                <a:lnTo>
                  <a:pt x="1655154" y="0"/>
                </a:lnTo>
                <a:lnTo>
                  <a:pt x="1655154" y="1964575"/>
                </a:lnTo>
                <a:lnTo>
                  <a:pt x="0" y="1964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E07D1DF-6653-D147-F044-7DC79875540C}"/>
              </a:ext>
            </a:extLst>
          </p:cNvPr>
          <p:cNvSpPr/>
          <p:nvPr/>
        </p:nvSpPr>
        <p:spPr>
          <a:xfrm>
            <a:off x="6950158" y="3837223"/>
            <a:ext cx="1413185" cy="1413185"/>
          </a:xfrm>
          <a:custGeom>
            <a:avLst/>
            <a:gdLst/>
            <a:ahLst/>
            <a:cxnLst/>
            <a:rect l="l" t="t" r="r" b="b"/>
            <a:pathLst>
              <a:path w="2119778" h="2119778">
                <a:moveTo>
                  <a:pt x="0" y="0"/>
                </a:moveTo>
                <a:lnTo>
                  <a:pt x="2119778" y="0"/>
                </a:lnTo>
                <a:lnTo>
                  <a:pt x="2119778" y="2119779"/>
                </a:lnTo>
                <a:lnTo>
                  <a:pt x="0" y="21197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3F38543-6FFD-2083-28B7-2B6EECDDC9C4}"/>
              </a:ext>
            </a:extLst>
          </p:cNvPr>
          <p:cNvSpPr/>
          <p:nvPr/>
        </p:nvSpPr>
        <p:spPr>
          <a:xfrm>
            <a:off x="-142270" y="816445"/>
            <a:ext cx="1082276" cy="1374319"/>
          </a:xfrm>
          <a:custGeom>
            <a:avLst/>
            <a:gdLst/>
            <a:ahLst/>
            <a:cxnLst/>
            <a:rect l="l" t="t" r="r" b="b"/>
            <a:pathLst>
              <a:path w="1623414" h="2061478">
                <a:moveTo>
                  <a:pt x="0" y="0"/>
                </a:moveTo>
                <a:lnTo>
                  <a:pt x="1623415" y="0"/>
                </a:lnTo>
                <a:lnTo>
                  <a:pt x="1623415" y="2061479"/>
                </a:lnTo>
                <a:lnTo>
                  <a:pt x="0" y="20614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23DF10BD-52E1-DA00-063C-07C76AAA2B41}"/>
              </a:ext>
            </a:extLst>
          </p:cNvPr>
          <p:cNvSpPr/>
          <p:nvPr/>
        </p:nvSpPr>
        <p:spPr>
          <a:xfrm rot="755856">
            <a:off x="921391" y="6050454"/>
            <a:ext cx="1341749" cy="1049918"/>
          </a:xfrm>
          <a:custGeom>
            <a:avLst/>
            <a:gdLst/>
            <a:ahLst/>
            <a:cxnLst/>
            <a:rect l="l" t="t" r="r" b="b"/>
            <a:pathLst>
              <a:path w="2012623" h="1574877">
                <a:moveTo>
                  <a:pt x="0" y="0"/>
                </a:moveTo>
                <a:lnTo>
                  <a:pt x="2012622" y="0"/>
                </a:lnTo>
                <a:lnTo>
                  <a:pt x="2012622" y="1574877"/>
                </a:lnTo>
                <a:lnTo>
                  <a:pt x="0" y="15748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red and green text&#10;&#10;AI-generated content may be incorrect.">
            <a:extLst>
              <a:ext uri="{FF2B5EF4-FFF2-40B4-BE49-F238E27FC236}">
                <a16:creationId xmlns:a16="http://schemas.microsoft.com/office/drawing/2014/main" id="{A8DA98E9-FD6C-423B-458B-D24EFAE97B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356" y="1448610"/>
            <a:ext cx="5444643" cy="4463673"/>
          </a:xfrm>
          <a:prstGeom prst="rect">
            <a:avLst/>
          </a:prstGeom>
        </p:spPr>
      </p:pic>
    </p:spTree>
    <p:extLst>
      <p:ext uri="{BB962C8B-B14F-4D97-AF65-F5344CB8AC3E}">
        <p14:creationId xmlns:p14="http://schemas.microsoft.com/office/powerpoint/2010/main" val="386868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317009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“Thực phẩm bẩn" luôn rất tinh ranh và nguy hiểm. Chúng có thể ẩn nấp ở bất kì đâu, vì vậy, </a:t>
              </a:r>
              <a:r>
                <a:rPr lang="en-US" sz="4000" b="1" dirty="0" err="1">
                  <a:latin typeface="Cambria" panose="02040503050406030204" pitchFamily="18" charset="0"/>
                  <a:ea typeface="Cambria" panose="02040503050406030204" pitchFamily="18" charset="0"/>
                  <a:cs typeface="Calibri" panose="020F0502020204030204" pitchFamily="34" charset="0"/>
                </a:rPr>
                <a:t>mỗi</a:t>
              </a:r>
              <a:r>
                <a:rPr lang="vi-VN" sz="4000" b="1" dirty="0">
                  <a:latin typeface="Cambria" panose="02040503050406030204" pitchFamily="18" charset="0"/>
                  <a:ea typeface="Cambria" panose="02040503050406030204" pitchFamily="18" charset="0"/>
                  <a:cs typeface="Calibri" panose="020F0502020204030204" pitchFamily="34" charset="0"/>
                </a:rPr>
                <a:t> chúng ta đều là một </a:t>
              </a:r>
              <a:r>
                <a:rPr lang="en-US" sz="4000" b="1" dirty="0" err="1">
                  <a:latin typeface="Cambria" panose="02040503050406030204" pitchFamily="18" charset="0"/>
                  <a:ea typeface="Cambria" panose="02040503050406030204" pitchFamily="18" charset="0"/>
                  <a:cs typeface="Calibri" panose="020F0502020204030204" pitchFamily="34" charset="0"/>
                </a:rPr>
                <a:t>Thám</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tử</a:t>
              </a:r>
              <a:r>
                <a:rPr lang="en-US" sz="4000" b="1" dirty="0">
                  <a:latin typeface="Cambria" panose="02040503050406030204" pitchFamily="18" charset="0"/>
                  <a:ea typeface="Cambria" panose="02040503050406030204" pitchFamily="18" charset="0"/>
                  <a:cs typeface="Calibri" panose="020F0502020204030204" pitchFamily="34" charset="0"/>
                </a:rPr>
                <a:t> </a:t>
              </a:r>
              <a:r>
                <a:rPr lang="en-US" sz="4000" b="1" dirty="0" err="1">
                  <a:latin typeface="Cambria" panose="02040503050406030204" pitchFamily="18" charset="0"/>
                  <a:ea typeface="Cambria" panose="02040503050406030204" pitchFamily="18" charset="0"/>
                  <a:cs typeface="Calibri" panose="020F0502020204030204" pitchFamily="34" charset="0"/>
                </a:rPr>
                <a:t>sạch</a:t>
              </a:r>
              <a:r>
                <a:rPr lang="en-US" sz="4000" b="1" dirty="0">
                  <a:latin typeface="Cambria" panose="02040503050406030204" pitchFamily="18" charset="0"/>
                  <a:ea typeface="Cambria" panose="02040503050406030204" pitchFamily="18" charset="0"/>
                  <a:cs typeface="Calibri" panose="020F0502020204030204" pitchFamily="34" charset="0"/>
                </a:rPr>
                <a:t> </a:t>
              </a:r>
              <a:r>
                <a:rPr lang="vi-VN" sz="4000" b="1" dirty="0">
                  <a:latin typeface="Cambria" panose="02040503050406030204" pitchFamily="18" charset="0"/>
                  <a:ea typeface="Cambria" panose="02040503050406030204" pitchFamily="18" charset="0"/>
                  <a:cs typeface="Calibri" panose="020F0502020204030204" pitchFamily="34" charset="0"/>
                </a:rPr>
                <a:t>để phát hiện và loại bỏ chúng ở mọi nơi.</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40529" y="4886564"/>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289</Words>
  <Application>Microsoft Office PowerPoint</Application>
  <PresentationFormat>Widescreen</PresentationFormat>
  <Paragraphs>19</Paragraphs>
  <Slides>12</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等线</vt:lpstr>
      <vt:lpstr>等线 Light</vt:lpstr>
      <vt:lpstr>微软雅黑</vt:lpstr>
      <vt:lpstr>SimSun</vt:lpstr>
      <vt:lpstr>Arial</vt:lpstr>
      <vt:lpstr>Calibri</vt:lpstr>
      <vt:lpstr>Calibri Light</vt:lpstr>
      <vt:lpstr>Cambria</vt:lpstr>
      <vt:lpstr>SVN-Poky's</vt:lpstr>
      <vt:lpstr>小考拉体</vt:lpstr>
      <vt:lpstr>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P180921</cp:lastModifiedBy>
  <cp:revision>36</cp:revision>
  <dcterms:created xsi:type="dcterms:W3CDTF">2022-11-15T08:22:43Z</dcterms:created>
  <dcterms:modified xsi:type="dcterms:W3CDTF">2026-02-06T05:27:20Z</dcterms:modified>
</cp:coreProperties>
</file>