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8"/>
  </p:notesMasterIdLst>
  <p:sldIdLst>
    <p:sldId id="349" r:id="rId3"/>
    <p:sldId id="284" r:id="rId4"/>
    <p:sldId id="381" r:id="rId5"/>
    <p:sldId id="382" r:id="rId6"/>
    <p:sldId id="383" r:id="rId7"/>
    <p:sldId id="384" r:id="rId8"/>
    <p:sldId id="321" r:id="rId9"/>
    <p:sldId id="385" r:id="rId10"/>
    <p:sldId id="386" r:id="rId11"/>
    <p:sldId id="387" r:id="rId12"/>
    <p:sldId id="388" r:id="rId13"/>
    <p:sldId id="389" r:id="rId14"/>
    <p:sldId id="390" r:id="rId15"/>
    <p:sldId id="327" r:id="rId16"/>
    <p:sldId id="391" r:id="rId17"/>
    <p:sldId id="393" r:id="rId18"/>
    <p:sldId id="394" r:id="rId19"/>
    <p:sldId id="395" r:id="rId20"/>
    <p:sldId id="396" r:id="rId21"/>
    <p:sldId id="333" r:id="rId22"/>
    <p:sldId id="397" r:id="rId23"/>
    <p:sldId id="398" r:id="rId24"/>
    <p:sldId id="399" r:id="rId25"/>
    <p:sldId id="265" r:id="rId26"/>
    <p:sldId id="309" r:id="rId27"/>
  </p:sldIdLst>
  <p:sldSz cx="12192000" cy="6858000"/>
  <p:notesSz cx="6858000" cy="9144000"/>
  <p:embeddedFontLst>
    <p:embeddedFont>
      <p:font typeface="#9Slide03 Arima Madurai Black" panose="020B0604020202020204" charset="0"/>
      <p:bold r:id="rId29"/>
    </p:embeddedFont>
    <p:embeddedFont>
      <p:font typeface="Calibri" panose="020F0502020204030204" pitchFamily="34" charset="0"/>
      <p:regular r:id="rId30"/>
      <p:bold r:id="rId31"/>
      <p:italic r:id="rId32"/>
      <p:boldItalic r:id="rId33"/>
    </p:embeddedFont>
    <p:embeddedFont>
      <p:font typeface="Nunito Black" panose="020B0604020202020204"/>
      <p:bold r:id="rId34"/>
      <p:boldItalic r:id="rId35"/>
    </p:embeddedFont>
    <p:embeddedFont>
      <p:font typeface="Sigmar One" panose="020B0604020202020204" charset="0"/>
      <p:regular r:id="rId36"/>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804" y="52"/>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1/6/2026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5.png"/><Relationship Id="rId4" Type="http://schemas.openxmlformats.org/officeDocument/2006/relationships/image" Target="../media/image8.sv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2</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những âm thanh được so sánh với nhau trong các câu dưới đây. Điền thông tin vào bảng theo mẫu.</a:t>
            </a:r>
            <a:endParaRPr lang="vi-VN" sz="2400" dirty="0">
              <a:solidFill>
                <a:srgbClr val="008000"/>
              </a:solidFill>
              <a:latin typeface="Nunito Black" pitchFamily="2" charset="0"/>
            </a:endParaRPr>
          </a:p>
        </p:txBody>
      </p:sp>
      <p:sp>
        <p:nvSpPr>
          <p:cNvPr id="7" name="Rounded Rectangle 6"/>
          <p:cNvSpPr/>
          <p:nvPr/>
        </p:nvSpPr>
        <p:spPr>
          <a:xfrm>
            <a:off x="1468582" y="1828800"/>
            <a:ext cx="9047018" cy="1328023"/>
          </a:xfrm>
          <a:prstGeom prst="roundRect">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2060"/>
                </a:solidFill>
                <a:latin typeface="Nunito Black" pitchFamily="2" charset="0"/>
              </a:rPr>
              <a:t>a. Tiếng đàn tơ rưng khi trầm hùng như tiếng thác đổ, khi thánh thót, róc rách như suối reo.</a:t>
            </a:r>
          </a:p>
          <a:p>
            <a:pPr algn="r"/>
            <a:r>
              <a:rPr lang="vi-VN" sz="2400" dirty="0">
                <a:solidFill>
                  <a:srgbClr val="002060"/>
                </a:solidFill>
                <a:latin typeface="Nunito Black" pitchFamily="2" charset="0"/>
              </a:rPr>
              <a:t>(Theo An Duy và Lê Tấn)</a:t>
            </a:r>
          </a:p>
        </p:txBody>
      </p:sp>
      <p:sp>
        <p:nvSpPr>
          <p:cNvPr id="8" name="Rounded Rectangle 7"/>
          <p:cNvSpPr/>
          <p:nvPr/>
        </p:nvSpPr>
        <p:spPr>
          <a:xfrm>
            <a:off x="1343673" y="3735318"/>
            <a:ext cx="9248127" cy="1328023"/>
          </a:xfrm>
          <a:prstGeom prst="roundRect">
            <a:avLst/>
          </a:prstGeom>
          <a:solidFill>
            <a:schemeClr val="accent2">
              <a:lumMod val="20000"/>
              <a:lumOff val="80000"/>
            </a:schemeClr>
          </a:solidFill>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2400" dirty="0">
                <a:solidFill>
                  <a:srgbClr val="7030A0"/>
                </a:solidFill>
                <a:latin typeface="Nunito Black" pitchFamily="2" charset="0"/>
              </a:rPr>
              <a:t>b. Tiếng chim sáo về ríu ran như một cái chợ vừa mở, như lớp học vừa tan, như buổi đàn ca liên hoan sắp bắt đầu…</a:t>
            </a:r>
          </a:p>
          <a:p>
            <a:pPr algn="r"/>
            <a:r>
              <a:rPr lang="vi-VN" sz="2400" dirty="0">
                <a:solidFill>
                  <a:srgbClr val="7030A0"/>
                </a:solidFill>
                <a:latin typeface="Nunito Black" pitchFamily="2" charset="0"/>
              </a:rPr>
              <a:t>(Theo Băng Sơn)</a:t>
            </a:r>
          </a:p>
        </p:txBody>
      </p:sp>
      <p:pic>
        <p:nvPicPr>
          <p:cNvPr id="9" name="Picture 8"/>
          <p:cNvPicPr>
            <a:picLocks noChangeAspect="1"/>
          </p:cNvPicPr>
          <p:nvPr/>
        </p:nvPicPr>
        <p:blipFill>
          <a:blip r:embed="rId7"/>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2355967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2</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những âm thanh được so sánh với nhau trong các câu dưới đây. Điền thông tin vào bảng theo mẫu.</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9" name="Picture 8"/>
          <p:cNvPicPr>
            <a:picLocks noChangeAspect="1"/>
          </p:cNvPicPr>
          <p:nvPr/>
        </p:nvPicPr>
        <p:blipFill>
          <a:blip r:embed="rId7"/>
          <a:stretch>
            <a:fillRect/>
          </a:stretch>
        </p:blipFill>
        <p:spPr>
          <a:xfrm>
            <a:off x="1632455" y="1752600"/>
            <a:ext cx="8594361" cy="279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8"/>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5036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2</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những âm thanh được so sánh với nhau trong các câu dưới đây. Điền thông tin vào bảng theo mẫu.</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933413392"/>
              </p:ext>
            </p:extLst>
          </p:nvPr>
        </p:nvGraphicFramePr>
        <p:xfrm>
          <a:off x="1038872" y="1828800"/>
          <a:ext cx="10238728" cy="3443379"/>
        </p:xfrm>
        <a:graphic>
          <a:graphicData uri="http://schemas.openxmlformats.org/drawingml/2006/table">
            <a:tbl>
              <a:tblPr>
                <a:tableStyleId>{5940675A-B579-460E-94D1-54222C63F5DA}</a:tableStyleId>
              </a:tblPr>
              <a:tblGrid>
                <a:gridCol w="2542528">
                  <a:extLst>
                    <a:ext uri="{9D8B030D-6E8A-4147-A177-3AD203B41FA5}">
                      <a16:colId xmlns:a16="http://schemas.microsoft.com/office/drawing/2014/main" val="1387154468"/>
                    </a:ext>
                  </a:extLst>
                </a:gridCol>
                <a:gridCol w="2895600">
                  <a:extLst>
                    <a:ext uri="{9D8B030D-6E8A-4147-A177-3AD203B41FA5}">
                      <a16:colId xmlns:a16="http://schemas.microsoft.com/office/drawing/2014/main" val="4074291899"/>
                    </a:ext>
                  </a:extLst>
                </a:gridCol>
                <a:gridCol w="1828800">
                  <a:extLst>
                    <a:ext uri="{9D8B030D-6E8A-4147-A177-3AD203B41FA5}">
                      <a16:colId xmlns:a16="http://schemas.microsoft.com/office/drawing/2014/main" val="1210245909"/>
                    </a:ext>
                  </a:extLst>
                </a:gridCol>
                <a:gridCol w="2971800">
                  <a:extLst>
                    <a:ext uri="{9D8B030D-6E8A-4147-A177-3AD203B41FA5}">
                      <a16:colId xmlns:a16="http://schemas.microsoft.com/office/drawing/2014/main" val="2447578715"/>
                    </a:ext>
                  </a:extLst>
                </a:gridCol>
              </a:tblGrid>
              <a:tr h="639810">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than </a:t>
                      </a:r>
                      <a:r>
                        <a:rPr lang="en-US" sz="2000" dirty="0" err="1">
                          <a:solidFill>
                            <a:srgbClr val="002060"/>
                          </a:solidFill>
                          <a:effectLst/>
                          <a:latin typeface="Nunito Black" pitchFamily="2" charset="0"/>
                        </a:rPr>
                        <a:t>được</a:t>
                      </a:r>
                      <a:r>
                        <a:rPr lang="en-US" sz="2000" dirty="0">
                          <a:solidFill>
                            <a:srgbClr val="002060"/>
                          </a:solidFill>
                          <a:effectLst/>
                          <a:latin typeface="Nunito Black" pitchFamily="2" charset="0"/>
                        </a:rPr>
                        <a:t> </a:t>
                      </a:r>
                    </a:p>
                    <a:p>
                      <a:pPr algn="ctr" fontAlgn="t"/>
                      <a:r>
                        <a:rPr lang="en-US" sz="2000" dirty="0">
                          <a:solidFill>
                            <a:srgbClr val="002060"/>
                          </a:solidFill>
                          <a:effectLst/>
                          <a:latin typeface="Nunito Black" pitchFamily="2" charset="0"/>
                        </a:rPr>
                        <a:t>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Đặc</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điểm</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Từ</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thanh</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dùng</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để</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extLst>
                  <a:ext uri="{0D108BD9-81ED-4DB2-BD59-A6C34878D82A}">
                    <a16:rowId xmlns:a16="http://schemas.microsoft.com/office/drawing/2014/main" val="2867842695"/>
                  </a:ext>
                </a:extLst>
              </a:tr>
              <a:tr h="639810">
                <a:tc rowSpan="2">
                  <a:txBody>
                    <a:bodyPr/>
                    <a:lstStyle/>
                    <a:p>
                      <a:pPr algn="l" fontAlgn="t"/>
                      <a:r>
                        <a:rPr lang="vi-VN" sz="2000" dirty="0">
                          <a:solidFill>
                            <a:srgbClr val="002060"/>
                          </a:solidFill>
                          <a:effectLst/>
                          <a:latin typeface="Nunito Black" pitchFamily="2" charset="0"/>
                        </a:rPr>
                        <a:t>Tiếng đàn tơ rưng</a:t>
                      </a:r>
                      <a:endParaRPr lang="vi-VN" sz="2000" b="0" dirty="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Trầm</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hùng</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Thác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đổ</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3941813123"/>
                  </a:ext>
                </a:extLst>
              </a:tr>
              <a:tr h="639810">
                <a:tc vMerge="1">
                  <a:txBody>
                    <a:bodyPr/>
                    <a:lstStyle/>
                    <a:p>
                      <a:endParaRPr lang="en-US"/>
                    </a:p>
                  </a:txBody>
                  <a:tcPr/>
                </a:tc>
                <a:tc>
                  <a:txBody>
                    <a:bodyPr/>
                    <a:lstStyle/>
                    <a:p>
                      <a:pPr algn="l" fontAlgn="t"/>
                      <a:r>
                        <a:rPr lang="en-US" sz="2000" dirty="0" err="1">
                          <a:solidFill>
                            <a:srgbClr val="FF0000"/>
                          </a:solidFill>
                          <a:effectLst/>
                          <a:latin typeface="Nunito Black" pitchFamily="2" charset="0"/>
                        </a:rPr>
                        <a:t>Thánh</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thót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róc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rách</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Suối</a:t>
                      </a:r>
                      <a:r>
                        <a:rPr lang="en-US" sz="2000" dirty="0">
                          <a:solidFill>
                            <a:srgbClr val="FF0000"/>
                          </a:solidFill>
                          <a:effectLst/>
                          <a:latin typeface="Nunito Black" pitchFamily="2" charset="0"/>
                        </a:rPr>
                        <a:t> reo</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2581749703"/>
                  </a:ext>
                </a:extLst>
              </a:tr>
              <a:tr h="1481201">
                <a:tc>
                  <a:txBody>
                    <a:bodyPr/>
                    <a:lstStyle/>
                    <a:p>
                      <a:pPr algn="l" fontAlgn="t"/>
                      <a:r>
                        <a:rPr lang="en-US" sz="2000">
                          <a:solidFill>
                            <a:srgbClr val="002060"/>
                          </a:solidFill>
                          <a:effectLst/>
                          <a:latin typeface="Nunito Black" pitchFamily="2" charset="0"/>
                        </a:rPr>
                        <a:t>Tiếng chim sáo</a:t>
                      </a:r>
                      <a:endParaRPr lang="en-US" sz="2000" b="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Ríu</a:t>
                      </a:r>
                      <a:r>
                        <a:rPr lang="en-US" sz="2000" dirty="0">
                          <a:solidFill>
                            <a:srgbClr val="FF0000"/>
                          </a:solidFill>
                          <a:effectLst/>
                          <a:latin typeface="Nunito Black" pitchFamily="2" charset="0"/>
                        </a:rPr>
                        <a:t> ran</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Chợ</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mở</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lớp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học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tan, </a:t>
                      </a:r>
                      <a:r>
                        <a:rPr lang="en-US" sz="2000" dirty="0" err="1">
                          <a:solidFill>
                            <a:srgbClr val="FF0000"/>
                          </a:solidFill>
                          <a:effectLst/>
                          <a:latin typeface="Nunito Black" pitchFamily="2" charset="0"/>
                        </a:rPr>
                        <a:t>buổi</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đàn</a:t>
                      </a:r>
                      <a:r>
                        <a:rPr lang="en-US" sz="2000" dirty="0">
                          <a:solidFill>
                            <a:srgbClr val="FF0000"/>
                          </a:solidFill>
                          <a:effectLst/>
                          <a:latin typeface="Nunito Black" pitchFamily="2" charset="0"/>
                        </a:rPr>
                        <a:t> ca </a:t>
                      </a:r>
                      <a:r>
                        <a:rPr lang="en-US" sz="2000" dirty="0" err="1">
                          <a:solidFill>
                            <a:srgbClr val="FF0000"/>
                          </a:solidFill>
                          <a:effectLst/>
                          <a:latin typeface="Nunito Black" pitchFamily="2" charset="0"/>
                        </a:rPr>
                        <a:t>liên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hoan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sắp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bắt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đầu</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755726074"/>
                  </a:ext>
                </a:extLst>
              </a:tr>
            </a:tbl>
          </a:graphicData>
        </a:graphic>
      </p:graphicFrame>
      <p:pic>
        <p:nvPicPr>
          <p:cNvPr id="8" name="Picture 7"/>
          <p:cNvPicPr>
            <a:picLocks noChangeAspect="1"/>
          </p:cNvPicPr>
          <p:nvPr/>
        </p:nvPicPr>
        <p:blipFill>
          <a:blip r:embed="rId7"/>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407814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3: </a:t>
            </a:r>
            <a:r>
              <a:rPr lang="en-US" sz="2400" b="1" dirty="0" err="1">
                <a:solidFill>
                  <a:srgbClr val="008000"/>
                </a:solidFill>
                <a:latin typeface="Nunito Black" pitchFamily="2" charset="0"/>
              </a:rPr>
              <a:t>Đặt</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một</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tả</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âm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thanh</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có</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sử</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dụng</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biện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pháp</a:t>
            </a:r>
            <a:r>
              <a:rPr lang="en-US" sz="2400" b="1" dirty="0">
                <a:solidFill>
                  <a:srgbClr val="008000"/>
                </a:solidFill>
                <a:latin typeface="Nunito Black" pitchFamily="2" charset="0"/>
              </a:rPr>
              <a:t> so </a:t>
            </a:r>
            <a:r>
              <a:rPr lang="en-US" sz="2400" b="1" dirty="0" err="1">
                <a:solidFill>
                  <a:srgbClr val="008000"/>
                </a:solidFill>
                <a:latin typeface="Nunito Black" pitchFamily="2" charset="0"/>
              </a:rPr>
              <a:t>sánh</a:t>
            </a:r>
            <a:r>
              <a:rPr lang="en-US" sz="2400" b="1" dirty="0">
                <a:solidFill>
                  <a:srgbClr val="008000"/>
                </a:solidFill>
                <a:latin typeface="Nunito Black" pitchFamily="2" charset="0"/>
              </a:rPr>
              <a:t>.</a:t>
            </a:r>
            <a:endParaRPr lang="en-US" sz="2400" dirty="0">
              <a:solidFill>
                <a:srgbClr val="008000"/>
              </a:solidFill>
              <a:latin typeface="Nunito Black" pitchFamily="2" charset="0"/>
            </a:endParaRPr>
          </a:p>
        </p:txBody>
      </p:sp>
      <p:grpSp>
        <p:nvGrpSpPr>
          <p:cNvPr id="2" name="Group 1"/>
          <p:cNvGrpSpPr/>
          <p:nvPr/>
        </p:nvGrpSpPr>
        <p:grpSpPr>
          <a:xfrm>
            <a:off x="1295399" y="2786019"/>
            <a:ext cx="8839201" cy="3767181"/>
            <a:chOff x="1295399" y="2786019"/>
            <a:chExt cx="8839201" cy="3767181"/>
          </a:xfrm>
        </p:grpSpPr>
        <p:pic>
          <p:nvPicPr>
            <p:cNvPr id="11" name="Picture 6" descr="Bloggang.com : เนยสีฟ้า : 62 - ป้ายสำหรับพิมพ์ข้อความ">
              <a:extLst>
                <a:ext uri="{FF2B5EF4-FFF2-40B4-BE49-F238E27FC236}">
                  <a16:creationId xmlns:a16="http://schemas.microsoft.com/office/drawing/2014/main" id="{27C80876-A8C3-E977-8AE5-39AD879C30D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427" r="5509" b="9535"/>
            <a:stretch/>
          </p:blipFill>
          <p:spPr bwMode="auto">
            <a:xfrm>
              <a:off x="1295399" y="2786019"/>
              <a:ext cx="8839201" cy="3614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124891" y="3690878"/>
              <a:ext cx="7095309" cy="2862322"/>
            </a:xfrm>
            <a:prstGeom prst="rect">
              <a:avLst/>
            </a:prstGeom>
          </p:spPr>
          <p:txBody>
            <a:bodyPr wrap="square">
              <a:spAutoFit/>
            </a:bodyPr>
            <a:lstStyle/>
            <a:p>
              <a:pPr algn="just"/>
              <a:r>
                <a:rPr lang="vi-VN" sz="2400" dirty="0">
                  <a:solidFill>
                    <a:srgbClr val="FF0000"/>
                  </a:solidFill>
                  <a:latin typeface="Nunito Black" pitchFamily="2" charset="0"/>
                </a:rPr>
                <a:t>- Những chú chim hót trong vườn như những nhạc công đang dạo lên bản tình ca mùa hạ.</a:t>
              </a:r>
            </a:p>
            <a:p>
              <a:pPr algn="just"/>
              <a:r>
                <a:rPr lang="vi-VN" sz="2400" dirty="0">
                  <a:solidFill>
                    <a:srgbClr val="FF0000"/>
                  </a:solidFill>
                  <a:latin typeface="Nunito Black" pitchFamily="2" charset="0"/>
                </a:rPr>
                <a:t>- Tiếng hát của Mai trong veo như tiếng chim hót.</a:t>
              </a:r>
            </a:p>
            <a:p>
              <a:pPr algn="just"/>
              <a:r>
                <a:rPr lang="vi-VN" sz="2400" dirty="0">
                  <a:solidFill>
                    <a:srgbClr val="FF0000"/>
                  </a:solidFill>
                  <a:latin typeface="Nunito Black" pitchFamily="2" charset="0"/>
                </a:rPr>
                <a:t>- Tiếng mưa rơi xuống mái hiên như tiếng ếch kêu.</a:t>
              </a:r>
            </a:p>
            <a:p>
              <a:br>
                <a:rPr lang="vi-VN" dirty="0">
                  <a:solidFill>
                    <a:srgbClr val="000000"/>
                  </a:solidFill>
                  <a:latin typeface="OpenSans"/>
                </a:rPr>
              </a:br>
              <a:br>
                <a:rPr lang="vi-VN" dirty="0">
                  <a:solidFill>
                    <a:srgbClr val="000000"/>
                  </a:solidFill>
                  <a:latin typeface="OpenSans"/>
                </a:rPr>
              </a:br>
              <a:endParaRPr lang="en-US" dirty="0"/>
            </a:p>
          </p:txBody>
        </p:sp>
      </p:grpSp>
      <p:sp>
        <p:nvSpPr>
          <p:cNvPr id="9" name="TextBox 8">
            <a:extLst>
              <a:ext uri="{FF2B5EF4-FFF2-40B4-BE49-F238E27FC236}">
                <a16:creationId xmlns:a16="http://schemas.microsoft.com/office/drawing/2014/main" id="{F0533DFC-0C6E-04C6-7068-778D4398D089}"/>
              </a:ext>
            </a:extLst>
          </p:cNvPr>
          <p:cNvSpPr txBox="1"/>
          <p:nvPr/>
        </p:nvSpPr>
        <p:spPr>
          <a:xfrm>
            <a:off x="6324600" y="1050905"/>
            <a:ext cx="5148292" cy="1920895"/>
          </a:xfrm>
          <a:prstGeom prst="cloud">
            <a:avLst/>
          </a:prstGeom>
          <a:solidFill>
            <a:schemeClr val="accent6">
              <a:lumMod val="20000"/>
              <a:lumOff val="80000"/>
            </a:schemeClr>
          </a:solidFill>
          <a:ln w="28575">
            <a:solidFill>
              <a:srgbClr val="C00000"/>
            </a:solidFill>
            <a:prstDash val="sysDash"/>
          </a:ln>
        </p:spPr>
        <p:txBody>
          <a:bodyPr wrap="square">
            <a:spAutoFit/>
          </a:bodyPr>
          <a:lstStyle/>
          <a:p>
            <a:r>
              <a:rPr lang="en-US" sz="2800" dirty="0">
                <a:solidFill>
                  <a:srgbClr val="FF000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dựa</a:t>
            </a:r>
            <a:r>
              <a:rPr lang="en-US" sz="2400" dirty="0">
                <a:solidFill>
                  <a:srgbClr val="002060"/>
                </a:solidFill>
                <a:latin typeface="Nunito Black" pitchFamily="2" charset="0"/>
              </a:rPr>
              <a:t> </a:t>
            </a:r>
            <a:r>
              <a:rPr lang="en-US" sz="2400" dirty="0" err="1">
                <a:solidFill>
                  <a:srgbClr val="002060"/>
                </a:solidFill>
                <a:latin typeface="Nunito Black" pitchFamily="2" charset="0"/>
              </a:rPr>
              <a:t>vào</a:t>
            </a:r>
            <a:r>
              <a:rPr lang="en-US" sz="2400" dirty="0">
                <a:solidFill>
                  <a:srgbClr val="002060"/>
                </a:solidFill>
                <a:latin typeface="Nunito Black" pitchFamily="2" charset="0"/>
              </a:rPr>
              <a:t> 2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ở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 </a:t>
            </a:r>
            <a:r>
              <a:rPr lang="en-US" sz="2400" dirty="0" err="1">
                <a:solidFill>
                  <a:srgbClr val="002060"/>
                </a:solidFill>
                <a:latin typeface="Nunito Black" pitchFamily="2" charset="0"/>
              </a:rPr>
              <a:t>trên</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để</a:t>
            </a:r>
            <a:r>
              <a:rPr lang="en-US" sz="2400" dirty="0">
                <a:solidFill>
                  <a:srgbClr val="002060"/>
                </a:solidFill>
                <a:latin typeface="Nunito Black" pitchFamily="2" charset="0"/>
              </a:rPr>
              <a:t> </a:t>
            </a:r>
            <a:r>
              <a:rPr lang="en-US" sz="2400" dirty="0" err="1">
                <a:solidFill>
                  <a:srgbClr val="002060"/>
                </a:solidFill>
                <a:latin typeface="Nunito Black" pitchFamily="2" charset="0"/>
              </a:rPr>
              <a:t>đặt</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phù</a:t>
            </a:r>
            <a:r>
              <a:rPr lang="en-US" sz="2400" dirty="0">
                <a:solidFill>
                  <a:srgbClr val="002060"/>
                </a:solidFill>
                <a:latin typeface="Nunito Black" pitchFamily="2" charset="0"/>
              </a:rPr>
              <a:t> </a:t>
            </a:r>
            <a:r>
              <a:rPr lang="en-US" sz="2400" dirty="0" err="1">
                <a:solidFill>
                  <a:srgbClr val="002060"/>
                </a:solidFill>
                <a:latin typeface="Nunito Black" pitchFamily="2" charset="0"/>
              </a:rPr>
              <a:t>hợp</a:t>
            </a:r>
            <a:r>
              <a:rPr lang="en-US" sz="2400" dirty="0">
                <a:solidFill>
                  <a:srgbClr val="002060"/>
                </a:solidFill>
                <a:latin typeface="Nunito Black" pitchFamily="2" charset="0"/>
              </a:rPr>
              <a:t>.</a:t>
            </a:r>
            <a:endParaRPr lang="en-US" sz="2400" dirty="0">
              <a:solidFill>
                <a:srgbClr val="FF0000"/>
              </a:solidFill>
              <a:latin typeface="Nunito Black" pitchFamily="2" charset="0"/>
            </a:endParaRPr>
          </a:p>
        </p:txBody>
      </p:sp>
      <p:pic>
        <p:nvPicPr>
          <p:cNvPr id="14" name="Picture 13"/>
          <p:cNvPicPr>
            <a:picLocks noChangeAspect="1"/>
          </p:cNvPicPr>
          <p:nvPr/>
        </p:nvPicPr>
        <p:blipFill>
          <a:blip r:embed="rId8"/>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091715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Sigmar One" panose="00000500000000000000" pitchFamily="2" charset="0"/>
              </a:rPr>
              <a:t>Luyện</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viết</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đoạn</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ndParaRPr>
          </a:p>
        </p:txBody>
      </p:sp>
    </p:spTree>
    <p:extLst>
      <p:ext uri="{BB962C8B-B14F-4D97-AF65-F5344CB8AC3E}">
        <p14:creationId xmlns:p14="http://schemas.microsoft.com/office/powerpoint/2010/main" val="115380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33400"/>
            <a:ext cx="9781527" cy="461665"/>
          </a:xfrm>
          <a:prstGeom prst="rect">
            <a:avLst/>
          </a:prstGeom>
        </p:spPr>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1: </a:t>
            </a:r>
            <a:r>
              <a:rPr lang="vi-VN" sz="2400" b="1" dirty="0">
                <a:solidFill>
                  <a:srgbClr val="008000"/>
                </a:solidFill>
                <a:latin typeface="Nunito Black" pitchFamily="2" charset="0"/>
              </a:rPr>
              <a:t>Viết thư cho bạn (hoặc cho người thân) ở xa</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7"/>
          <a:stretch>
            <a:fillRect/>
          </a:stretch>
        </p:blipFill>
        <p:spPr>
          <a:xfrm>
            <a:off x="5670430" y="1339828"/>
            <a:ext cx="3947901" cy="5022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ular Callout 14"/>
          <p:cNvSpPr/>
          <p:nvPr/>
        </p:nvSpPr>
        <p:spPr>
          <a:xfrm>
            <a:off x="1600200" y="1620805"/>
            <a:ext cx="3360541" cy="1123712"/>
          </a:xfrm>
          <a:prstGeom prst="wedgeRoundRectCallout">
            <a:avLst>
              <a:gd name="adj1" fmla="val 63683"/>
              <a:gd name="adj2" fmla="val 95789"/>
              <a:gd name="adj3" fmla="val 16667"/>
            </a:avLst>
          </a:prstGeom>
          <a:ln w="28575">
            <a:solidFill>
              <a:srgbClr val="0070C0"/>
            </a:solidFill>
          </a:ln>
        </p:spPr>
        <p:txBody>
          <a:bodyPr wrap="square">
            <a:spAutoFit/>
          </a:bodyPr>
          <a:lstStyle/>
          <a:p>
            <a:r>
              <a:rPr lang="vi-VN" sz="2000" dirty="0">
                <a:solidFill>
                  <a:srgbClr val="002060"/>
                </a:solidFill>
                <a:latin typeface="Nunito Black" pitchFamily="2" charset="0"/>
              </a:rPr>
              <a:t>Em dựa vào gợi ý để viết thư cho người than hoặc bạn đang ở xa.</a:t>
            </a:r>
            <a:endParaRPr lang="en-US" sz="2000" dirty="0">
              <a:latin typeface="Nunito Black" pitchFamily="2" charset="0"/>
            </a:endParaRPr>
          </a:p>
        </p:txBody>
      </p:sp>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8"/>
          <a:stretch>
            <a:fillRect/>
          </a:stretch>
        </p:blipFill>
        <p:spPr>
          <a:xfrm>
            <a:off x="0" y="32392"/>
            <a:ext cx="914400" cy="1135781"/>
          </a:xfrm>
          <a:prstGeom prst="ellipse">
            <a:avLst/>
          </a:prstGeom>
        </p:spPr>
      </p:pic>
    </p:spTree>
    <p:extLst>
      <p:ext uri="{BB962C8B-B14F-4D97-AF65-F5344CB8AC3E}">
        <p14:creationId xmlns:p14="http://schemas.microsoft.com/office/powerpoint/2010/main" val="3172788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grpSp>
        <p:nvGrpSpPr>
          <p:cNvPr id="20" name="Group 19"/>
          <p:cNvGrpSpPr/>
          <p:nvPr/>
        </p:nvGrpSpPr>
        <p:grpSpPr>
          <a:xfrm>
            <a:off x="6088620" y="593354"/>
            <a:ext cx="3810000" cy="5095210"/>
            <a:chOff x="3900487" y="1294407"/>
            <a:chExt cx="3871913" cy="4930180"/>
          </a:xfrm>
        </p:grpSpPr>
        <p:pic>
          <p:nvPicPr>
            <p:cNvPr id="21" name="Picture 20"/>
            <p:cNvPicPr>
              <a:picLocks noChangeAspect="1"/>
            </p:cNvPicPr>
            <p:nvPr/>
          </p:nvPicPr>
          <p:blipFill>
            <a:blip r:embed="rId8"/>
            <a:stretch>
              <a:fillRect/>
            </a:stretch>
          </p:blipFill>
          <p:spPr>
            <a:xfrm>
              <a:off x="3900487" y="1294407"/>
              <a:ext cx="3871913" cy="4930180"/>
            </a:xfrm>
            <a:prstGeom prst="rect">
              <a:avLst/>
            </a:prstGeom>
          </p:spPr>
        </p:pic>
        <p:pic>
          <p:nvPicPr>
            <p:cNvPr id="22" name="Picture 21"/>
            <p:cNvPicPr>
              <a:picLocks noChangeAspect="1"/>
            </p:cNvPicPr>
            <p:nvPr/>
          </p:nvPicPr>
          <p:blipFill>
            <a:blip r:embed="rId9"/>
            <a:stretch>
              <a:fillRect/>
            </a:stretch>
          </p:blipFill>
          <p:spPr>
            <a:xfrm>
              <a:off x="4343400" y="1828800"/>
              <a:ext cx="2950533" cy="3581400"/>
            </a:xfrm>
            <a:prstGeom prst="rect">
              <a:avLst/>
            </a:prstGeom>
          </p:spPr>
        </p:pic>
      </p:grpSp>
      <p:grpSp>
        <p:nvGrpSpPr>
          <p:cNvPr id="23" name="Group 22"/>
          <p:cNvGrpSpPr/>
          <p:nvPr/>
        </p:nvGrpSpPr>
        <p:grpSpPr>
          <a:xfrm>
            <a:off x="1703826" y="593354"/>
            <a:ext cx="4038600" cy="5006380"/>
            <a:chOff x="7391400" y="927030"/>
            <a:chExt cx="4038600" cy="5006380"/>
          </a:xfrm>
        </p:grpSpPr>
        <p:pic>
          <p:nvPicPr>
            <p:cNvPr id="24" name="Picture 23"/>
            <p:cNvPicPr>
              <a:picLocks noChangeAspect="1"/>
            </p:cNvPicPr>
            <p:nvPr/>
          </p:nvPicPr>
          <p:blipFill>
            <a:blip r:embed="rId8"/>
            <a:stretch>
              <a:fillRect/>
            </a:stretch>
          </p:blipFill>
          <p:spPr>
            <a:xfrm>
              <a:off x="7391400" y="927030"/>
              <a:ext cx="4038600" cy="5006380"/>
            </a:xfrm>
            <a:prstGeom prst="rect">
              <a:avLst/>
            </a:prstGeom>
          </p:spPr>
        </p:pic>
        <p:pic>
          <p:nvPicPr>
            <p:cNvPr id="25" name="Picture 24"/>
            <p:cNvPicPr>
              <a:picLocks noChangeAspect="1"/>
            </p:cNvPicPr>
            <p:nvPr/>
          </p:nvPicPr>
          <p:blipFill>
            <a:blip r:embed="rId10"/>
            <a:stretch>
              <a:fillRect/>
            </a:stretch>
          </p:blipFill>
          <p:spPr>
            <a:xfrm>
              <a:off x="7772400" y="1532225"/>
              <a:ext cx="3124200" cy="3801775"/>
            </a:xfrm>
            <a:prstGeom prst="rect">
              <a:avLst/>
            </a:prstGeom>
          </p:spPr>
        </p:pic>
      </p:grpSp>
    </p:spTree>
    <p:extLst>
      <p:ext uri="{BB962C8B-B14F-4D97-AF65-F5344CB8AC3E}">
        <p14:creationId xmlns:p14="http://schemas.microsoft.com/office/powerpoint/2010/main" val="12793535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2: </a:t>
            </a:r>
            <a:r>
              <a:rPr lang="vi-VN" sz="2400" b="1" dirty="0">
                <a:solidFill>
                  <a:srgbClr val="008000"/>
                </a:solidFill>
                <a:latin typeface="Nunito Black" pitchFamily="2" charset="0"/>
              </a:rPr>
              <a:t>Tập viết phòng bì thư.</a:t>
            </a:r>
            <a:endParaRPr lang="vi-VN" sz="2400" dirty="0">
              <a:solidFill>
                <a:srgbClr val="008000"/>
              </a:solidFill>
              <a:latin typeface="Nunito Black" pitchFamily="2" charset="0"/>
            </a:endParaRPr>
          </a:p>
        </p:txBody>
      </p:sp>
      <p:pic>
        <p:nvPicPr>
          <p:cNvPr id="7" name="Picture 6"/>
          <p:cNvPicPr>
            <a:picLocks noChangeAspect="1"/>
          </p:cNvPicPr>
          <p:nvPr/>
        </p:nvPicPr>
        <p:blipFill>
          <a:blip r:embed="rId8"/>
          <a:stretch>
            <a:fillRect/>
          </a:stretch>
        </p:blipFill>
        <p:spPr>
          <a:xfrm>
            <a:off x="2286000" y="1533824"/>
            <a:ext cx="7395137" cy="448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593067" y="1542418"/>
            <a:ext cx="540533" cy="461665"/>
          </a:xfrm>
          <a:prstGeom prst="rect">
            <a:avLst/>
          </a:prstGeom>
        </p:spPr>
        <p:txBody>
          <a:bodyPr wrap="none">
            <a:spAutoFit/>
          </a:bodyPr>
          <a:lstStyle/>
          <a:p>
            <a:r>
              <a:rPr lang="en-US" sz="2400" dirty="0">
                <a:solidFill>
                  <a:srgbClr val="FF0000"/>
                </a:solidFill>
                <a:latin typeface="Nunito Black" pitchFamily="2" charset="0"/>
              </a:rPr>
              <a:t>M:</a:t>
            </a:r>
          </a:p>
        </p:txBody>
      </p:sp>
    </p:spTree>
    <p:extLst>
      <p:ext uri="{BB962C8B-B14F-4D97-AF65-F5344CB8AC3E}">
        <p14:creationId xmlns:p14="http://schemas.microsoft.com/office/powerpoint/2010/main" val="3508317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2: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Tập viết phòng bì thư.</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9" name="Rectangle 8"/>
          <p:cNvSpPr/>
          <p:nvPr/>
        </p:nvSpPr>
        <p:spPr>
          <a:xfrm>
            <a:off x="1593067" y="1542418"/>
            <a:ext cx="540533"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p>
        </p:txBody>
      </p:sp>
      <p:pic>
        <p:nvPicPr>
          <p:cNvPr id="8" name="Picture 7"/>
          <p:cNvPicPr>
            <a:picLocks noChangeAspect="1"/>
          </p:cNvPicPr>
          <p:nvPr/>
        </p:nvPicPr>
        <p:blipFill>
          <a:blip r:embed="rId8"/>
          <a:stretch>
            <a:fillRect/>
          </a:stretch>
        </p:blipFill>
        <p:spPr>
          <a:xfrm>
            <a:off x="2186553" y="1392423"/>
            <a:ext cx="7719447" cy="4608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722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
        <p:nvSpPr>
          <p:cNvPr id="10" name="TextBox 9">
            <a:extLst>
              <a:ext uri="{FF2B5EF4-FFF2-40B4-BE49-F238E27FC236}">
                <a16:creationId xmlns:a16="http://schemas.microsoft.com/office/drawing/2014/main" id="{7CCD22EC-874E-9810-7272-0254E6F7D431}"/>
              </a:ext>
            </a:extLst>
          </p:cNvPr>
          <p:cNvSpPr txBox="1"/>
          <p:nvPr/>
        </p:nvSpPr>
        <p:spPr>
          <a:xfrm>
            <a:off x="1052728" y="533400"/>
            <a:ext cx="9785354" cy="919401"/>
          </a:xfrm>
          <a:prstGeom prst="roundRect">
            <a:avLst/>
          </a:prstGeom>
          <a:noFill/>
          <a:ln w="28575">
            <a:noFill/>
            <a:prstDash val="sysDash"/>
          </a:ln>
        </p:spPr>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3: </a:t>
            </a:r>
            <a:r>
              <a:rPr lang="vi-VN" sz="2400" b="1" dirty="0">
                <a:solidFill>
                  <a:srgbClr val="008000"/>
                </a:solidFill>
                <a:latin typeface="Nunito Black" pitchFamily="2" charset="0"/>
              </a:rPr>
              <a:t>Chia sẻ bức thư của em trong nhóm và nghe góp ý của các bạn để chỉnh sửa.</a:t>
            </a:r>
            <a:endParaRPr lang="vi-VN" sz="2400" dirty="0">
              <a:solidFill>
                <a:srgbClr val="008000"/>
              </a:solidFill>
              <a:latin typeface="Nunito Black" pitchFamily="2" charset="0"/>
            </a:endParaRPr>
          </a:p>
        </p:txBody>
      </p:sp>
      <p:grpSp>
        <p:nvGrpSpPr>
          <p:cNvPr id="18" name="Group 17"/>
          <p:cNvGrpSpPr/>
          <p:nvPr/>
        </p:nvGrpSpPr>
        <p:grpSpPr>
          <a:xfrm>
            <a:off x="4292285" y="1219200"/>
            <a:ext cx="4038600" cy="5006380"/>
            <a:chOff x="7924800" y="914400"/>
            <a:chExt cx="4038600" cy="5006380"/>
          </a:xfrm>
        </p:grpSpPr>
        <p:pic>
          <p:nvPicPr>
            <p:cNvPr id="19" name="Picture 18"/>
            <p:cNvPicPr>
              <a:picLocks noChangeAspect="1"/>
            </p:cNvPicPr>
            <p:nvPr/>
          </p:nvPicPr>
          <p:blipFill>
            <a:blip r:embed="rId8"/>
            <a:stretch>
              <a:fillRect/>
            </a:stretch>
          </p:blipFill>
          <p:spPr>
            <a:xfrm>
              <a:off x="7924800" y="914400"/>
              <a:ext cx="4038600" cy="5006380"/>
            </a:xfrm>
            <a:prstGeom prst="rect">
              <a:avLst/>
            </a:prstGeom>
          </p:spPr>
        </p:pic>
        <p:pic>
          <p:nvPicPr>
            <p:cNvPr id="20" name="Picture 19"/>
            <p:cNvPicPr>
              <a:picLocks noChangeAspect="1"/>
            </p:cNvPicPr>
            <p:nvPr/>
          </p:nvPicPr>
          <p:blipFill>
            <a:blip r:embed="rId9"/>
            <a:stretch>
              <a:fillRect/>
            </a:stretch>
          </p:blipFill>
          <p:spPr>
            <a:xfrm>
              <a:off x="8382000" y="1447800"/>
              <a:ext cx="3124200" cy="3781953"/>
            </a:xfrm>
            <a:prstGeom prst="rect">
              <a:avLst/>
            </a:prstGeom>
          </p:spPr>
        </p:pic>
      </p:grpSp>
    </p:spTree>
    <p:extLst>
      <p:ext uri="{BB962C8B-B14F-4D97-AF65-F5344CB8AC3E}">
        <p14:creationId xmlns:p14="http://schemas.microsoft.com/office/powerpoint/2010/main" val="37461880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Sigmar One" panose="00000500000000000000" pitchFamily="2" charset="0"/>
                <a:ea typeface="+mj-ea"/>
                <a:cs typeface="+mj-cs"/>
              </a:rPr>
              <a:t>Đọc</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mở</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grpSp>
        <p:nvGrpSpPr>
          <p:cNvPr id="9" name="Group 8"/>
          <p:cNvGrpSpPr/>
          <p:nvPr/>
        </p:nvGrpSpPr>
        <p:grpSpPr>
          <a:xfrm>
            <a:off x="2895600" y="943299"/>
            <a:ext cx="6212546" cy="5057361"/>
            <a:chOff x="2637881" y="621382"/>
            <a:chExt cx="6586796" cy="4796574"/>
          </a:xfrm>
        </p:grpSpPr>
        <p:pic>
          <p:nvPicPr>
            <p:cNvPr id="11" name="Picture 2">
              <a:extLst>
                <a:ext uri="{FF2B5EF4-FFF2-40B4-BE49-F238E27FC236}">
                  <a16:creationId xmlns:a16="http://schemas.microsoft.com/office/drawing/2014/main" id="{F3EE35B2-FEA7-DFC2-B2E4-52FA99DE8F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7881" y="621382"/>
              <a:ext cx="6586796" cy="4480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979313-83FB-F3EB-1880-0FD34EF83B28}"/>
                </a:ext>
              </a:extLst>
            </p:cNvPr>
            <p:cNvSpPr txBox="1"/>
            <p:nvPr/>
          </p:nvSpPr>
          <p:spPr>
            <a:xfrm>
              <a:off x="3250205" y="1769134"/>
              <a:ext cx="5598864" cy="3648822"/>
            </a:xfrm>
            <a:prstGeom prst="rect">
              <a:avLst/>
            </a:prstGeom>
            <a:noFill/>
          </p:spPr>
          <p:txBody>
            <a:bodyPr wrap="square" rtlCol="0">
              <a:spAutoFit/>
            </a:bodyPr>
            <a:lstStyle/>
            <a:p>
              <a:pPr algn="ctr"/>
              <a:r>
                <a:rPr lang="vi-VN" sz="2800" b="1" dirty="0">
                  <a:solidFill>
                    <a:srgbClr val="FF0000"/>
                  </a:solidFill>
                  <a:latin typeface="Nunito Black" pitchFamily="2" charset="0"/>
                </a:rPr>
                <a:t>Vận dụng</a:t>
              </a:r>
              <a:endParaRPr lang="vi-VN" sz="2800" dirty="0">
                <a:solidFill>
                  <a:srgbClr val="FF0000"/>
                </a:solidFill>
                <a:latin typeface="Nunito Black" pitchFamily="2" charset="0"/>
              </a:endParaRPr>
            </a:p>
            <a:p>
              <a:r>
                <a:rPr lang="vi-VN" sz="2800" b="1" dirty="0">
                  <a:solidFill>
                    <a:srgbClr val="002060"/>
                  </a:solidFill>
                  <a:latin typeface="Nunito Black" pitchFamily="2" charset="0"/>
                </a:rPr>
                <a:t>Tự làm phong bì thư để gửi cho một người bạn. Viết các thông tin trên phong bì.</a:t>
              </a:r>
              <a:endParaRPr lang="vi-VN" sz="2800" dirty="0">
                <a:solidFill>
                  <a:srgbClr val="002060"/>
                </a:solidFill>
                <a:latin typeface="Nunito Black" pitchFamily="2" charset="0"/>
              </a:endParaRPr>
            </a:p>
            <a:p>
              <a:br>
                <a:rPr lang="vi-VN" dirty="0"/>
              </a:br>
              <a:br>
                <a:rPr lang="vi-VN" dirty="0"/>
              </a:br>
              <a:br>
                <a:rPr kumimoji="0" lang="vi-VN" sz="3600" b="0" i="0" u="none" strike="noStrike" kern="1200" cap="none" spc="0" normalizeH="0" baseline="0" noProof="0" dirty="0">
                  <a:ln>
                    <a:noFill/>
                  </a:ln>
                  <a:solidFill>
                    <a:srgbClr val="0070C0"/>
                  </a:solidFill>
                  <a:effectLst/>
                  <a:uLnTx/>
                  <a:uFillTx/>
                  <a:latin typeface="Nunito Black" panose="020B0604020202020204" charset="0"/>
                </a:rPr>
              </a:br>
              <a:br>
                <a:rPr kumimoji="0" lang="vi-VN" sz="3200" b="0" i="0" u="none" strike="noStrike" kern="1200" cap="none" spc="0" normalizeH="0" baseline="0" noProof="0" dirty="0">
                  <a:ln>
                    <a:noFill/>
                  </a:ln>
                  <a:solidFill>
                    <a:prstClr val="black"/>
                  </a:solidFill>
                  <a:effectLst/>
                  <a:uLnTx/>
                  <a:uFillTx/>
                  <a:latin typeface="Nunito Black" panose="020B0604020202020204" charset="0"/>
                </a:rPr>
              </a:br>
              <a:endParaRPr kumimoji="0" lang="en-US" sz="3200" b="0" i="0" u="none" strike="noStrike" kern="1200" cap="none" spc="0" normalizeH="0" baseline="0" noProof="0" dirty="0">
                <a:ln>
                  <a:noFill/>
                </a:ln>
                <a:solidFill>
                  <a:srgbClr val="002060"/>
                </a:solidFill>
                <a:effectLst/>
                <a:uLnTx/>
                <a:uFillTx/>
                <a:latin typeface="Nunito Black" panose="020B0604020202020204" charset="0"/>
              </a:endParaRPr>
            </a:p>
          </p:txBody>
        </p:sp>
      </p:grpSp>
      <p:pic>
        <p:nvPicPr>
          <p:cNvPr id="15" name="Picture 14">
            <a:extLst>
              <a:ext uri="{FF2B5EF4-FFF2-40B4-BE49-F238E27FC236}">
                <a16:creationId xmlns:a16="http://schemas.microsoft.com/office/drawing/2014/main" id="{A29C1535-A8CA-1D6D-0DAD-FEEC60D6ADEF}"/>
              </a:ext>
            </a:extLst>
          </p:cNvPr>
          <p:cNvPicPr>
            <a:picLocks noChangeAspect="1"/>
          </p:cNvPicPr>
          <p:nvPr/>
        </p:nvPicPr>
        <p:blipFill>
          <a:blip r:embed="rId8"/>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54521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2" name="Rectangle 1"/>
          <p:cNvSpPr/>
          <p:nvPr/>
        </p:nvSpPr>
        <p:spPr>
          <a:xfrm>
            <a:off x="1371600" y="369449"/>
            <a:ext cx="6096000" cy="461665"/>
          </a:xfrm>
          <a:prstGeom prst="rect">
            <a:avLst/>
          </a:prstGeom>
        </p:spPr>
        <p:txBody>
          <a:bodyPr>
            <a:spAutoFit/>
          </a:bodyPr>
          <a:lstStyle/>
          <a:p>
            <a:r>
              <a:rPr lang="en-US" sz="2400" dirty="0" err="1">
                <a:solidFill>
                  <a:srgbClr val="008000"/>
                </a:solidFill>
                <a:latin typeface="Nunito Black" pitchFamily="2" charset="0"/>
              </a:rPr>
              <a:t>Em</a:t>
            </a:r>
            <a:r>
              <a:rPr lang="en-US" sz="2400" dirty="0">
                <a:solidFill>
                  <a:srgbClr val="008000"/>
                </a:solidFill>
                <a:latin typeface="Nunito Black" pitchFamily="2" charset="0"/>
              </a:rPr>
              <a:t> </a:t>
            </a:r>
            <a:r>
              <a:rPr lang="en-US" sz="2400" dirty="0" err="1">
                <a:solidFill>
                  <a:srgbClr val="008000"/>
                </a:solidFill>
                <a:latin typeface="Nunito Black" pitchFamily="2" charset="0"/>
              </a:rPr>
              <a:t>tham</a:t>
            </a:r>
            <a:r>
              <a:rPr lang="en-US" sz="2400" dirty="0">
                <a:solidFill>
                  <a:srgbClr val="008000"/>
                </a:solidFill>
                <a:latin typeface="Nunito Black" pitchFamily="2" charset="0"/>
              </a:rPr>
              <a:t> </a:t>
            </a:r>
            <a:r>
              <a:rPr lang="en-US" sz="2400" dirty="0" err="1">
                <a:solidFill>
                  <a:srgbClr val="008000"/>
                </a:solidFill>
                <a:latin typeface="Nunito Black" pitchFamily="2" charset="0"/>
              </a:rPr>
              <a:t>khảo</a:t>
            </a:r>
            <a:r>
              <a:rPr lang="en-US" sz="2400" dirty="0">
                <a:solidFill>
                  <a:srgbClr val="008000"/>
                </a:solidFill>
                <a:latin typeface="Nunito Black" pitchFamily="2" charset="0"/>
              </a:rPr>
              <a:t> </a:t>
            </a:r>
            <a:r>
              <a:rPr lang="en-US" sz="2400" dirty="0" err="1">
                <a:solidFill>
                  <a:srgbClr val="008000"/>
                </a:solidFill>
                <a:latin typeface="Nunito Black" pitchFamily="2" charset="0"/>
              </a:rPr>
              <a:t>cách</a:t>
            </a:r>
            <a:r>
              <a:rPr lang="en-US" sz="2400" dirty="0">
                <a:solidFill>
                  <a:srgbClr val="008000"/>
                </a:solidFill>
                <a:latin typeface="Nunito Black" pitchFamily="2" charset="0"/>
              </a:rPr>
              <a:t> </a:t>
            </a:r>
            <a:r>
              <a:rPr lang="en-US" sz="2400" dirty="0" err="1">
                <a:solidFill>
                  <a:srgbClr val="008000"/>
                </a:solidFill>
                <a:latin typeface="Nunito Black" pitchFamily="2" charset="0"/>
              </a:rPr>
              <a:t>làm</a:t>
            </a:r>
            <a:r>
              <a:rPr lang="en-US" sz="2400" dirty="0">
                <a:solidFill>
                  <a:srgbClr val="008000"/>
                </a:solidFill>
                <a:latin typeface="Nunito Black" pitchFamily="2" charset="0"/>
              </a:rPr>
              <a:t> </a:t>
            </a:r>
            <a:r>
              <a:rPr lang="en-US" sz="2400" dirty="0" err="1">
                <a:solidFill>
                  <a:srgbClr val="008000"/>
                </a:solidFill>
                <a:latin typeface="Nunito Black" pitchFamily="2" charset="0"/>
              </a:rPr>
              <a:t>phong</a:t>
            </a:r>
            <a:r>
              <a:rPr lang="en-US" sz="2400" dirty="0">
                <a:solidFill>
                  <a:srgbClr val="008000"/>
                </a:solidFill>
                <a:latin typeface="Nunito Black" pitchFamily="2" charset="0"/>
              </a:rPr>
              <a:t> </a:t>
            </a:r>
            <a:r>
              <a:rPr lang="en-US" sz="2400" dirty="0" err="1">
                <a:solidFill>
                  <a:srgbClr val="008000"/>
                </a:solidFill>
                <a:latin typeface="Nunito Black" pitchFamily="2" charset="0"/>
              </a:rPr>
              <a:t>bì</a:t>
            </a:r>
            <a:r>
              <a:rPr lang="en-US" sz="2400" dirty="0">
                <a:solidFill>
                  <a:srgbClr val="008000"/>
                </a:solidFill>
                <a:latin typeface="Nunito Black" pitchFamily="2" charset="0"/>
              </a:rPr>
              <a:t> </a:t>
            </a:r>
            <a:r>
              <a:rPr lang="en-US" sz="2400" dirty="0" err="1">
                <a:solidFill>
                  <a:srgbClr val="008000"/>
                </a:solidFill>
                <a:latin typeface="Nunito Black" pitchFamily="2" charset="0"/>
              </a:rPr>
              <a:t>sau</a:t>
            </a:r>
            <a:r>
              <a:rPr lang="en-US" sz="2400" dirty="0">
                <a:solidFill>
                  <a:srgbClr val="008000"/>
                </a:solidFill>
                <a:latin typeface="Nunito Black" pitchFamily="2" charset="0"/>
              </a:rPr>
              <a:t>:</a:t>
            </a:r>
          </a:p>
        </p:txBody>
      </p:sp>
      <p:pic>
        <p:nvPicPr>
          <p:cNvPr id="10" name="Picture 9">
            <a:extLst>
              <a:ext uri="{FF2B5EF4-FFF2-40B4-BE49-F238E27FC236}">
                <a16:creationId xmlns:a16="http://schemas.microsoft.com/office/drawing/2014/main" id="{A29C1535-A8CA-1D6D-0DAD-FEEC60D6ADEF}"/>
              </a:ext>
            </a:extLst>
          </p:cNvPr>
          <p:cNvPicPr>
            <a:picLocks noChangeAspect="1"/>
          </p:cNvPicPr>
          <p:nvPr/>
        </p:nvPicPr>
        <p:blipFill>
          <a:blip r:embed="rId7"/>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2" descr="https://img.loigiaihay.com/picture/2022/0316/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708" y="838041"/>
            <a:ext cx="4542558" cy="5486559"/>
          </a:xfrm>
          <a:prstGeom prst="rect">
            <a:avLst/>
          </a:prstGeom>
          <a:noFill/>
          <a:ln w="38100">
            <a:solidFill>
              <a:srgbClr val="002060"/>
            </a:solidFill>
            <a:prstDash val="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61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2" name="Rectangle 1"/>
          <p:cNvSpPr/>
          <p:nvPr/>
        </p:nvSpPr>
        <p:spPr>
          <a:xfrm>
            <a:off x="1371600" y="452735"/>
            <a:ext cx="6096000" cy="461665"/>
          </a:xfrm>
          <a:prstGeom prst="rect">
            <a:avLst/>
          </a:prstGeom>
        </p:spPr>
        <p:txBody>
          <a:bodyPr>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tham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khảo</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cách</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viết</a:t>
            </a:r>
            <a:r>
              <a:rPr kumimoji="0" lang="en-US" sz="2400" b="0" i="0" u="none" strike="noStrike" kern="1200" cap="none" spc="0" normalizeH="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srgbClr val="008000"/>
                </a:solidFill>
                <a:effectLst/>
                <a:uLnTx/>
                <a:uFillTx/>
                <a:latin typeface="Nunito Black" pitchFamily="2" charset="0"/>
                <a:ea typeface="+mn-ea"/>
                <a:cs typeface="+mn-cs"/>
              </a:rPr>
              <a:t>thông</a:t>
            </a:r>
            <a:r>
              <a:rPr kumimoji="0" lang="en-US" sz="2400" b="0" i="0" u="none" strike="noStrike" kern="1200" cap="none" spc="0" normalizeH="0" noProof="0" dirty="0">
                <a:ln>
                  <a:noFill/>
                </a:ln>
                <a:solidFill>
                  <a:srgbClr val="008000"/>
                </a:solidFill>
                <a:effectLst/>
                <a:uLnTx/>
                <a:uFillTx/>
                <a:latin typeface="Nunito Black" pitchFamily="2" charset="0"/>
                <a:ea typeface="+mn-ea"/>
                <a:cs typeface="+mn-cs"/>
              </a:rPr>
              <a:t> tin</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a:t>
            </a:r>
          </a:p>
        </p:txBody>
      </p:sp>
      <p:pic>
        <p:nvPicPr>
          <p:cNvPr id="10" name="Picture 9">
            <a:extLst>
              <a:ext uri="{FF2B5EF4-FFF2-40B4-BE49-F238E27FC236}">
                <a16:creationId xmlns:a16="http://schemas.microsoft.com/office/drawing/2014/main" id="{A29C1535-A8CA-1D6D-0DAD-FEEC60D6ADEF}"/>
              </a:ext>
            </a:extLst>
          </p:cNvPr>
          <p:cNvPicPr>
            <a:picLocks noChangeAspect="1"/>
          </p:cNvPicPr>
          <p:nvPr/>
        </p:nvPicPr>
        <p:blipFill>
          <a:blip r:embed="rId7"/>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8"/>
          <a:stretch>
            <a:fillRect/>
          </a:stretch>
        </p:blipFill>
        <p:spPr>
          <a:xfrm>
            <a:off x="2072907" y="1246195"/>
            <a:ext cx="6847650" cy="4087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55126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Củng</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cố</a:t>
            </a:r>
            <a:endParaRPr lang="en-US" sz="6400" dirty="0">
              <a:solidFill>
                <a:srgbClr val="F92D67"/>
              </a:solidFill>
              <a:latin typeface="Sigmar One" panose="00000500000000000000" pitchFamily="2" charset="0"/>
              <a:ea typeface="+mj-ea"/>
              <a:cs typeface="+mj-cs"/>
            </a:endParaRPr>
          </a:p>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Dặn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đọc bài về một nhân vật được mọi người quý mến, cảm phục và viết phiếu đọc sách theo mẫu.</a:t>
            </a:r>
            <a:endParaRPr lang="vi-VN" sz="2400" dirty="0">
              <a:solidFill>
                <a:srgbClr val="008000"/>
              </a:solidFill>
              <a:latin typeface="Nunito Black" pitchFamily="2" charset="0"/>
            </a:endParaRPr>
          </a:p>
          <a:p>
            <a:br>
              <a:rPr lang="vi-VN" dirty="0"/>
            </a:br>
            <a:endParaRPr lang="en-US" dirty="0"/>
          </a:p>
        </p:txBody>
      </p:sp>
      <p:pic>
        <p:nvPicPr>
          <p:cNvPr id="5" name="Picture 4"/>
          <p:cNvPicPr>
            <a:picLocks noChangeAspect="1"/>
          </p:cNvPicPr>
          <p:nvPr/>
        </p:nvPicPr>
        <p:blipFill>
          <a:blip r:embed="rId4"/>
          <a:stretch>
            <a:fillRect/>
          </a:stretch>
        </p:blipFill>
        <p:spPr>
          <a:xfrm>
            <a:off x="1371600" y="1981200"/>
            <a:ext cx="9411373" cy="36294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496851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THIẾU NHI TIỆP KHẮC VỚI BÁC HỒ | Mầm n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73" y="1066800"/>
            <a:ext cx="10191679" cy="5168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9" name="Rounded Rectangle 8"/>
          <p:cNvSpPr/>
          <p:nvPr/>
        </p:nvSpPr>
        <p:spPr>
          <a:xfrm>
            <a:off x="838200" y="1066800"/>
            <a:ext cx="10820400" cy="5257800"/>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000" b="1" dirty="0">
                <a:solidFill>
                  <a:srgbClr val="FF0000"/>
                </a:solidFill>
                <a:latin typeface="Nunito Black" pitchFamily="2" charset="0"/>
              </a:rPr>
              <a:t>Bác Hồ và thiếu nhi Tiệp Khắc</a:t>
            </a:r>
            <a:endParaRPr lang="vi-VN" sz="2000" dirty="0">
              <a:solidFill>
                <a:srgbClr val="FF0000"/>
              </a:solidFill>
              <a:latin typeface="Nunito Black" pitchFamily="2" charset="0"/>
            </a:endParaRPr>
          </a:p>
          <a:p>
            <a:pPr algn="just"/>
            <a:r>
              <a:rPr lang="en-US" sz="2000" dirty="0">
                <a:solidFill>
                  <a:srgbClr val="002060"/>
                </a:solidFill>
                <a:latin typeface="Nunito Black" pitchFamily="2" charset="0"/>
              </a:rPr>
              <a:t>	</a:t>
            </a:r>
            <a:r>
              <a:rPr lang="vi-VN" sz="2000" dirty="0">
                <a:solidFill>
                  <a:srgbClr val="008000"/>
                </a:solidFill>
                <a:latin typeface="Nunito Black" pitchFamily="2"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Các cháu trông Bác gầy hay mập nào</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Bác gầy lắm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có muốn bác gầy yếu không</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Dạ không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đừng chen lấn nhau, hãy cử một đại biểu đến hôn Bác thôi nhé</a:t>
            </a:r>
            <a:r>
              <a:rPr lang="en-US" sz="2000" dirty="0">
                <a:solidFill>
                  <a:srgbClr val="008000"/>
                </a:solidFill>
                <a:latin typeface="Nunito Black" pitchFamily="2" charset="0"/>
              </a:rPr>
              <a:t>.</a:t>
            </a:r>
            <a:endParaRPr lang="vi-VN" sz="2000" dirty="0">
              <a:solidFill>
                <a:srgbClr val="008000"/>
              </a:solidFill>
              <a:latin typeface="Nunito Black" pitchFamily="2" charset="0"/>
            </a:endParaRPr>
          </a:p>
          <a:p>
            <a:pPr algn="just"/>
            <a:r>
              <a:rPr lang="vi-VN" sz="2000" dirty="0">
                <a:solidFill>
                  <a:srgbClr val="008000"/>
                </a:solidFill>
                <a:latin typeface="Nunito Black" pitchFamily="2"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p>
        </p:txBody>
      </p:sp>
    </p:spTree>
    <p:extLst>
      <p:ext uri="{BB962C8B-B14F-4D97-AF65-F5344CB8AC3E}">
        <p14:creationId xmlns:p14="http://schemas.microsoft.com/office/powerpoint/2010/main" val="1201078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a:extLst>
                <a:ext uri="{FF2B5EF4-FFF2-40B4-BE49-F238E27FC236}">
                  <a16:creationId xmlns:a16="http://schemas.microsoft.com/office/drawing/2014/main" id="{D343D32B-60DA-2BA7-5C2D-4326016C6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Nunito Black" pitchFamily="2" charset="0"/>
                </a:rPr>
                <a:t>PHIẾU ĐỌC SÁCH</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Ngày</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a:solidFill>
                    <a:srgbClr val="FF0000"/>
                  </a:solidFill>
                  <a:latin typeface="Nunito Black" pitchFamily="2" charset="0"/>
                </a:rPr>
                <a:t>23/11/2022</a:t>
              </a: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Tên</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r>
                <a:rPr lang="en-US" sz="2400" dirty="0">
                  <a:solidFill>
                    <a:srgbClr val="FF0000"/>
                  </a:solidFill>
                  <a:latin typeface="Nunito Black" pitchFamily="2" charset="0"/>
                </a:rPr>
                <a:t> </a:t>
              </a:r>
              <a:r>
                <a:rPr lang="en-US" sz="2400" dirty="0" err="1">
                  <a:solidFill>
                    <a:srgbClr val="FF0000"/>
                  </a:solidFill>
                  <a:latin typeface="Nunito Black" pitchFamily="2" charset="0"/>
                </a:rPr>
                <a:t>và</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r>
                <a:rPr lang="en-US" sz="2400" dirty="0">
                  <a:solidFill>
                    <a:srgbClr val="FF0000"/>
                  </a:solidFill>
                  <a:latin typeface="Nunito Black" pitchFamily="2" charset="0"/>
                </a:rPr>
                <a:t> </a:t>
              </a:r>
              <a:r>
                <a:rPr lang="en-US" sz="2400" dirty="0" err="1">
                  <a:solidFill>
                    <a:srgbClr val="FF0000"/>
                  </a:solidFill>
                  <a:latin typeface="Nunito Black" pitchFamily="2" charset="0"/>
                </a:rPr>
                <a:t>Tiệp</a:t>
              </a:r>
              <a:r>
                <a:rPr lang="en-US" sz="2400" dirty="0">
                  <a:solidFill>
                    <a:srgbClr val="FF0000"/>
                  </a:solidFill>
                  <a:latin typeface="Nunito Black" pitchFamily="2" charset="0"/>
                </a:rPr>
                <a:t> </a:t>
              </a:r>
              <a:r>
                <a:rPr lang="en-US" sz="2400" dirty="0" err="1">
                  <a:solidFill>
                    <a:srgbClr val="FF0000"/>
                  </a:solidFill>
                  <a:latin typeface="Nunito Black" pitchFamily="2" charset="0"/>
                </a:rPr>
                <a:t>Khắc</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chính</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việc</a:t>
              </a:r>
              <a:r>
                <a:rPr lang="en-US" sz="2400" dirty="0">
                  <a:solidFill>
                    <a:srgbClr val="002060"/>
                  </a:solidFill>
                  <a:latin typeface="Nunito Black" pitchFamily="2" charset="0"/>
                </a:rPr>
                <a:t> </a:t>
              </a:r>
              <a:r>
                <a:rPr lang="en-US" sz="2400" dirty="0" err="1">
                  <a:solidFill>
                    <a:srgbClr val="002060"/>
                  </a:solidFill>
                  <a:latin typeface="Nunito Black" pitchFamily="2" charset="0"/>
                </a:rPr>
                <a:t>tốt</a:t>
              </a:r>
              <a:r>
                <a:rPr lang="en-US" sz="2400" dirty="0">
                  <a:solidFill>
                    <a:srgbClr val="002060"/>
                  </a:solidFill>
                  <a:latin typeface="Nunito Black" pitchFamily="2" charset="0"/>
                </a:rPr>
                <a:t> </a:t>
              </a:r>
              <a:r>
                <a:rPr lang="en-US" sz="2400" dirty="0" err="1">
                  <a:solidFill>
                    <a:srgbClr val="002060"/>
                  </a:solidFill>
                  <a:latin typeface="Nunito Black" pitchFamily="2" charset="0"/>
                </a:rPr>
                <a:t>mà</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làm</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Cảm</a:t>
              </a:r>
              <a:r>
                <a:rPr lang="en-US" sz="2400" dirty="0">
                  <a:solidFill>
                    <a:srgbClr val="002060"/>
                  </a:solidFill>
                  <a:latin typeface="Nunito Black" pitchFamily="2" charset="0"/>
                </a:rPr>
                <a:t> </a:t>
              </a:r>
              <a:r>
                <a:rPr lang="en-US" sz="2400" dirty="0" err="1">
                  <a:solidFill>
                    <a:srgbClr val="002060"/>
                  </a:solidFill>
                  <a:latin typeface="Nunito Black" pitchFamily="2" charset="0"/>
                </a:rPr>
                <a:t>nghĩ</a:t>
              </a:r>
              <a:r>
                <a:rPr lang="en-US" sz="2400" dirty="0">
                  <a:solidFill>
                    <a:srgbClr val="002060"/>
                  </a:solidFill>
                  <a:latin typeface="Nunito Black" pitchFamily="2" charset="0"/>
                </a:rPr>
                <a:t> </a:t>
              </a:r>
              <a:r>
                <a:rPr lang="en-US" sz="2400" dirty="0" err="1">
                  <a:solidFill>
                    <a:srgbClr val="002060"/>
                  </a:solidFill>
                  <a:latin typeface="Nunito Black" pitchFamily="2" charset="0"/>
                </a:rPr>
                <a:t>của</a:t>
              </a:r>
              <a:r>
                <a:rPr lang="en-US" sz="2400" dirty="0">
                  <a:solidFill>
                    <a:srgbClr val="00206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FF0000"/>
                  </a:solidFill>
                  <a:latin typeface="Nunito Black" pitchFamily="2" charset="0"/>
                </a:rPr>
                <a:t>Em</a:t>
              </a:r>
              <a:r>
                <a:rPr lang="en-US" sz="2400" dirty="0">
                  <a:solidFill>
                    <a:srgbClr val="FF0000"/>
                  </a:solidFill>
                  <a:latin typeface="Nunito Black" pitchFamily="2" charset="0"/>
                </a:rPr>
                <a:t> </a:t>
              </a:r>
              <a:r>
                <a:rPr lang="en-US" sz="2400" dirty="0" err="1">
                  <a:solidFill>
                    <a:srgbClr val="FF0000"/>
                  </a:solidFill>
                  <a:latin typeface="Nunito Black" pitchFamily="2" charset="0"/>
                </a:rPr>
                <a:t>cảm</a:t>
              </a:r>
              <a:r>
                <a:rPr lang="en-US" sz="2400" dirty="0">
                  <a:solidFill>
                    <a:srgbClr val="FF0000"/>
                  </a:solidFill>
                  <a:latin typeface="Nunito Black" pitchFamily="2" charset="0"/>
                </a:rPr>
                <a:t> </a:t>
              </a:r>
              <a:r>
                <a:rPr lang="en-US" sz="2400" dirty="0" err="1">
                  <a:solidFill>
                    <a:srgbClr val="FF0000"/>
                  </a:solidFill>
                  <a:latin typeface="Nunito Black" pitchFamily="2" charset="0"/>
                </a:rPr>
                <a:t>thấy</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br>
                <a:rPr lang="en-US" dirty="0">
                  <a:solidFill>
                    <a:srgbClr val="000000"/>
                  </a:solidFill>
                  <a:latin typeface="OpenSans"/>
                </a:rPr>
              </a:br>
              <a:br>
                <a:rPr lang="en-US" dirty="0">
                  <a:solidFill>
                    <a:srgbClr val="000000"/>
                  </a:solidFill>
                  <a:latin typeface="OpenSans"/>
                </a:rPr>
              </a:br>
              <a:endParaRPr lang="en-US" dirty="0"/>
            </a:p>
          </p:txBody>
        </p:sp>
      </p:grpSp>
    </p:spTree>
    <p:extLst>
      <p:ext uri="{BB962C8B-B14F-4D97-AF65-F5344CB8AC3E}">
        <p14:creationId xmlns:p14="http://schemas.microsoft.com/office/powerpoint/2010/main" val="197436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2: Chia </a:t>
            </a:r>
            <a:r>
              <a:rPr lang="en-US" sz="2400" b="1" dirty="0" err="1">
                <a:solidFill>
                  <a:srgbClr val="008000"/>
                </a:solidFill>
                <a:latin typeface="Nunito Black" pitchFamily="2" charset="0"/>
              </a:rPr>
              <a:t>sẻ</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với</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bạn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về</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điều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em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muốn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học</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từ</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nhân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vật</a:t>
            </a:r>
            <a:endParaRPr lang="en-US" sz="2400" dirty="0">
              <a:solidFill>
                <a:srgbClr val="008000"/>
              </a:solidFill>
              <a:latin typeface="Nunito Black" pitchFamily="2" charset="0"/>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Nunito Black" pitchFamily="2" charset="0"/>
              </a:rPr>
              <a:t>Em dựa vào câu chuyện vừa tìm đọc được để chia sẻ với các bạn.</a:t>
            </a:r>
            <a:endParaRPr lang="en-US" sz="2000" dirty="0">
              <a:solidFill>
                <a:srgbClr val="002060"/>
              </a:solidFill>
            </a:endParaRPr>
          </a:p>
        </p:txBody>
      </p:sp>
      <p:grpSp>
        <p:nvGrpSpPr>
          <p:cNvPr id="11" name="Group 10"/>
          <p:cNvGrpSpPr/>
          <p:nvPr/>
        </p:nvGrpSpPr>
        <p:grpSpPr>
          <a:xfrm>
            <a:off x="1447801" y="2286001"/>
            <a:ext cx="6324600" cy="3918816"/>
            <a:chOff x="1447801" y="2286001"/>
            <a:chExt cx="6324600" cy="3918816"/>
          </a:xfrm>
        </p:grpSpPr>
        <p:pic>
          <p:nvPicPr>
            <p:cNvPr id="8" name="Picture 2">
              <a:extLst>
                <a:ext uri="{FF2B5EF4-FFF2-40B4-BE49-F238E27FC236}">
                  <a16:creationId xmlns:a16="http://schemas.microsoft.com/office/drawing/2014/main" id="{3028E473-B4B9-70B7-1470-9A5B3700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a:solidFill>
                    <a:srgbClr val="0070C0"/>
                  </a:solidFill>
                  <a:latin typeface="Nunito Black" pitchFamily="2" charset="0"/>
                </a:rPr>
                <a:t>	</a:t>
              </a:r>
              <a:r>
                <a:rPr lang="vi-VN" sz="2400" dirty="0">
                  <a:solidFill>
                    <a:srgbClr val="FF0000"/>
                  </a:solidFill>
                  <a:latin typeface="Nunito Black" pitchFamily="2" charset="0"/>
                </a:rPr>
                <a:t>Tớ thấy Bác Hồ là một người rất hòa đồng, yêu quý thiếu nhi. Tớ sẽ học tập sự hòa đồng của bác</a:t>
              </a:r>
              <a:endParaRPr lang="en-US" sz="2400" dirty="0">
                <a:solidFill>
                  <a:srgbClr val="FF0000"/>
                </a:solidFill>
                <a:latin typeface="Nunito Black" pitchFamily="2"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1501025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indent="-152408" algn="ctr">
              <a:lnSpc>
                <a:spcPct val="170000"/>
              </a:lnSpc>
              <a:spcBef>
                <a:spcPct val="0"/>
              </a:spcBef>
              <a:spcAft>
                <a:spcPts val="400"/>
              </a:spcAft>
            </a:pPr>
            <a:r>
              <a:rPr lang="en-US" sz="4000" dirty="0" err="1">
                <a:solidFill>
                  <a:srgbClr val="F92D67"/>
                </a:solidFill>
                <a:latin typeface="Sigmar One" panose="00000500000000000000" pitchFamily="2" charset="0"/>
                <a:ea typeface="+mj-ea"/>
                <a:cs typeface="+mj-cs"/>
              </a:rPr>
              <a:t>Tiết</a:t>
            </a:r>
            <a:r>
              <a:rPr lang="en-US" sz="4000" dirty="0">
                <a:solidFill>
                  <a:srgbClr val="F92D67"/>
                </a:solidFill>
                <a:latin typeface="Sigmar One" panose="00000500000000000000" pitchFamily="2" charset="0"/>
                <a:ea typeface="+mj-ea"/>
                <a:cs typeface="+mj-cs"/>
              </a:rPr>
              <a:t> 3 + 4</a:t>
            </a:r>
          </a:p>
          <a:p>
            <a:pPr indent="-152408" algn="ctr">
              <a:lnSpc>
                <a:spcPct val="170000"/>
              </a:lnSpc>
              <a:spcBef>
                <a:spcPct val="0"/>
              </a:spcBef>
              <a:spcAft>
                <a:spcPts val="400"/>
              </a:spcAft>
            </a:pPr>
            <a:r>
              <a:rPr lang="en-US" sz="4000" dirty="0" err="1">
                <a:solidFill>
                  <a:srgbClr val="F92D67"/>
                </a:solidFill>
                <a:latin typeface="Sigmar One" panose="00000500000000000000" pitchFamily="2" charset="0"/>
                <a:ea typeface="+mj-ea"/>
                <a:cs typeface="+mj-cs"/>
              </a:rPr>
              <a:t>Luyện</a:t>
            </a:r>
            <a:r>
              <a:rPr lang="en-US" sz="4000" dirty="0">
                <a:solidFill>
                  <a:srgbClr val="F92D67"/>
                </a:solidFill>
                <a:latin typeface="Sigmar One" panose="00000500000000000000" pitchFamily="2" charset="0"/>
                <a:ea typeface="+mj-ea"/>
                <a:cs typeface="+mj-cs"/>
              </a:rPr>
              <a:t> </a:t>
            </a:r>
            <a:r>
              <a:rPr lang="en-US" sz="4000" dirty="0" err="1">
                <a:solidFill>
                  <a:srgbClr val="F92D67"/>
                </a:solidFill>
                <a:latin typeface="Sigmar One" panose="00000500000000000000" pitchFamily="2" charset="0"/>
                <a:ea typeface="+mj-ea"/>
                <a:cs typeface="+mj-cs"/>
              </a:rPr>
              <a:t>từ</a:t>
            </a:r>
            <a:r>
              <a:rPr lang="en-US" sz="4000" dirty="0">
                <a:solidFill>
                  <a:srgbClr val="F92D67"/>
                </a:solidFill>
                <a:latin typeface="Sigmar One" panose="00000500000000000000" pitchFamily="2" charset="0"/>
                <a:ea typeface="+mj-ea"/>
                <a:cs typeface="+mj-cs"/>
              </a:rPr>
              <a:t> </a:t>
            </a:r>
            <a:r>
              <a:rPr lang="en-US" sz="4000" dirty="0" err="1">
                <a:solidFill>
                  <a:srgbClr val="F92D67"/>
                </a:solidFill>
                <a:latin typeface="Sigmar One" panose="00000500000000000000" pitchFamily="2" charset="0"/>
                <a:ea typeface="+mj-ea"/>
                <a:cs typeface="+mj-cs"/>
              </a:rPr>
              <a:t>và</a:t>
            </a:r>
            <a:r>
              <a:rPr lang="en-US" sz="4000" dirty="0">
                <a:solidFill>
                  <a:srgbClr val="F92D67"/>
                </a:solidFill>
                <a:latin typeface="Sigmar One" panose="00000500000000000000" pitchFamily="2" charset="0"/>
                <a:ea typeface="+mj-ea"/>
                <a:cs typeface="+mj-cs"/>
              </a:rPr>
              <a:t> </a:t>
            </a:r>
            <a:r>
              <a:rPr lang="en-US" sz="4000" dirty="0" err="1">
                <a:solidFill>
                  <a:srgbClr val="F92D67"/>
                </a:solidFill>
                <a:latin typeface="Sigmar One" panose="00000500000000000000" pitchFamily="2" charset="0"/>
                <a:ea typeface="+mj-ea"/>
                <a:cs typeface="+mj-cs"/>
              </a:rPr>
              <a:t>câu</a:t>
            </a:r>
            <a:endParaRPr lang="en-US" sz="40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2279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từ ngữ chỉ sự vật và từ ngữ chỉ đặc điểm của sự vật thường thấy ở thành thị hoặc nông thôn.</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7"/>
          <a:stretch>
            <a:fillRect/>
          </a:stretch>
        </p:blipFill>
        <p:spPr>
          <a:xfrm>
            <a:off x="1441642" y="1600200"/>
            <a:ext cx="7397558" cy="4084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Callout 3"/>
          <p:cNvSpPr/>
          <p:nvPr/>
        </p:nvSpPr>
        <p:spPr>
          <a:xfrm>
            <a:off x="8305800" y="990600"/>
            <a:ext cx="3544402" cy="1861006"/>
          </a:xfrm>
          <a:prstGeom prst="wedgeEllipseCallout">
            <a:avLst>
              <a:gd name="adj1" fmla="val -39732"/>
              <a:gd name="adj2" fmla="val 74198"/>
            </a:avLst>
          </a:prstGeom>
          <a:solidFill>
            <a:schemeClr val="accent6">
              <a:lumMod val="20000"/>
              <a:lumOff val="80000"/>
            </a:schemeClr>
          </a:solidFill>
          <a:ln w="57150">
            <a:solidFill>
              <a:schemeClr val="accent6">
                <a:lumMod val="50000"/>
              </a:schemeClr>
            </a:solidFill>
          </a:ln>
        </p:spPr>
        <p:txBody>
          <a:bodyPr wrap="square">
            <a:spAutoFit/>
          </a:bodyPr>
          <a:lstStyle/>
          <a:p>
            <a:r>
              <a:rPr lang="en-US" sz="2000" dirty="0" err="1">
                <a:solidFill>
                  <a:schemeClr val="accent6">
                    <a:lumMod val="50000"/>
                  </a:schemeClr>
                </a:solidFill>
                <a:latin typeface="Nunito Black" pitchFamily="2" charset="0"/>
              </a:rPr>
              <a:t>Em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quan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sát</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kĩ</a:t>
            </a:r>
            <a:r>
              <a:rPr lang="en-US" sz="2000" dirty="0">
                <a:solidFill>
                  <a:schemeClr val="accent6">
                    <a:lumMod val="50000"/>
                  </a:schemeClr>
                </a:solidFill>
                <a:latin typeface="Nunito Black" pitchFamily="2" charset="0"/>
              </a:rPr>
              <a:t> 2 </a:t>
            </a:r>
            <a:r>
              <a:rPr lang="en-US" sz="2000" dirty="0" err="1">
                <a:solidFill>
                  <a:schemeClr val="accent6">
                    <a:lumMod val="50000"/>
                  </a:schemeClr>
                </a:solidFill>
                <a:latin typeface="Nunito Black" pitchFamily="2" charset="0"/>
              </a:rPr>
              <a:t>bức</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tranh</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tìm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những</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từ</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ngữ</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điền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vào</a:t>
            </a:r>
            <a:r>
              <a:rPr lang="en-US" sz="2000" dirty="0">
                <a:solidFill>
                  <a:schemeClr val="accent6">
                    <a:lumMod val="50000"/>
                  </a:schemeClr>
                </a:solidFill>
                <a:latin typeface="Nunito Black" pitchFamily="2" charset="0"/>
              </a:rPr>
              <a:t> ô </a:t>
            </a:r>
            <a:r>
              <a:rPr lang="en-US" sz="2000" dirty="0" err="1">
                <a:solidFill>
                  <a:schemeClr val="accent6">
                    <a:lumMod val="50000"/>
                  </a:schemeClr>
                </a:solidFill>
                <a:latin typeface="Nunito Black" pitchFamily="2" charset="0"/>
              </a:rPr>
              <a:t>phù</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hợp</a:t>
            </a:r>
            <a:endParaRPr lang="en-US" sz="2000" dirty="0">
              <a:solidFill>
                <a:schemeClr val="accent6">
                  <a:lumMod val="50000"/>
                </a:schemeClr>
              </a:solidFill>
              <a:latin typeface="Nunito Black" pitchFamily="2" charset="0"/>
            </a:endParaRPr>
          </a:p>
        </p:txBody>
      </p:sp>
      <p:pic>
        <p:nvPicPr>
          <p:cNvPr id="8" name="Picture 7"/>
          <p:cNvPicPr>
            <a:picLocks noChangeAspect="1"/>
          </p:cNvPicPr>
          <p:nvPr/>
        </p:nvPicPr>
        <p:blipFill>
          <a:blip r:embed="rId8"/>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3848569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1</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từ ngữ chỉ sự vật và từ ngữ chỉ đặc điểm của sự vật thường thấy ở thành thị hoặc nông thôn.</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7" name="Picture 6"/>
          <p:cNvPicPr>
            <a:picLocks noChangeAspect="1"/>
          </p:cNvPicPr>
          <p:nvPr/>
        </p:nvPicPr>
        <p:blipFill>
          <a:blip r:embed="rId7"/>
          <a:stretch>
            <a:fillRect/>
          </a:stretch>
        </p:blipFill>
        <p:spPr>
          <a:xfrm>
            <a:off x="110693" y="110030"/>
            <a:ext cx="971686" cy="733527"/>
          </a:xfrm>
          <a:prstGeom prst="ellipse">
            <a:avLst/>
          </a:prstGeom>
        </p:spPr>
      </p:pic>
      <p:graphicFrame>
        <p:nvGraphicFramePr>
          <p:cNvPr id="8" name="Table 7"/>
          <p:cNvGraphicFramePr>
            <a:graphicFrameLocks noGrp="1"/>
          </p:cNvGraphicFramePr>
          <p:nvPr>
            <p:extLst>
              <p:ext uri="{D42A27DB-BD31-4B8C-83A1-F6EECF244321}">
                <p14:modId xmlns:p14="http://schemas.microsoft.com/office/powerpoint/2010/main" val="4056098389"/>
              </p:ext>
            </p:extLst>
          </p:nvPr>
        </p:nvGraphicFramePr>
        <p:xfrm>
          <a:off x="1524000" y="1634583"/>
          <a:ext cx="9144001" cy="3699417"/>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3980441937"/>
                    </a:ext>
                  </a:extLst>
                </a:gridCol>
                <a:gridCol w="3886200">
                  <a:extLst>
                    <a:ext uri="{9D8B030D-6E8A-4147-A177-3AD203B41FA5}">
                      <a16:colId xmlns:a16="http://schemas.microsoft.com/office/drawing/2014/main" val="3444522348"/>
                    </a:ext>
                  </a:extLst>
                </a:gridCol>
                <a:gridCol w="3048001">
                  <a:extLst>
                    <a:ext uri="{9D8B030D-6E8A-4147-A177-3AD203B41FA5}">
                      <a16:colId xmlns:a16="http://schemas.microsoft.com/office/drawing/2014/main" val="2823646264"/>
                    </a:ext>
                  </a:extLst>
                </a:gridCol>
              </a:tblGrid>
              <a:tr h="425801">
                <a:tc>
                  <a:txBody>
                    <a:bodyPr/>
                    <a:lstStyle/>
                    <a:p>
                      <a:endParaRPr lang="en-US" sz="2000" dirty="0">
                        <a:latin typeface="Nunito Black" pitchFamily="2" charset="0"/>
                      </a:endParaRPr>
                    </a:p>
                  </a:txBody>
                  <a:tcPr>
                    <a:noFill/>
                  </a:tcPr>
                </a:tc>
                <a:tc>
                  <a:txBody>
                    <a:bodyPr/>
                    <a:lstStyle/>
                    <a:p>
                      <a:r>
                        <a:rPr lang="en-US" sz="2000" dirty="0" err="1">
                          <a:solidFill>
                            <a:srgbClr val="002060"/>
                          </a:solidFill>
                          <a:latin typeface="Nunito Black" pitchFamily="2" charset="0"/>
                        </a:rPr>
                        <a:t>Từ</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ngữ</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chỉ</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sự</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vật</a:t>
                      </a:r>
                      <a:endParaRPr lang="en-US" sz="2000" dirty="0">
                        <a:solidFill>
                          <a:srgbClr val="002060"/>
                        </a:solidFill>
                        <a:latin typeface="Nunito Black" pitchFamily="2" charset="0"/>
                      </a:endParaRPr>
                    </a:p>
                  </a:txBody>
                  <a:tcPr>
                    <a:solidFill>
                      <a:schemeClr val="accent6">
                        <a:lumMod val="20000"/>
                        <a:lumOff val="80000"/>
                      </a:schemeClr>
                    </a:solidFill>
                  </a:tcPr>
                </a:tc>
                <a:tc>
                  <a:txBody>
                    <a:bodyPr/>
                    <a:lstStyle/>
                    <a:p>
                      <a:r>
                        <a:rPr lang="en-US" sz="2000" dirty="0" err="1">
                          <a:solidFill>
                            <a:srgbClr val="002060"/>
                          </a:solidFill>
                          <a:latin typeface="Nunito Black" pitchFamily="2" charset="0"/>
                        </a:rPr>
                        <a:t>Từ</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ngữ</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chỉ</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đặc</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điểm</a:t>
                      </a:r>
                      <a:endParaRPr lang="en-US" sz="2000" dirty="0">
                        <a:solidFill>
                          <a:srgbClr val="002060"/>
                        </a:solidFill>
                        <a:latin typeface="Nunito Black" pitchFamily="2" charset="0"/>
                      </a:endParaRPr>
                    </a:p>
                  </a:txBody>
                  <a:tcPr>
                    <a:solidFill>
                      <a:schemeClr val="accent6">
                        <a:lumMod val="20000"/>
                        <a:lumOff val="80000"/>
                      </a:schemeClr>
                    </a:solidFill>
                  </a:tcPr>
                </a:tc>
                <a:extLst>
                  <a:ext uri="{0D108BD9-81ED-4DB2-BD59-A6C34878D82A}">
                    <a16:rowId xmlns:a16="http://schemas.microsoft.com/office/drawing/2014/main" val="2538148351"/>
                  </a:ext>
                </a:extLst>
              </a:tr>
              <a:tr h="1636808">
                <a:tc>
                  <a:txBody>
                    <a:bodyPr/>
                    <a:lstStyle/>
                    <a:p>
                      <a:pPr algn="ctr"/>
                      <a:r>
                        <a:rPr lang="en-US" sz="2000" dirty="0">
                          <a:solidFill>
                            <a:srgbClr val="008000"/>
                          </a:solidFill>
                          <a:latin typeface="Nunito Black" pitchFamily="2" charset="0"/>
                        </a:rPr>
                        <a:t>Ở </a:t>
                      </a:r>
                      <a:r>
                        <a:rPr lang="en-US" sz="2000" dirty="0" err="1">
                          <a:solidFill>
                            <a:srgbClr val="008000"/>
                          </a:solidFill>
                          <a:latin typeface="Nunito Black" pitchFamily="2" charset="0"/>
                        </a:rPr>
                        <a:t>thành</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thị</a:t>
                      </a:r>
                      <a:endParaRPr lang="en-US" sz="2000" dirty="0">
                        <a:solidFill>
                          <a:srgbClr val="008000"/>
                        </a:solidFill>
                        <a:latin typeface="Nunito Black" pitchFamily="2" charset="0"/>
                      </a:endParaRPr>
                    </a:p>
                  </a:txBody>
                  <a:tcPr anchor="ctr">
                    <a:noFill/>
                  </a:tcPr>
                </a:tc>
                <a:tc>
                  <a:txBody>
                    <a:bodyPr/>
                    <a:lstStyle/>
                    <a:p>
                      <a:pPr algn="l"/>
                      <a:r>
                        <a:rPr lang="en-US" sz="200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phố</a:t>
                      </a:r>
                      <a:r>
                        <a:rPr lang="en-US" sz="2000" baseline="0" dirty="0">
                          <a:solidFill>
                            <a:srgbClr val="FF0000"/>
                          </a:solidFill>
                          <a:latin typeface="Nunito Black" pitchFamily="2" charset="0"/>
                        </a:rPr>
                        <a:t>, ô </a:t>
                      </a:r>
                      <a:r>
                        <a:rPr lang="en-US" sz="2000" baseline="0" dirty="0" err="1">
                          <a:solidFill>
                            <a:srgbClr val="FF0000"/>
                          </a:solidFill>
                          <a:latin typeface="Nunito Black" pitchFamily="2" charset="0"/>
                        </a:rPr>
                        <a:t>tô</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buýt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nhà</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cao</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tầng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nhựa</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đèn</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đèn</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giao</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thông</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a:solidFill>
                            <a:srgbClr val="FF0000"/>
                          </a:solidFill>
                          <a:latin typeface="Nunito Black" pitchFamily="2" charset="0"/>
                        </a:rPr>
                        <a:t>Tấp</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nập</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đông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đúc</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chật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chội</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xô</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bồ</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val="2191150639"/>
                  </a:ext>
                </a:extLst>
              </a:tr>
              <a:tr h="1636808">
                <a:tc>
                  <a:txBody>
                    <a:bodyPr/>
                    <a:lstStyle/>
                    <a:p>
                      <a:pPr algn="ctr"/>
                      <a:r>
                        <a:rPr lang="en-US" sz="2000" dirty="0">
                          <a:solidFill>
                            <a:srgbClr val="008000"/>
                          </a:solidFill>
                          <a:latin typeface="Nunito Black" pitchFamily="2" charset="0"/>
                        </a:rPr>
                        <a:t>Ở</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nông</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thôn</a:t>
                      </a:r>
                      <a:endParaRPr lang="en-US" sz="2000" dirty="0">
                        <a:solidFill>
                          <a:srgbClr val="008000"/>
                        </a:solidFill>
                        <a:latin typeface="Nunito Black" pitchFamily="2" charset="0"/>
                      </a:endParaRPr>
                    </a:p>
                  </a:txBody>
                  <a:tcPr anchor="ctr">
                    <a:noFill/>
                  </a:tcPr>
                </a:tc>
                <a:tc>
                  <a:txBody>
                    <a:bodyPr/>
                    <a:lstStyle/>
                    <a:p>
                      <a:pPr algn="l"/>
                      <a:r>
                        <a:rPr lang="en-US" sz="2000" dirty="0" err="1">
                          <a:solidFill>
                            <a:srgbClr val="FF0000"/>
                          </a:solidFill>
                          <a:latin typeface="Nunito Black" pitchFamily="2" charset="0"/>
                        </a:rPr>
                        <a:t>Cánh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đồng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bò</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ruộng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lúa</a:t>
                      </a:r>
                      <a:r>
                        <a:rPr lang="en-US" sz="2000" baseline="0" dirty="0">
                          <a:solidFill>
                            <a:srgbClr val="FF0000"/>
                          </a:solidFill>
                          <a:latin typeface="Nunito Black" pitchFamily="2" charset="0"/>
                        </a:rPr>
                        <a:t>, con </a:t>
                      </a:r>
                      <a:r>
                        <a:rPr lang="en-US" sz="2000" baseline="0" dirty="0" err="1">
                          <a:solidFill>
                            <a:srgbClr val="FF0000"/>
                          </a:solidFill>
                          <a:latin typeface="Nunito Black" pitchFamily="2" charset="0"/>
                        </a:rPr>
                        <a:t>trâu</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cổng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làng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cây</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đa</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đất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luỹ</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tre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mái</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ngói</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a:solidFill>
                            <a:srgbClr val="FF0000"/>
                          </a:solidFill>
                          <a:latin typeface="Nunito Black" pitchFamily="2" charset="0"/>
                        </a:rPr>
                        <a:t>Rộng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mênh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mông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thoáng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đãng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thanh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bình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êm</a:t>
                      </a:r>
                      <a:r>
                        <a:rPr lang="en-US" sz="2000" baseline="0" dirty="0">
                          <a:solidFill>
                            <a:srgbClr val="FF0000"/>
                          </a:solidFill>
                          <a:latin typeface="Nunito Black" pitchFamily="2" charset="0"/>
                        </a:rPr>
                        <a:t> ả,…</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val="98347943"/>
                  </a:ext>
                </a:extLst>
              </a:tr>
            </a:tbl>
          </a:graphicData>
        </a:graphic>
      </p:graphicFrame>
    </p:spTree>
    <p:extLst>
      <p:ext uri="{BB962C8B-B14F-4D97-AF65-F5344CB8AC3E}">
        <p14:creationId xmlns:p14="http://schemas.microsoft.com/office/powerpoint/2010/main" val="19187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2633</TotalTime>
  <Words>924</Words>
  <Application>Microsoft Office PowerPoint</Application>
  <PresentationFormat>Widescreen</PresentationFormat>
  <Paragraphs>81</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OpenSans</vt:lpstr>
      <vt:lpstr>Arial</vt:lpstr>
      <vt:lpstr>Sigmar One</vt:lpstr>
      <vt:lpstr>Nunito Black</vt:lpstr>
      <vt:lpstr>Calibri</vt:lpstr>
      <vt:lpstr>#9Slide03 Arima Madurai Black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cp:lastModifiedBy>
  <cp:revision>111</cp:revision>
  <dcterms:created xsi:type="dcterms:W3CDTF">2006-08-16T00:00:00Z</dcterms:created>
  <dcterms:modified xsi:type="dcterms:W3CDTF">2026-01-06T05:36:48Z</dcterms:modified>
  <dc:identifier>DAFDiO2oNAs</dc:identifier>
</cp:coreProperties>
</file>