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  <p:sldMasterId id="2147483692" r:id="rId2"/>
    <p:sldMasterId id="2147483704" r:id="rId3"/>
    <p:sldMasterId id="2147483727" r:id="rId4"/>
    <p:sldMasterId id="2147483739" r:id="rId5"/>
    <p:sldMasterId id="2147483744" r:id="rId6"/>
    <p:sldMasterId id="2147483756" r:id="rId7"/>
  </p:sldMasterIdLst>
  <p:notesMasterIdLst>
    <p:notesMasterId r:id="rId35"/>
  </p:notesMasterIdLst>
  <p:sldIdLst>
    <p:sldId id="474" r:id="rId8"/>
    <p:sldId id="556" r:id="rId9"/>
    <p:sldId id="2007577154" r:id="rId10"/>
    <p:sldId id="2007577155" r:id="rId11"/>
    <p:sldId id="2007577156" r:id="rId12"/>
    <p:sldId id="557" r:id="rId13"/>
    <p:sldId id="2007577151" r:id="rId14"/>
    <p:sldId id="2007577096" r:id="rId15"/>
    <p:sldId id="2007577157" r:id="rId16"/>
    <p:sldId id="2007577159" r:id="rId17"/>
    <p:sldId id="2007577160" r:id="rId18"/>
    <p:sldId id="2007577162" r:id="rId19"/>
    <p:sldId id="2007577161" r:id="rId20"/>
    <p:sldId id="367" r:id="rId21"/>
    <p:sldId id="2007577129" r:id="rId22"/>
    <p:sldId id="2007577130" r:id="rId23"/>
    <p:sldId id="2007577147" r:id="rId24"/>
    <p:sldId id="2007577148" r:id="rId25"/>
    <p:sldId id="2007577165" r:id="rId26"/>
    <p:sldId id="2007577163" r:id="rId27"/>
    <p:sldId id="2007577164" r:id="rId28"/>
    <p:sldId id="2007577149" r:id="rId29"/>
    <p:sldId id="2007577150" r:id="rId30"/>
    <p:sldId id="2007577141" r:id="rId31"/>
    <p:sldId id="2007577166" r:id="rId32"/>
    <p:sldId id="304" r:id="rId33"/>
    <p:sldId id="2007577168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1760" autoAdjust="0"/>
  </p:normalViewPr>
  <p:slideViewPr>
    <p:cSldViewPr snapToGrid="0">
      <p:cViewPr varScale="1">
        <p:scale>
          <a:sx n="69" d="100"/>
          <a:sy n="69" d="100"/>
        </p:scale>
        <p:origin x="564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ableStyles" Target="tableStyles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DBDDB1-BECD-4FE3-B7B7-58BF23542CC1}" type="datetimeFigureOut">
              <a:rPr lang="en-US" smtClean="0"/>
              <a:t>20/03/2026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BDF33-A474-4D83-A281-C1FAE15CE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193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BDF33-A474-4D83-A281-C1FAE15CEC8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461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14683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BDF33-A474-4D83-A281-C1FAE15CEC8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1702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BDF33-A474-4D83-A281-C1FAE15CEC8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3229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25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46929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5632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4819" name="文本占位符 5632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34820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27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9917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B2A0F9D-3357-4A94-85C8-3B842B870DC6}" type="slidenum">
              <a:rPr lang="zh-CN" altLang="en-US" smtClean="0">
                <a:solidFill>
                  <a:prstClr val="black"/>
                </a:solidFill>
                <a:latin typeface="Calibri" panose="020F0502020204030204"/>
              </a:rPr>
              <a:pPr>
                <a:defRPr/>
              </a:pPr>
              <a:t>4</a:t>
            </a:fld>
            <a:endParaRPr lang="zh-CN" alt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80351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BDF33-A474-4D83-A281-C1FAE15CEC8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461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BDF33-A474-4D83-A281-C1FAE15CEC8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461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BDF33-A474-4D83-A281-C1FAE15CEC8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461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BDF33-A474-4D83-A281-C1FAE15CEC8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461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162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20/03/2026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585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20/03/2026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956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20/03/2026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122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334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69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1181976"/>
      </p:ext>
    </p:extLst>
  </p:cSld>
  <p:clrMapOvr>
    <a:masterClrMapping/>
  </p:clrMapOvr>
  <p:transition spd="slow" advClick="0" advTm="1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8460234"/>
      </p:ext>
    </p:extLst>
  </p:cSld>
  <p:clrMapOvr>
    <a:masterClrMapping/>
  </p:clrMapOvr>
  <p:transition spd="slow" advClick="0" advTm="1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9955344"/>
      </p:ext>
    </p:extLst>
  </p:cSld>
  <p:clrMapOvr>
    <a:masterClrMapping/>
  </p:clrMapOvr>
  <p:transition spd="slow" advClick="0" advTm="1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2026/3/20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229596"/>
      </p:ext>
    </p:extLst>
  </p:cSld>
  <p:clrMapOvr>
    <a:masterClrMapping/>
  </p:clrMapOvr>
  <p:transition spd="slow" advClick="0" advTm="1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2026/3/20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8694779"/>
      </p:ext>
    </p:extLst>
  </p:cSld>
  <p:clrMapOvr>
    <a:masterClrMapping/>
  </p:clrMapOvr>
  <p:transition spd="slow" advClick="0" advTm="1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2026/3/20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2361456"/>
      </p:ext>
    </p:extLst>
  </p:cSld>
  <p:clrMapOvr>
    <a:masterClrMapping/>
  </p:clrMapOvr>
  <p:transition spd="slow" advClick="0" advTm="1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20/03/2026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8761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2026/3/20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7557787"/>
      </p:ext>
    </p:extLst>
  </p:cSld>
  <p:clrMapOvr>
    <a:masterClrMapping/>
  </p:clrMapOvr>
  <p:transition spd="slow" advClick="0" advTm="1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2026/3/20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6692784"/>
      </p:ext>
    </p:extLst>
  </p:cSld>
  <p:clrMapOvr>
    <a:masterClrMapping/>
  </p:clrMapOvr>
  <p:transition spd="slow" advClick="0" advTm="1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2026/3/20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512727"/>
      </p:ext>
    </p:extLst>
  </p:cSld>
  <p:clrMapOvr>
    <a:masterClrMapping/>
  </p:clrMapOvr>
  <p:transition spd="slow" advClick="0" advTm="100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0567567"/>
      </p:ext>
    </p:extLst>
  </p:cSld>
  <p:clrMapOvr>
    <a:masterClrMapping/>
  </p:clrMapOvr>
  <p:transition spd="slow" advClick="0" advTm="1000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2435830"/>
      </p:ext>
    </p:extLst>
  </p:cSld>
  <p:clrMapOvr>
    <a:masterClrMapping/>
  </p:clrMapOvr>
  <p:transition spd="slow" advClick="0" advTm="1000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860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84529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04300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73709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6675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20/03/2026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6852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2026/3/20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8387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2026/3/20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93844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2026/3/20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905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2026/3/20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37264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2026/3/20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66276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69954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2026/3/20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13281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2026/3/20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29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2026/3/20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7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2026/3/20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05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20/03/2026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7026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2026/3/20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51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2026/3/20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50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2026/3/20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26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2026/3/20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26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2026/3/20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87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2026/3/20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38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2026/3/20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9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2026/3/20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56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057459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71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20/03/2026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42061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06171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62961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9474718"/>
      </p:ext>
    </p:extLst>
  </p:cSld>
  <p:clrMapOvr>
    <a:masterClrMapping/>
  </p:clrMapOvr>
  <p:transition spd="slow" advClick="0" advTm="1000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1849135"/>
      </p:ext>
    </p:extLst>
  </p:cSld>
  <p:clrMapOvr>
    <a:masterClrMapping/>
  </p:clrMapOvr>
  <p:transition spd="slow" advClick="0" advTm="1000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5421188"/>
      </p:ext>
    </p:extLst>
  </p:cSld>
  <p:clrMapOvr>
    <a:masterClrMapping/>
  </p:clrMapOvr>
  <p:transition spd="slow" advClick="0" advTm="1000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2026/3/20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6364369"/>
      </p:ext>
    </p:extLst>
  </p:cSld>
  <p:clrMapOvr>
    <a:masterClrMapping/>
  </p:clrMapOvr>
  <p:transition spd="slow" advClick="0" advTm="1000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2026/3/20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9408996"/>
      </p:ext>
    </p:extLst>
  </p:cSld>
  <p:clrMapOvr>
    <a:masterClrMapping/>
  </p:clrMapOvr>
  <p:transition spd="slow" advClick="0" advTm="1000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2026/3/20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488474"/>
      </p:ext>
    </p:extLst>
  </p:cSld>
  <p:clrMapOvr>
    <a:masterClrMapping/>
  </p:clrMapOvr>
  <p:transition spd="slow" advClick="0" advTm="1000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2026/3/20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3702759"/>
      </p:ext>
    </p:extLst>
  </p:cSld>
  <p:clrMapOvr>
    <a:masterClrMapping/>
  </p:clrMapOvr>
  <p:transition spd="slow" advClick="0" advTm="1000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2026/3/20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1126730"/>
      </p:ext>
    </p:extLst>
  </p:cSld>
  <p:clrMapOvr>
    <a:masterClrMapping/>
  </p:clrMapOvr>
  <p:transition spd="slow" advClick="0" advTm="1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20/03/2026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13490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2026/3/20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9416977"/>
      </p:ext>
    </p:extLst>
  </p:cSld>
  <p:clrMapOvr>
    <a:masterClrMapping/>
  </p:clrMapOvr>
  <p:transition spd="slow" advClick="0" advTm="1000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1876653"/>
      </p:ext>
    </p:extLst>
  </p:cSld>
  <p:clrMapOvr>
    <a:masterClrMapping/>
  </p:clrMapOvr>
  <p:transition spd="slow" advClick="0" advTm="1000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6042557"/>
      </p:ext>
    </p:extLst>
  </p:cSld>
  <p:clrMapOvr>
    <a:masterClrMapping/>
  </p:clrMapOvr>
  <p:transition spd="slow" advClick="0" advTm="1000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40180892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45953159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6353492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8378960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8490517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28346491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449602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20/03/2026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6941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5855287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8478942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5763184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646112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20/03/2026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625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20/03/2026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266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3.jp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image" Target="../media/image4.jpe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20/03/2026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D6A251-2B8C-40A3-9CF4-1E71B10240A5}"/>
              </a:ext>
            </a:extLst>
          </p:cNvPr>
          <p:cNvSpPr txBox="1"/>
          <p:nvPr userDrawn="1"/>
        </p:nvSpPr>
        <p:spPr>
          <a:xfrm>
            <a:off x="9362141" y="21045"/>
            <a:ext cx="32691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ym typeface="+mn-ea"/>
              </a:rPr>
              <a:t>Hương</a:t>
            </a:r>
            <a:r>
              <a:rPr lang="en-US" sz="1200" dirty="0">
                <a:sym typeface="+mn-ea"/>
              </a:rPr>
              <a:t> </a:t>
            </a:r>
            <a:r>
              <a:rPr lang="en-US" sz="1200" dirty="0" err="1">
                <a:sym typeface="+mn-ea"/>
              </a:rPr>
              <a:t>Thảo</a:t>
            </a:r>
            <a:r>
              <a:rPr lang="en-US" sz="1200" dirty="0">
                <a:sym typeface="+mn-ea"/>
              </a:rPr>
              <a:t> - 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54947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2026/3/20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04F397-75E6-45EE-9A96-566CB1383299}"/>
              </a:ext>
            </a:extLst>
          </p:cNvPr>
          <p:cNvSpPr txBox="1"/>
          <p:nvPr userDrawn="1"/>
        </p:nvSpPr>
        <p:spPr>
          <a:xfrm>
            <a:off x="9362141" y="21045"/>
            <a:ext cx="32691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Hương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Thảo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- tranthao121004@gmail.com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446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68" r:id="rId12"/>
    <p:sldLayoutId id="2147483769" r:id="rId13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2026/3/20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4EE6D8-5485-4B52-BD2A-568D032EFAE6}"/>
              </a:ext>
            </a:extLst>
          </p:cNvPr>
          <p:cNvSpPr txBox="1"/>
          <p:nvPr userDrawn="1"/>
        </p:nvSpPr>
        <p:spPr>
          <a:xfrm>
            <a:off x="9362141" y="21045"/>
            <a:ext cx="32691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Hương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Thảo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- tranthao121004@gmail.com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864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2026/3/20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309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20" name="TextBox 319">
            <a:extLst>
              <a:ext uri="{FF2B5EF4-FFF2-40B4-BE49-F238E27FC236}">
                <a16:creationId xmlns:a16="http://schemas.microsoft.com/office/drawing/2014/main" id="{307E66B9-BCF8-4136-8EBE-6BC0A5CB01C3}"/>
              </a:ext>
            </a:extLst>
          </p:cNvPr>
          <p:cNvSpPr txBox="1"/>
          <p:nvPr userDrawn="1"/>
        </p:nvSpPr>
        <p:spPr>
          <a:xfrm>
            <a:off x="9389481" y="6623392"/>
            <a:ext cx="32691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Hương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Thảo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- tranthao121004@gmail.com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96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2026/3/20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D10C2A-8BD2-4CB8-A82F-6E651EDAC849}"/>
              </a:ext>
            </a:extLst>
          </p:cNvPr>
          <p:cNvSpPr txBox="1"/>
          <p:nvPr userDrawn="1"/>
        </p:nvSpPr>
        <p:spPr>
          <a:xfrm>
            <a:off x="9001657" y="6623863"/>
            <a:ext cx="32691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Hương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Thảo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- tranthao121004@gmail.com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829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412239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6.xml"/><Relationship Id="rId5" Type="http://schemas.microsoft.com/office/2007/relationships/hdphoto" Target="../media/hdphoto3.wdp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.xml"/><Relationship Id="rId4" Type="http://schemas.openxmlformats.org/officeDocument/2006/relationships/image" Target="../media/image1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8.xml"/><Relationship Id="rId6" Type="http://schemas.microsoft.com/office/2007/relationships/hdphoto" Target="../media/hdphoto5.wdp"/><Relationship Id="rId5" Type="http://schemas.openxmlformats.org/officeDocument/2006/relationships/image" Target="../media/image33.png"/><Relationship Id="rId4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4.xml"/><Relationship Id="rId7" Type="http://schemas.openxmlformats.org/officeDocument/2006/relationships/notesSlide" Target="../notesSlides/notesSlide6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2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29" y="808405"/>
            <a:ext cx="11743339" cy="409226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167921"/>
            <a:ext cx="12192000" cy="6664009"/>
            <a:chOff x="0" y="0"/>
            <a:chExt cx="9144000" cy="5132867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625"/>
          <a:stretch/>
        </p:blipFill>
        <p:spPr bwMode="auto">
          <a:xfrm>
            <a:off x="95219" y="244372"/>
            <a:ext cx="1006549" cy="89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3958" y="934632"/>
            <a:ext cx="11732821" cy="381642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lvl="0" algn="just">
              <a:defRPr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các loài cây đều đã có tên, bỗng một cái cây dáng mảnh khảnh, lá nhỏ xíu đến xin đặt tên. </a:t>
            </a:r>
          </a:p>
          <a:p>
            <a:pPr lvl="0" algn="just">
              <a:defRPr/>
            </a:pPr>
            <a:r>
              <a:rPr lang="en-US" sz="24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- </a:t>
            </a:r>
            <a:r>
              <a:rPr lang="vi-VN" sz="24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bé tí xíu, chú có ích gì để ta đặt tên nào? – Trời hỏi.</a:t>
            </a:r>
          </a:p>
          <a:p>
            <a:pPr lvl="0" algn="just">
              <a:defRPr/>
            </a:pPr>
            <a:r>
              <a:rPr lang="en-US" sz="24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24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nhỏ liền thưa:</a:t>
            </a:r>
          </a:p>
          <a:p>
            <a:pPr lvl="0" algn="just">
              <a:defRPr/>
            </a:pPr>
            <a:r>
              <a:rPr lang="en-US" sz="24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- </a:t>
            </a:r>
            <a:r>
              <a:rPr lang="vi-VN" sz="24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Thưa trời, khi nấu canh riêu cá hoặc làm chả cá, chả mực mà </a:t>
            </a:r>
            <a:r>
              <a:rPr lang="en-US" sz="24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có</a:t>
            </a:r>
            <a:r>
              <a:rPr lang="vi-VN" sz="24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vi-VN" sz="24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mất cả ngon ạ.</a:t>
            </a:r>
          </a:p>
          <a:p>
            <a:pPr lvl="0" algn="just">
              <a:defRPr/>
            </a:pPr>
            <a:r>
              <a:rPr lang="en-US" sz="24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24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liền bảo</a:t>
            </a:r>
            <a:r>
              <a:rPr lang="en-US" sz="24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vi-VN" sz="240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just">
              <a:defRPr/>
            </a:pPr>
            <a:r>
              <a:rPr lang="en-US" sz="24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- </a:t>
            </a:r>
            <a:r>
              <a:rPr lang="vi-VN" sz="24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Ừ để ta nghĩ cho một cái tên. Tên chú thì….</a:t>
            </a:r>
            <a:r>
              <a:rPr lang="en-US" sz="24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là…..thì….</a:t>
            </a:r>
            <a:r>
              <a:rPr lang="en-US" sz="24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</a:t>
            </a:r>
            <a:r>
              <a:rPr lang="vi-VN" sz="24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</a:t>
            </a:r>
            <a:r>
              <a:rPr lang="en-US" sz="24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endParaRPr lang="vi-VN" sz="240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just">
              <a:defRPr/>
            </a:pPr>
            <a:r>
              <a:rPr lang="en-US" sz="24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24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còn đang suy nghĩ, cây nhỏ đã chạy đi xa rồi. Nó mừng rỡ khoe với bạn bè:</a:t>
            </a:r>
          </a:p>
          <a:p>
            <a:pPr lvl="0" algn="just">
              <a:defRPr/>
            </a:pPr>
            <a:r>
              <a:rPr lang="en-US" sz="24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- </a:t>
            </a:r>
            <a:r>
              <a:rPr lang="vi-VN" sz="24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đặt tên cho tôi là cây “thì là” đấy!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CADABF8-9DF3-4061-8ADA-215B6FC3D07F}"/>
              </a:ext>
            </a:extLst>
          </p:cNvPr>
          <p:cNvSpPr/>
          <p:nvPr/>
        </p:nvSpPr>
        <p:spPr>
          <a:xfrm>
            <a:off x="353855" y="1008522"/>
            <a:ext cx="380093" cy="42776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vi-VN" sz="2700" b="1">
                <a:solidFill>
                  <a:prstClr val="white"/>
                </a:solidFill>
              </a:rPr>
              <a:t>2</a:t>
            </a:r>
            <a:endParaRPr lang="en-US" sz="2700" b="1">
              <a:solidFill>
                <a:prstClr val="white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34274" y="-1660032"/>
            <a:ext cx="961777" cy="76942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1532" y="5301878"/>
            <a:ext cx="11732821" cy="1846655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lvl="0"/>
            <a:r>
              <a:rPr lang="en-US" sz="4800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4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 </a:t>
            </a:r>
            <a:r>
              <a:rPr lang="en-US" sz="320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 loài </a:t>
            </a:r>
            <a:r>
              <a:rPr lang="en-US" sz="320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 đều </a:t>
            </a:r>
            <a:r>
              <a:rPr lang="en-US" sz="320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đã có </a:t>
            </a:r>
            <a:r>
              <a:rPr lang="en-US" sz="320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tên, </a:t>
            </a:r>
            <a:r>
              <a:rPr lang="en-US" sz="320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bỗng một cái </a:t>
            </a:r>
            <a:r>
              <a:rPr lang="en-US" sz="320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 dáng </a:t>
            </a:r>
            <a:r>
              <a:rPr lang="en-US" sz="320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mảnh </a:t>
            </a:r>
            <a:r>
              <a:rPr lang="en-US" sz="320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khảnh, lá </a:t>
            </a:r>
            <a:r>
              <a:rPr lang="en-US" sz="320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 </a:t>
            </a:r>
            <a:r>
              <a:rPr lang="en-US" sz="320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xíu đến </a:t>
            </a:r>
            <a:r>
              <a:rPr lang="en-US" sz="320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xin đặt </a:t>
            </a:r>
            <a:r>
              <a:rPr lang="en-US" sz="3200" smtClean="0">
                <a:solidFill>
                  <a:srgbClr val="0000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tên. </a:t>
            </a:r>
            <a:endParaRPr lang="en-US" sz="3200">
              <a:solidFill>
                <a:srgbClr val="0000FF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endParaRPr lang="en-US" sz="3200">
              <a:solidFill>
                <a:srgbClr val="0418A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07368" y="4925472"/>
            <a:ext cx="2527289" cy="615549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n-US" sz="320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 khảnh</a:t>
            </a:r>
            <a:r>
              <a:rPr lang="en-US" sz="3200" smtClean="0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>
              <a:solidFill>
                <a:srgbClr val="0418AC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998110" y="4900664"/>
            <a:ext cx="5589601" cy="615549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pPr lvl="0" algn="ctr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smtClean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cao </a:t>
            </a:r>
            <a:r>
              <a:rPr lang="en-US" sz="320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gầy, </a:t>
            </a:r>
            <a:r>
              <a:rPr lang="en-US" sz="3200" smtClean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nhỏ, </a:t>
            </a:r>
            <a:r>
              <a:rPr lang="en-US" sz="320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trông có vẻ yếu </a:t>
            </a:r>
            <a:r>
              <a:rPr lang="en-US" sz="3200" smtClean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ớt.</a:t>
            </a:r>
            <a:endParaRPr lang="zh-CN" altLang="en-US" sz="3200" dirty="0">
              <a:solidFill>
                <a:srgbClr val="00B05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  <a:sym typeface="+mn-lt"/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8980227" y="4271749"/>
            <a:ext cx="2987441" cy="1301557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700">
                <a:latin typeface="Times New Roman" panose="02020603050405020304" pitchFamily="18" charset="0"/>
                <a:cs typeface="Times New Roman" panose="02020603050405020304" pitchFamily="18" charset="0"/>
              </a:rPr>
              <a:t>Đặt câu với từ </a:t>
            </a:r>
            <a:r>
              <a:rPr lang="en-US" sz="27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“mảnh khảnh”</a:t>
            </a:r>
            <a:endParaRPr lang="en-US" sz="27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6386124-10BD-46F0-933D-87C8A40EBDEE}"/>
              </a:ext>
            </a:extLst>
          </p:cNvPr>
          <p:cNvSpPr txBox="1"/>
          <p:nvPr/>
        </p:nvSpPr>
        <p:spPr>
          <a:xfrm>
            <a:off x="3371869" y="399988"/>
            <a:ext cx="3950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CÂY THÌ LÀ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5637735" y="5644531"/>
            <a:ext cx="75731" cy="3629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3319896" y="5592385"/>
            <a:ext cx="75731" cy="3629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11631479" y="5633155"/>
            <a:ext cx="75731" cy="3629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8563000" y="5621953"/>
            <a:ext cx="75731" cy="3629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4702496" y="6115553"/>
            <a:ext cx="75731" cy="3629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4621000" y="6115553"/>
            <a:ext cx="75731" cy="3629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706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22" grpId="0"/>
      <p:bldP spid="7" grpId="0" animBg="1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6386124-10BD-46F0-933D-87C8A40EBDEE}"/>
              </a:ext>
            </a:extLst>
          </p:cNvPr>
          <p:cNvSpPr txBox="1"/>
          <p:nvPr/>
        </p:nvSpPr>
        <p:spPr>
          <a:xfrm>
            <a:off x="3153501" y="140676"/>
            <a:ext cx="3950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CÂY THÌ LÀ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391C598-C1D5-49F0-8AD4-7E645D27B1D3}"/>
              </a:ext>
            </a:extLst>
          </p:cNvPr>
          <p:cNvSpPr/>
          <p:nvPr/>
        </p:nvSpPr>
        <p:spPr>
          <a:xfrm>
            <a:off x="363415" y="656500"/>
            <a:ext cx="11301047" cy="60373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Ngày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tên gọ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- Chú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- Chú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cau.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- Chú thì ta đặt tên cho là cây mít…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Trời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- Chú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- Chú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ớt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- Chú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...</a:t>
            </a:r>
          </a:p>
          <a:p>
            <a:pPr lvl="0" algn="just"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Khi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kumimoji="0" lang="en-US" sz="20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just">
              <a:defRPr/>
            </a:pPr>
            <a:r>
              <a:rPr lang="en-US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- </a:t>
            </a:r>
            <a:r>
              <a:rPr lang="vi-VN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</a:t>
            </a:r>
            <a:r>
              <a:rPr lang="vi-VN" sz="20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tí xíu, chú có ích gì để ta đặt tên nào? – Trời hỏi.</a:t>
            </a:r>
          </a:p>
          <a:p>
            <a:pPr lvl="0" algn="just">
              <a:defRPr/>
            </a:pPr>
            <a:r>
              <a:rPr lang="en-US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</a:t>
            </a:r>
            <a:r>
              <a:rPr lang="vi-VN" sz="20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 liền thưa:</a:t>
            </a:r>
          </a:p>
          <a:p>
            <a:pPr lvl="0" algn="just">
              <a:defRPr/>
            </a:pPr>
            <a:r>
              <a:rPr lang="en-US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- </a:t>
            </a:r>
            <a:r>
              <a:rPr lang="vi-VN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Thưa </a:t>
            </a:r>
            <a:r>
              <a:rPr lang="vi-VN" sz="20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trời, khi nấu canh riêu cá hoặc làm chả cá, chả mực mà </a:t>
            </a:r>
            <a:r>
              <a:rPr lang="en-US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có</a:t>
            </a:r>
            <a:r>
              <a:rPr lang="vi-VN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0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vi-VN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0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mất cả ngon ạ.</a:t>
            </a:r>
          </a:p>
          <a:p>
            <a:pPr lvl="0" algn="just">
              <a:defRPr/>
            </a:pPr>
            <a:r>
              <a:rPr lang="en-US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</a:t>
            </a:r>
            <a:r>
              <a:rPr lang="vi-VN" sz="20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 </a:t>
            </a:r>
            <a:r>
              <a:rPr lang="vi-VN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vi-VN" sz="200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just">
              <a:defRPr/>
            </a:pPr>
            <a:r>
              <a:rPr lang="en-US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- </a:t>
            </a:r>
            <a:r>
              <a:rPr lang="vi-VN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Ừ </a:t>
            </a:r>
            <a:r>
              <a:rPr lang="vi-VN" sz="20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 ta nghĩ cho một cái tên. Tên chú thì</a:t>
            </a:r>
            <a:r>
              <a:rPr lang="vi-VN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</a:t>
            </a:r>
            <a:r>
              <a:rPr lang="en-US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vi-VN" sz="20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…..thì</a:t>
            </a:r>
            <a:r>
              <a:rPr lang="vi-VN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</a:t>
            </a:r>
            <a:r>
              <a:rPr lang="en-US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</a:t>
            </a:r>
            <a:r>
              <a:rPr lang="vi-VN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</a:t>
            </a:r>
            <a:r>
              <a:rPr lang="en-US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endParaRPr lang="vi-VN" sz="200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just">
              <a:defRPr/>
            </a:pPr>
            <a:r>
              <a:rPr lang="en-US" sz="20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</a:t>
            </a:r>
            <a:r>
              <a:rPr lang="vi-VN" sz="20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 đang suy nghĩ, cây nhỏ đã chạy đi xa rồi. Nó mừng rỡ khoe với bạn bè:</a:t>
            </a:r>
          </a:p>
          <a:p>
            <a:pPr lvl="0" algn="just">
              <a:defRPr/>
            </a:pPr>
            <a:r>
              <a:rPr lang="en-US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- </a:t>
            </a:r>
            <a:r>
              <a:rPr lang="vi-VN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</a:t>
            </a:r>
            <a:r>
              <a:rPr lang="vi-VN" sz="20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 tên cho tôi là cây “thì là” đấy!</a:t>
            </a:r>
          </a:p>
          <a:p>
            <a:pPr lvl="0" algn="just">
              <a:defRPr/>
            </a:pPr>
            <a:r>
              <a:rPr lang="en-US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                </a:t>
            </a:r>
            <a:r>
              <a:rPr lang="vi-VN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vi-VN" sz="2000" i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cây thì là </a:t>
            </a:r>
            <a:r>
              <a:rPr lang="vi-VN" sz="20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– Trịnh Mạnh kể)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1CD33150-D85C-4198-84C9-433D67493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1" y="3005"/>
            <a:ext cx="527050" cy="3672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0EBB0566-655A-48A5-AC67-86E778CFDDD0}"/>
              </a:ext>
            </a:extLst>
          </p:cNvPr>
          <p:cNvSpPr/>
          <p:nvPr/>
        </p:nvSpPr>
        <p:spPr>
          <a:xfrm>
            <a:off x="7262" y="823614"/>
            <a:ext cx="449938" cy="54798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F7AB68BB-BC4C-49AF-B3F1-6ED2F2F7E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57" y="3096526"/>
            <a:ext cx="527050" cy="2940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FB9200CB-AF9A-4EA0-A1D1-9F6454802E4E}"/>
              </a:ext>
            </a:extLst>
          </p:cNvPr>
          <p:cNvSpPr/>
          <p:nvPr/>
        </p:nvSpPr>
        <p:spPr>
          <a:xfrm>
            <a:off x="-27908" y="3734132"/>
            <a:ext cx="485108" cy="55651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C3AD5640-D883-4E36-925D-FDD3E2751A0D}"/>
              </a:ext>
            </a:extLst>
          </p:cNvPr>
          <p:cNvSpPr/>
          <p:nvPr/>
        </p:nvSpPr>
        <p:spPr>
          <a:xfrm>
            <a:off x="7655169" y="38168"/>
            <a:ext cx="4536831" cy="914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nhóm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2315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6386124-10BD-46F0-933D-87C8A40EBDEE}"/>
              </a:ext>
            </a:extLst>
          </p:cNvPr>
          <p:cNvSpPr txBox="1"/>
          <p:nvPr/>
        </p:nvSpPr>
        <p:spPr>
          <a:xfrm>
            <a:off x="3153501" y="140676"/>
            <a:ext cx="3950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CÂY THÌ LÀ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391C598-C1D5-49F0-8AD4-7E645D27B1D3}"/>
              </a:ext>
            </a:extLst>
          </p:cNvPr>
          <p:cNvSpPr/>
          <p:nvPr/>
        </p:nvSpPr>
        <p:spPr>
          <a:xfrm>
            <a:off x="363415" y="656500"/>
            <a:ext cx="11301047" cy="60373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Ngày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tên gọ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- Chú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- Chú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cau.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- Chú thì ta đặt tên cho là cây mít…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Trời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- Chú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- Chú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ớt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- Chú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...</a:t>
            </a:r>
          </a:p>
          <a:p>
            <a:pPr lvl="0" algn="just"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Khi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kumimoji="0" lang="en-US" sz="20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just">
              <a:defRPr/>
            </a:pPr>
            <a:r>
              <a:rPr lang="en-US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- </a:t>
            </a:r>
            <a:r>
              <a:rPr lang="vi-VN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</a:t>
            </a:r>
            <a:r>
              <a:rPr lang="vi-VN" sz="20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tí xíu, chú có ích gì để ta đặt tên nào? – Trời hỏi.</a:t>
            </a:r>
          </a:p>
          <a:p>
            <a:pPr lvl="0" algn="just">
              <a:defRPr/>
            </a:pPr>
            <a:r>
              <a:rPr lang="en-US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</a:t>
            </a:r>
            <a:r>
              <a:rPr lang="vi-VN" sz="20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 liền thưa:</a:t>
            </a:r>
          </a:p>
          <a:p>
            <a:pPr lvl="0" algn="just">
              <a:defRPr/>
            </a:pPr>
            <a:r>
              <a:rPr lang="en-US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- </a:t>
            </a:r>
            <a:r>
              <a:rPr lang="vi-VN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Thưa </a:t>
            </a:r>
            <a:r>
              <a:rPr lang="vi-VN" sz="20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trời, khi nấu canh riêu cá hoặc làm chả cá, chả mực mà </a:t>
            </a:r>
            <a:r>
              <a:rPr lang="en-US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có</a:t>
            </a:r>
            <a:r>
              <a:rPr lang="vi-VN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0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vi-VN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0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mất cả ngon ạ.</a:t>
            </a:r>
          </a:p>
          <a:p>
            <a:pPr lvl="0" algn="just">
              <a:defRPr/>
            </a:pPr>
            <a:r>
              <a:rPr lang="en-US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</a:t>
            </a:r>
            <a:r>
              <a:rPr lang="vi-VN" sz="20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 </a:t>
            </a:r>
            <a:r>
              <a:rPr lang="vi-VN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vi-VN" sz="200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just">
              <a:defRPr/>
            </a:pPr>
            <a:r>
              <a:rPr lang="en-US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- </a:t>
            </a:r>
            <a:r>
              <a:rPr lang="vi-VN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Ừ </a:t>
            </a:r>
            <a:r>
              <a:rPr lang="vi-VN" sz="20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 ta nghĩ cho một cái tên. Tên chú thì</a:t>
            </a:r>
            <a:r>
              <a:rPr lang="vi-VN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</a:t>
            </a:r>
            <a:r>
              <a:rPr lang="en-US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vi-VN" sz="20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…..thì</a:t>
            </a:r>
            <a:r>
              <a:rPr lang="vi-VN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</a:t>
            </a:r>
            <a:r>
              <a:rPr lang="en-US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</a:t>
            </a:r>
            <a:r>
              <a:rPr lang="vi-VN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</a:t>
            </a:r>
            <a:r>
              <a:rPr lang="en-US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endParaRPr lang="vi-VN" sz="200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just">
              <a:defRPr/>
            </a:pPr>
            <a:r>
              <a:rPr lang="en-US" sz="20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</a:t>
            </a:r>
            <a:r>
              <a:rPr lang="vi-VN" sz="20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 đang suy nghĩ, cây nhỏ đã chạy đi xa rồi. Nó mừng rỡ khoe với bạn bè:</a:t>
            </a:r>
          </a:p>
          <a:p>
            <a:pPr lvl="0" algn="just">
              <a:defRPr/>
            </a:pPr>
            <a:r>
              <a:rPr lang="en-US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- </a:t>
            </a:r>
            <a:r>
              <a:rPr lang="vi-VN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</a:t>
            </a:r>
            <a:r>
              <a:rPr lang="vi-VN" sz="20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 tên cho tôi là cây “thì là” đấy!</a:t>
            </a:r>
          </a:p>
          <a:p>
            <a:pPr lvl="0" algn="just">
              <a:defRPr/>
            </a:pPr>
            <a:r>
              <a:rPr lang="en-US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                </a:t>
            </a:r>
            <a:r>
              <a:rPr lang="vi-VN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vi-VN" sz="2000" i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cây thì là </a:t>
            </a:r>
            <a:r>
              <a:rPr lang="vi-VN" sz="20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– Trịnh Mạnh kể)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C3AD5640-D883-4E36-925D-FDD3E2751A0D}"/>
              </a:ext>
            </a:extLst>
          </p:cNvPr>
          <p:cNvSpPr/>
          <p:nvPr/>
        </p:nvSpPr>
        <p:spPr>
          <a:xfrm>
            <a:off x="8106770" y="-20447"/>
            <a:ext cx="4022795" cy="914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2800" b="0" i="0" u="none" strike="noStrike" kern="1200" cap="none" spc="0" normalizeH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3964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5" y="2704383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4"/>
            <a:ext cx="5500268" cy="2173357"/>
          </a:xfrm>
          <a:prstGeom prst="roundRect">
            <a:avLst/>
          </a:prstGeom>
          <a:solidFill>
            <a:srgbClr val="00B0F0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72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 2</a:t>
            </a:r>
          </a:p>
        </p:txBody>
      </p:sp>
      <p:sp>
        <p:nvSpPr>
          <p:cNvPr id="3" name="Oval 2"/>
          <p:cNvSpPr/>
          <p:nvPr/>
        </p:nvSpPr>
        <p:spPr>
          <a:xfrm>
            <a:off x="2752137" y="2604052"/>
            <a:ext cx="1616765" cy="1524000"/>
          </a:xfrm>
          <a:prstGeom prst="ellipse">
            <a:avLst/>
          </a:prstGeom>
          <a:solidFill>
            <a:srgbClr val="00B0F0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64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1" y="0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1" y="-47207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7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3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4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572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Trả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lời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câu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hỏi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156913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33333E-6 L -3.9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CCCB4B-84D8-4156-BC01-5EA2C6A227BD}"/>
              </a:ext>
            </a:extLst>
          </p:cNvPr>
          <p:cNvSpPr txBox="1"/>
          <p:nvPr/>
        </p:nvSpPr>
        <p:spPr>
          <a:xfrm>
            <a:off x="1099405" y="297712"/>
            <a:ext cx="91910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Đóng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diễn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5E9332-9A69-4C92-8C05-DF6713971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405" y="3406585"/>
            <a:ext cx="1675691" cy="2494556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2A8BB079-6A84-48A6-8AA2-2F250E01D2FD}"/>
              </a:ext>
            </a:extLst>
          </p:cNvPr>
          <p:cNvSpPr/>
          <p:nvPr/>
        </p:nvSpPr>
        <p:spPr>
          <a:xfrm>
            <a:off x="2541181" y="1584251"/>
            <a:ext cx="3912782" cy="2052084"/>
          </a:xfrm>
          <a:prstGeom prst="cloudCallout">
            <a:avLst>
              <a:gd name="adj1" fmla="val -60393"/>
              <a:gd name="adj2" fmla="val 56761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21F051F-1FED-4668-9AB9-D4F61A3E8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5830" y="3551880"/>
            <a:ext cx="1645972" cy="2264806"/>
          </a:xfrm>
          <a:prstGeom prst="rect">
            <a:avLst/>
          </a:prstGeom>
        </p:spPr>
      </p:pic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A3A2656E-6CFA-477A-8048-31B1D4984FA1}"/>
              </a:ext>
            </a:extLst>
          </p:cNvPr>
          <p:cNvSpPr/>
          <p:nvPr/>
        </p:nvSpPr>
        <p:spPr>
          <a:xfrm>
            <a:off x="6596743" y="1518192"/>
            <a:ext cx="4312260" cy="1632027"/>
          </a:xfrm>
          <a:prstGeom prst="cloudCallout">
            <a:avLst>
              <a:gd name="adj1" fmla="val 16509"/>
              <a:gd name="adj2" fmla="val 77486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cảm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 </a:t>
            </a:r>
            <a:r>
              <a:rPr kumimoji="0" lang="vi-VN" sz="3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ạ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60315" y="5901141"/>
            <a:ext cx="1173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/>
              <a:t>Trời:</a:t>
            </a:r>
            <a:endParaRPr lang="en-US" sz="2800" b="1"/>
          </a:p>
        </p:txBody>
      </p:sp>
      <p:sp>
        <p:nvSpPr>
          <p:cNvPr id="11" name="TextBox 10"/>
          <p:cNvSpPr txBox="1"/>
          <p:nvPr/>
        </p:nvSpPr>
        <p:spPr>
          <a:xfrm>
            <a:off x="8905830" y="5922372"/>
            <a:ext cx="1784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/>
              <a:t>Cây cải:</a:t>
            </a:r>
            <a:endParaRPr lang="en-US" sz="2800" b="1"/>
          </a:p>
        </p:txBody>
      </p:sp>
    </p:spTree>
    <p:extLst>
      <p:ext uri="{BB962C8B-B14F-4D97-AF65-F5344CB8AC3E}">
        <p14:creationId xmlns:p14="http://schemas.microsoft.com/office/powerpoint/2010/main" val="11850205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3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127B1D5-CC47-44CF-BA2F-7B5F0C3CCB01}"/>
              </a:ext>
            </a:extLst>
          </p:cNvPr>
          <p:cNvSpPr txBox="1"/>
          <p:nvPr/>
        </p:nvSpPr>
        <p:spPr>
          <a:xfrm>
            <a:off x="1201010" y="138915"/>
            <a:ext cx="101893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 được trời đặt tên, cái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kumimoji="0" lang="en-US" sz="36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mảnh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khảnh, lá nhỏ xíu đã giới thiệu về mình như thế nào?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239699-7513-4C27-B51D-6AC855677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8835" y="2566987"/>
            <a:ext cx="7394330" cy="3507242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0BE6FEE0-7611-4C12-AED4-29CB2B28A7C5}"/>
              </a:ext>
            </a:extLst>
          </p:cNvPr>
          <p:cNvSpPr/>
          <p:nvPr/>
        </p:nvSpPr>
        <p:spPr>
          <a:xfrm>
            <a:off x="2398835" y="1380188"/>
            <a:ext cx="5516866" cy="2127287"/>
          </a:xfrm>
          <a:prstGeom prst="cloudCallout">
            <a:avLst>
              <a:gd name="adj1" fmla="val -15939"/>
              <a:gd name="adj2" fmla="val 91592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Thưa trời, khi nấu canh riêu cá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4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chả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cá, chả mực mà không có con thì mất cả ngon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ạ</a:t>
            </a:r>
            <a:r>
              <a:rPr kumimoji="0" lang="vi-VN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611385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683DF5-D8C5-436F-93A7-AA4C19D34716}"/>
              </a:ext>
            </a:extLst>
          </p:cNvPr>
          <p:cNvSpPr txBox="1"/>
          <p:nvPr/>
        </p:nvSpPr>
        <p:spPr>
          <a:xfrm>
            <a:off x="2577948" y="587679"/>
            <a:ext cx="8405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”?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A8D6C141-A281-4934-A988-7120A2721606}"/>
              </a:ext>
            </a:extLst>
          </p:cNvPr>
          <p:cNvSpPr/>
          <p:nvPr/>
        </p:nvSpPr>
        <p:spPr>
          <a:xfrm>
            <a:off x="1630495" y="1351952"/>
            <a:ext cx="7936586" cy="3095739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smtClean="0"/>
              <a:t>Vì </a:t>
            </a:r>
            <a:r>
              <a:rPr lang="en-US" sz="2800" i="1"/>
              <a:t>hấp tấp, vội vàng nên cây nhỏ đã nhầm lời lẩm nhẩm của trời là lời trời đặt tên cho cây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025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683DF5-D8C5-436F-93A7-AA4C19D34716}"/>
              </a:ext>
            </a:extLst>
          </p:cNvPr>
          <p:cNvSpPr txBox="1"/>
          <p:nvPr/>
        </p:nvSpPr>
        <p:spPr>
          <a:xfrm>
            <a:off x="1079653" y="396607"/>
            <a:ext cx="99041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Theo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em, bạn bè của cây nhỏ sẽ nói gì khi 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khoe tên mình là cây 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“thì là”?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2808FFD7-E9E7-487E-A4C6-A5A09E7F76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009" y="1759447"/>
            <a:ext cx="5104482" cy="375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894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82636" y="1142582"/>
            <a:ext cx="10372298" cy="754743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>
              <a:buClrTx/>
              <a:buFontTx/>
              <a:buNone/>
            </a:pPr>
            <a:r>
              <a:rPr lang="en-US" sz="40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 đọc Sự tích cây thì là cho em biết điều gì ?</a:t>
            </a:r>
            <a:endParaRPr lang="en-US" sz="4000" b="1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928038" y="2301697"/>
            <a:ext cx="8895569" cy="101704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r>
              <a:rPr lang="en-US" sz="40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 đọc </a:t>
            </a:r>
            <a:r>
              <a:rPr lang="en-US" sz="40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40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 biết </a:t>
            </a:r>
            <a:r>
              <a:rPr lang="en-US" sz="40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cách </a:t>
            </a:r>
            <a:r>
              <a:rPr lang="en-US" sz="4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giải thích rất hay về tên cây thì </a:t>
            </a:r>
            <a:r>
              <a:rPr lang="en-US" sz="40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là.</a:t>
            </a:r>
            <a:endParaRPr lang="en-US" sz="40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756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18">
            <a:extLst>
              <a:ext uri="{FF2B5EF4-FFF2-40B4-BE49-F238E27FC236}">
                <a16:creationId xmlns:a16="http://schemas.microsoft.com/office/drawing/2014/main" id="{24BDCB22-0369-40F5-AECC-34886F39ACD2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070357" y="2070344"/>
            <a:ext cx="8248298" cy="2031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11: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endParaRPr kumimoji="0" lang="en-US" altLang="zh-CN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文本框 5"/>
          <p:cNvSpPr txBox="1"/>
          <p:nvPr/>
        </p:nvSpPr>
        <p:spPr>
          <a:xfrm>
            <a:off x="3614777" y="4189512"/>
            <a:ext cx="49059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-300" normalizeH="0" baseline="0" noProof="0" dirty="0" err="1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altLang="zh-CN" sz="6600" b="1" i="0" u="none" strike="noStrike" kern="1200" cap="none" spc="-300" normalizeH="0" baseline="0" noProof="0" dirty="0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+ 2</a:t>
            </a:r>
            <a:endParaRPr kumimoji="0" lang="zh-CN" altLang="en-US" sz="6600" b="1" i="0" u="none" strike="noStrike" kern="1200" cap="none" spc="-300" normalizeH="0" baseline="0" noProof="0" dirty="0">
              <a:ln>
                <a:noFill/>
              </a:ln>
              <a:solidFill>
                <a:srgbClr val="39B72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58008" y="2369975"/>
            <a:ext cx="8132901" cy="123110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7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ĐỌC LẠI</a:t>
            </a:r>
          </a:p>
        </p:txBody>
      </p:sp>
    </p:spTree>
    <p:extLst>
      <p:ext uri="{BB962C8B-B14F-4D97-AF65-F5344CB8AC3E}">
        <p14:creationId xmlns:p14="http://schemas.microsoft.com/office/powerpoint/2010/main" val="326236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6386124-10BD-46F0-933D-87C8A40EBDEE}"/>
              </a:ext>
            </a:extLst>
          </p:cNvPr>
          <p:cNvSpPr txBox="1"/>
          <p:nvPr/>
        </p:nvSpPr>
        <p:spPr>
          <a:xfrm>
            <a:off x="3153501" y="140676"/>
            <a:ext cx="3950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CÂY THÌ LÀ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391C598-C1D5-49F0-8AD4-7E645D27B1D3}"/>
              </a:ext>
            </a:extLst>
          </p:cNvPr>
          <p:cNvSpPr/>
          <p:nvPr/>
        </p:nvSpPr>
        <p:spPr>
          <a:xfrm>
            <a:off x="363415" y="656500"/>
            <a:ext cx="11301047" cy="60373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Ngày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tên gọ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- Chú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- Chú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cau.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- Chú thì ta đặt tên cho là cây mít…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Trời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- Chú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- Chú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ớt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- Chú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...</a:t>
            </a:r>
          </a:p>
          <a:p>
            <a:pPr lvl="0" algn="just"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Khi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kumimoji="0" lang="en-US" sz="20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just">
              <a:defRPr/>
            </a:pPr>
            <a:r>
              <a:rPr lang="en-US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00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vi-VN" sz="200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</a:t>
            </a:r>
            <a:r>
              <a:rPr lang="vi-VN" sz="20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tí xíu, chú có ích gì để ta đặt tên nào?</a:t>
            </a:r>
            <a:r>
              <a:rPr lang="vi-VN" sz="20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Trời hỏi.</a:t>
            </a:r>
          </a:p>
          <a:p>
            <a:pPr lvl="0" algn="just">
              <a:defRPr/>
            </a:pPr>
            <a:r>
              <a:rPr lang="en-US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</a:t>
            </a:r>
            <a:r>
              <a:rPr lang="vi-VN" sz="20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 liền thưa:</a:t>
            </a:r>
          </a:p>
          <a:p>
            <a:pPr lvl="0" algn="just">
              <a:defRPr/>
            </a:pPr>
            <a:r>
              <a:rPr lang="en-US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000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vi-VN" sz="2000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Thưa </a:t>
            </a:r>
            <a:r>
              <a:rPr lang="vi-VN" sz="200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trời, khi nấu canh riêu cá hoặc làm chả cá, chả mực mà </a:t>
            </a:r>
            <a:r>
              <a:rPr lang="en-US" sz="2000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có</a:t>
            </a:r>
            <a:r>
              <a:rPr lang="vi-VN" sz="2000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00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2000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vi-VN" sz="2000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00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mất cả ngon ạ.</a:t>
            </a:r>
          </a:p>
          <a:p>
            <a:pPr lvl="0" algn="just">
              <a:defRPr/>
            </a:pPr>
            <a:r>
              <a:rPr lang="en-US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</a:t>
            </a:r>
            <a:r>
              <a:rPr lang="vi-VN" sz="20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 </a:t>
            </a:r>
            <a:r>
              <a:rPr lang="vi-VN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vi-VN" sz="200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just">
              <a:defRPr/>
            </a:pPr>
            <a:r>
              <a:rPr lang="en-US" sz="200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- </a:t>
            </a:r>
            <a:r>
              <a:rPr lang="vi-VN" sz="200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Ừ </a:t>
            </a:r>
            <a:r>
              <a:rPr lang="vi-VN" sz="20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 ta nghĩ cho một cái tên. Tên chú thì</a:t>
            </a:r>
            <a:r>
              <a:rPr lang="vi-VN" sz="200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</a:t>
            </a:r>
            <a:r>
              <a:rPr lang="en-US" sz="200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00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vi-VN" sz="20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…..thì</a:t>
            </a:r>
            <a:r>
              <a:rPr lang="vi-VN" sz="200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</a:t>
            </a:r>
            <a:r>
              <a:rPr lang="en-US" sz="200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</a:t>
            </a:r>
            <a:r>
              <a:rPr lang="vi-VN" sz="200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</a:t>
            </a:r>
            <a:r>
              <a:rPr lang="en-US" sz="200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endParaRPr lang="vi-VN" sz="200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just">
              <a:defRPr/>
            </a:pPr>
            <a:r>
              <a:rPr lang="en-US" sz="20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</a:t>
            </a:r>
            <a:r>
              <a:rPr lang="vi-VN" sz="20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 đang suy nghĩ, cây nhỏ đã chạy đi xa rồi. Nó mừng rỡ khoe với bạn bè:</a:t>
            </a:r>
          </a:p>
          <a:p>
            <a:pPr lvl="0" algn="just">
              <a:defRPr/>
            </a:pPr>
            <a:r>
              <a:rPr lang="en-US" sz="2000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- </a:t>
            </a:r>
            <a:r>
              <a:rPr lang="vi-VN" sz="2000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</a:t>
            </a:r>
            <a:r>
              <a:rPr lang="vi-VN" sz="200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 tên cho tôi là cây “thì là” đấy!</a:t>
            </a:r>
          </a:p>
          <a:p>
            <a:pPr lvl="0" algn="just">
              <a:defRPr/>
            </a:pPr>
            <a:r>
              <a:rPr lang="en-US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                </a:t>
            </a:r>
            <a:r>
              <a:rPr lang="vi-VN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vi-VN" sz="2000" i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cây thì là </a:t>
            </a:r>
            <a:r>
              <a:rPr lang="vi-VN" sz="20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– Trịnh Mạnh kể)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C3AD5640-D883-4E36-925D-FDD3E2751A0D}"/>
              </a:ext>
            </a:extLst>
          </p:cNvPr>
          <p:cNvSpPr/>
          <p:nvPr/>
        </p:nvSpPr>
        <p:spPr>
          <a:xfrm>
            <a:off x="7820167" y="-20447"/>
            <a:ext cx="4309398" cy="914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kumimoji="0" lang="en-US" sz="2800" b="0" i="0" u="none" strike="noStrike" kern="1200" cap="none" spc="0" normalizeH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2032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Luyện</a:t>
            </a: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tập theo văn</a:t>
            </a:r>
            <a:r>
              <a:rPr kumimoji="0" lang="en-US" sz="4400" b="1" i="0" u="none" strike="noStrike" kern="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bản đọc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7269644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3.33333E-6 L -4.16667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34C7FD-00B3-40B2-A884-82AC6719C208}"/>
              </a:ext>
            </a:extLst>
          </p:cNvPr>
          <p:cNvSpPr txBox="1"/>
          <p:nvPr/>
        </p:nvSpPr>
        <p:spPr>
          <a:xfrm>
            <a:off x="1707614" y="110169"/>
            <a:ext cx="10399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024F4B-F204-4E7B-9C57-3091FB2B5C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0754" y="1883885"/>
            <a:ext cx="8555794" cy="4058142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BD29F040-3CB7-4466-B6C7-B511D138478E}"/>
              </a:ext>
            </a:extLst>
          </p:cNvPr>
          <p:cNvSpPr/>
          <p:nvPr/>
        </p:nvSpPr>
        <p:spPr>
          <a:xfrm>
            <a:off x="2490860" y="1182085"/>
            <a:ext cx="5209930" cy="2536372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 Xin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ạ!</a:t>
            </a:r>
          </a:p>
        </p:txBody>
      </p:sp>
    </p:spTree>
    <p:extLst>
      <p:ext uri="{BB962C8B-B14F-4D97-AF65-F5344CB8AC3E}">
        <p14:creationId xmlns:p14="http://schemas.microsoft.com/office/powerpoint/2010/main" val="297036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8011ABF-C1D0-4706-B8B6-92D5CA8DD276}"/>
              </a:ext>
            </a:extLst>
          </p:cNvPr>
          <p:cNvSpPr txBox="1"/>
          <p:nvPr/>
        </p:nvSpPr>
        <p:spPr>
          <a:xfrm>
            <a:off x="805543" y="223024"/>
            <a:ext cx="113864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vi-VN" sz="4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nói và đáp lời đề nghị chơi một trò chơi.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909055D3-7736-43FC-B1A7-47B92322C2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1148273" y="3634734"/>
            <a:ext cx="1966025" cy="2667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401AF0E0-0B33-4DA7-9380-D0DBD9697129}"/>
              </a:ext>
            </a:extLst>
          </p:cNvPr>
          <p:cNvSpPr/>
          <p:nvPr/>
        </p:nvSpPr>
        <p:spPr>
          <a:xfrm>
            <a:off x="1502229" y="1110344"/>
            <a:ext cx="4746171" cy="2331264"/>
          </a:xfrm>
          <a:prstGeom prst="cloudCallout">
            <a:avLst>
              <a:gd name="adj1" fmla="val -51602"/>
              <a:gd name="adj2" fmla="val 659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 có thể chơi nhảy dây cùng tớ không?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E5646CF-D7E2-4453-9219-2642169C70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/>
        </p:blipFill>
        <p:spPr bwMode="auto">
          <a:xfrm flipH="1">
            <a:off x="8273225" y="4189907"/>
            <a:ext cx="2308523" cy="2167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F3D6ACBE-7733-4327-BE15-0ABC10C11D01}"/>
              </a:ext>
            </a:extLst>
          </p:cNvPr>
          <p:cNvSpPr/>
          <p:nvPr/>
        </p:nvSpPr>
        <p:spPr>
          <a:xfrm>
            <a:off x="6248400" y="1545771"/>
            <a:ext cx="4333348" cy="1883229"/>
          </a:xfrm>
          <a:prstGeom prst="cloudCallout">
            <a:avLst>
              <a:gd name="adj1" fmla="val 20112"/>
              <a:gd name="adj2" fmla="val 8913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 chứ, mình cùng chơi nào.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7214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11374" y="1381121"/>
            <a:ext cx="8283608" cy="492438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defTabSz="914377"/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Hôm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nay, </a:t>
            </a: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dung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400" b="1" dirty="0">
              <a:latin typeface="DFPOP1-W9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11374" y="2392976"/>
            <a:ext cx="9918444" cy="492438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defTabSz="914377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nay,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hay ý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6"/>
          <p:cNvSpPr txBox="1"/>
          <p:nvPr/>
        </p:nvSpPr>
        <p:spPr>
          <a:xfrm>
            <a:off x="3294174" y="113834"/>
            <a:ext cx="5994400" cy="83099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nl-NL" sz="4800" b="1" dirty="0"/>
              <a:t>Vận dụng, trải nghiệm: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08037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6" name="图片 41995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0" y="685800"/>
            <a:ext cx="4656667" cy="38629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7" name="图片 41996" descr="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7272867" cy="636058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6" name="图片 41997" descr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617633"/>
            <a:ext cx="12192000" cy="124036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797" name="Text Box 5"/>
          <p:cNvSpPr txBox="1"/>
          <p:nvPr/>
        </p:nvSpPr>
        <p:spPr>
          <a:xfrm>
            <a:off x="1419376" y="2459992"/>
            <a:ext cx="4544704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  <a:defRPr/>
            </a:pPr>
            <a:r>
              <a:rPr lang="en-US" sz="4400" b="1"/>
              <a:t>Định hướng học tập tiếp theo:</a:t>
            </a:r>
            <a:endParaRPr kumimoji="0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3519" y="3738636"/>
            <a:ext cx="58083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Về nhà đọc và trả lời câu hỏi cho người thân nghe</a:t>
            </a:r>
          </a:p>
          <a:p>
            <a:r>
              <a:rPr lang="en-US" sz="3200" smtClean="0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Chuẩn bị bài Nghe - kể: Sự tích cây thì là</a:t>
            </a:r>
            <a:endParaRPr lang="en-US" sz="3200">
              <a:solidFill>
                <a:srgbClr val="0418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005" y="236091"/>
            <a:ext cx="12331428" cy="10693183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915887" y="1868278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05" name="任意多边形 104"/>
          <p:cNvSpPr/>
          <p:nvPr/>
        </p:nvSpPr>
        <p:spPr>
          <a:xfrm>
            <a:off x="2390356" y="2056871"/>
            <a:ext cx="7408981" cy="4072083"/>
          </a:xfrm>
          <a:custGeom>
            <a:avLst/>
            <a:gdLst>
              <a:gd name="connsiteX0" fmla="*/ 0 w 4967417"/>
              <a:gd name="connsiteY0" fmla="*/ 2644346 h 2656703"/>
              <a:gd name="connsiteX1" fmla="*/ 2261287 w 4967417"/>
              <a:gd name="connsiteY1" fmla="*/ 0 h 2656703"/>
              <a:gd name="connsiteX2" fmla="*/ 2150076 w 4967417"/>
              <a:gd name="connsiteY2" fmla="*/ 2656703 h 2656703"/>
              <a:gd name="connsiteX3" fmla="*/ 4028303 w 4967417"/>
              <a:gd name="connsiteY3" fmla="*/ 444843 h 2656703"/>
              <a:gd name="connsiteX4" fmla="*/ 3917092 w 4967417"/>
              <a:gd name="connsiteY4" fmla="*/ 2619632 h 2656703"/>
              <a:gd name="connsiteX5" fmla="*/ 4967417 w 4967417"/>
              <a:gd name="connsiteY5" fmla="*/ 1779373 h 2656703"/>
              <a:gd name="connsiteX6" fmla="*/ 4905633 w 4967417"/>
              <a:gd name="connsiteY6" fmla="*/ 2607275 h 2656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67417" h="2656703">
                <a:moveTo>
                  <a:pt x="0" y="2644346"/>
                </a:moveTo>
                <a:lnTo>
                  <a:pt x="2261287" y="0"/>
                </a:lnTo>
                <a:lnTo>
                  <a:pt x="2150076" y="2656703"/>
                </a:lnTo>
                <a:lnTo>
                  <a:pt x="4028303" y="444843"/>
                </a:lnTo>
                <a:lnTo>
                  <a:pt x="3917092" y="2619632"/>
                </a:lnTo>
                <a:lnTo>
                  <a:pt x="4967417" y="1779373"/>
                </a:lnTo>
                <a:lnTo>
                  <a:pt x="4905633" y="2607275"/>
                </a:lnTo>
              </a:path>
            </a:pathLst>
          </a:custGeom>
          <a:noFill/>
          <a:ln w="1905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366" y="4748185"/>
            <a:ext cx="3121967" cy="1772088"/>
          </a:xfrm>
          <a:prstGeom prst="rect">
            <a:avLst/>
          </a:prstGeom>
        </p:spPr>
      </p:pic>
      <p:sp>
        <p:nvSpPr>
          <p:cNvPr id="24" name="TextBox 31"/>
          <p:cNvSpPr txBox="1"/>
          <p:nvPr/>
        </p:nvSpPr>
        <p:spPr>
          <a:xfrm>
            <a:off x="1832499" y="2923448"/>
            <a:ext cx="8374419" cy="1764585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/>
          <a:p>
            <a:pPr algn="ctr" defTabSz="914377"/>
            <a:r>
              <a:rPr lang="en-US" altLang="zh-CN" sz="5300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Chúc</a:t>
            </a:r>
            <a:r>
              <a:rPr lang="en-US" altLang="zh-CN" sz="5300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5300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các</a:t>
            </a:r>
            <a:r>
              <a:rPr lang="en-US" altLang="zh-CN" sz="5300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con</a:t>
            </a:r>
          </a:p>
          <a:p>
            <a:pPr algn="ctr" defTabSz="914377"/>
            <a:r>
              <a:rPr lang="en-US" altLang="zh-CN" sz="5300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Chăm</a:t>
            </a:r>
            <a:r>
              <a:rPr lang="en-US" altLang="zh-CN" sz="5300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5300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ngoan</a:t>
            </a:r>
            <a:r>
              <a:rPr lang="en-US" altLang="zh-CN" sz="5300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5300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học</a:t>
            </a:r>
            <a:r>
              <a:rPr lang="en-US" altLang="zh-CN" sz="5300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5300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giỏi</a:t>
            </a:r>
            <a:endParaRPr lang="zh-CN" altLang="en-US" sz="5300" b="1" dirty="0">
              <a:solidFill>
                <a:srgbClr val="A9250B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82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decel="4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6" presetClass="emph" presetSubtype="0" repeatCount="1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4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05" grpId="0" animBg="1"/>
      <p:bldP spid="92" grpId="0" animBg="1"/>
      <p:bldP spid="111" grpId="0" animBg="1"/>
      <p:bldP spid="112" grpId="0" animBg="1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868E4F17-3912-420A-9CFC-81AE87BF9EE7}"/>
              </a:ext>
            </a:extLst>
          </p:cNvPr>
          <p:cNvSpPr/>
          <p:nvPr/>
        </p:nvSpPr>
        <p:spPr>
          <a:xfrm>
            <a:off x="3169525" y="364874"/>
            <a:ext cx="5526379" cy="825300"/>
          </a:xfrm>
          <a:prstGeom prst="roundRect">
            <a:avLst/>
          </a:prstGeom>
          <a:solidFill>
            <a:srgbClr val="F89E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>
              <a:buClrTx/>
              <a:buFontTx/>
              <a:buNone/>
            </a:pPr>
            <a:r>
              <a:rPr lang="en-US" sz="4000" b="1">
                <a:solidFill>
                  <a:srgbClr val="000000"/>
                </a:solidFill>
              </a:rPr>
              <a:t>YÊU CẦU CẦN ĐẠT</a:t>
            </a:r>
          </a:p>
        </p:txBody>
      </p:sp>
      <p:sp>
        <p:nvSpPr>
          <p:cNvPr id="3" name="Rectangle: Rounded Corners 4">
            <a:extLst>
              <a:ext uri="{FF2B5EF4-FFF2-40B4-BE49-F238E27FC236}">
                <a16:creationId xmlns:a16="http://schemas.microsoft.com/office/drawing/2014/main" id="{FF44410A-0758-4C45-9D58-1DA3B7431378}"/>
              </a:ext>
            </a:extLst>
          </p:cNvPr>
          <p:cNvSpPr/>
          <p:nvPr/>
        </p:nvSpPr>
        <p:spPr>
          <a:xfrm>
            <a:off x="749300" y="1585687"/>
            <a:ext cx="10337800" cy="11557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>
              <a:buClrTx/>
              <a:buFontTx/>
              <a:buNone/>
              <a:defRPr/>
            </a:pPr>
            <a:r>
              <a:rPr lang="en-US" sz="2800" err="1">
                <a:solidFill>
                  <a:srgbClr val="000000"/>
                </a:solidFill>
              </a:rPr>
              <a:t>Đọc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err="1">
                <a:solidFill>
                  <a:srgbClr val="000000"/>
                </a:solidFill>
              </a:rPr>
              <a:t>đúng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err="1">
                <a:solidFill>
                  <a:srgbClr val="000000"/>
                </a:solidFill>
              </a:rPr>
              <a:t>các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err="1">
                <a:solidFill>
                  <a:srgbClr val="000000"/>
                </a:solidFill>
              </a:rPr>
              <a:t>tiếng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err="1">
                <a:solidFill>
                  <a:srgbClr val="000000"/>
                </a:solidFill>
              </a:rPr>
              <a:t>dễ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err="1">
                <a:solidFill>
                  <a:srgbClr val="000000"/>
                </a:solidFill>
              </a:rPr>
              <a:t>đọc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err="1">
                <a:solidFill>
                  <a:srgbClr val="000000"/>
                </a:solidFill>
              </a:rPr>
              <a:t>sai</a:t>
            </a:r>
            <a:r>
              <a:rPr lang="en-US" sz="2800">
                <a:solidFill>
                  <a:srgbClr val="000000"/>
                </a:solidFill>
              </a:rPr>
              <a:t>, </a:t>
            </a:r>
            <a:r>
              <a:rPr lang="en-US" sz="2800" err="1">
                <a:solidFill>
                  <a:srgbClr val="000000"/>
                </a:solidFill>
              </a:rPr>
              <a:t>lẫn</a:t>
            </a:r>
            <a:r>
              <a:rPr lang="en-US" sz="2800">
                <a:solidFill>
                  <a:srgbClr val="000000"/>
                </a:solidFill>
              </a:rPr>
              <a:t> do </a:t>
            </a:r>
            <a:r>
              <a:rPr lang="en-US" sz="2800" err="1">
                <a:solidFill>
                  <a:srgbClr val="000000"/>
                </a:solidFill>
              </a:rPr>
              <a:t>ảnh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err="1">
                <a:solidFill>
                  <a:srgbClr val="000000"/>
                </a:solidFill>
              </a:rPr>
              <a:t>hưởng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err="1">
                <a:solidFill>
                  <a:srgbClr val="000000"/>
                </a:solidFill>
              </a:rPr>
              <a:t>cách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err="1">
                <a:solidFill>
                  <a:srgbClr val="000000"/>
                </a:solidFill>
              </a:rPr>
              <a:t>phát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err="1">
                <a:solidFill>
                  <a:srgbClr val="000000"/>
                </a:solidFill>
              </a:rPr>
              <a:t>âm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err="1">
                <a:solidFill>
                  <a:srgbClr val="000000"/>
                </a:solidFill>
              </a:rPr>
              <a:t>địa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err="1">
                <a:solidFill>
                  <a:srgbClr val="000000"/>
                </a:solidFill>
              </a:rPr>
              <a:t>phương</a:t>
            </a:r>
            <a:r>
              <a:rPr lang="en-US" sz="280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4" name="Rectangle: Rounded Corners 5">
            <a:extLst>
              <a:ext uri="{FF2B5EF4-FFF2-40B4-BE49-F238E27FC236}">
                <a16:creationId xmlns:a16="http://schemas.microsoft.com/office/drawing/2014/main" id="{74526733-6D5A-47B6-9942-0EEED1AB8D25}"/>
              </a:ext>
            </a:extLst>
          </p:cNvPr>
          <p:cNvSpPr/>
          <p:nvPr/>
        </p:nvSpPr>
        <p:spPr>
          <a:xfrm>
            <a:off x="749300" y="3022601"/>
            <a:ext cx="10337800" cy="11557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>
              <a:buClrTx/>
              <a:buFontTx/>
              <a:buNone/>
              <a:defRPr/>
            </a:pPr>
            <a:r>
              <a:rPr lang="en-US" sz="2800" err="1">
                <a:solidFill>
                  <a:srgbClr val="000000"/>
                </a:solidFill>
              </a:rPr>
              <a:t>Đọc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err="1">
                <a:solidFill>
                  <a:srgbClr val="000000"/>
                </a:solidFill>
              </a:rPr>
              <a:t>đúng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err="1">
                <a:solidFill>
                  <a:srgbClr val="000000"/>
                </a:solidFill>
              </a:rPr>
              <a:t>lời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err="1">
                <a:solidFill>
                  <a:srgbClr val="000000"/>
                </a:solidFill>
              </a:rPr>
              <a:t>kể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err="1">
                <a:solidFill>
                  <a:srgbClr val="000000"/>
                </a:solidFill>
              </a:rPr>
              <a:t>chuyện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err="1">
                <a:solidFill>
                  <a:srgbClr val="000000"/>
                </a:solidFill>
              </a:rPr>
              <a:t>và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err="1">
                <a:solidFill>
                  <a:srgbClr val="000000"/>
                </a:solidFill>
              </a:rPr>
              <a:t>lời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err="1">
                <a:solidFill>
                  <a:srgbClr val="000000"/>
                </a:solidFill>
              </a:rPr>
              <a:t>nói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err="1">
                <a:solidFill>
                  <a:srgbClr val="000000"/>
                </a:solidFill>
              </a:rPr>
              <a:t>trực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err="1">
                <a:solidFill>
                  <a:srgbClr val="000000"/>
                </a:solidFill>
              </a:rPr>
              <a:t>tiếp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err="1">
                <a:solidFill>
                  <a:srgbClr val="000000"/>
                </a:solidFill>
              </a:rPr>
              <a:t>nhân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err="1">
                <a:solidFill>
                  <a:srgbClr val="000000"/>
                </a:solidFill>
              </a:rPr>
              <a:t>vật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err="1">
                <a:solidFill>
                  <a:srgbClr val="000000"/>
                </a:solidFill>
              </a:rPr>
              <a:t>với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err="1">
                <a:solidFill>
                  <a:srgbClr val="000000"/>
                </a:solidFill>
              </a:rPr>
              <a:t>ngữ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err="1">
                <a:solidFill>
                  <a:srgbClr val="000000"/>
                </a:solidFill>
              </a:rPr>
              <a:t>điệu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err="1">
                <a:solidFill>
                  <a:srgbClr val="000000"/>
                </a:solidFill>
              </a:rPr>
              <a:t>phù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err="1">
                <a:solidFill>
                  <a:srgbClr val="000000"/>
                </a:solidFill>
              </a:rPr>
              <a:t>hợp</a:t>
            </a:r>
            <a:r>
              <a:rPr lang="en-US" sz="280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62A402F4-3985-414B-9B68-045728DECA9B}"/>
              </a:ext>
            </a:extLst>
          </p:cNvPr>
          <p:cNvSpPr/>
          <p:nvPr/>
        </p:nvSpPr>
        <p:spPr>
          <a:xfrm>
            <a:off x="749300" y="4445001"/>
            <a:ext cx="10337800" cy="9017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>
              <a:buClrTx/>
              <a:buFontTx/>
              <a:buNone/>
              <a:defRPr/>
            </a:pPr>
            <a:r>
              <a:rPr lang="en-US" sz="2800">
                <a:solidFill>
                  <a:srgbClr val="000000"/>
                </a:solidFill>
              </a:rPr>
              <a:t>Nhận biết các sự việc của câu chuyện trong tranh minh họa.</a:t>
            </a:r>
          </a:p>
        </p:txBody>
      </p:sp>
      <p:sp>
        <p:nvSpPr>
          <p:cNvPr id="6" name="Rectangle: Rounded Corners 7">
            <a:extLst>
              <a:ext uri="{FF2B5EF4-FFF2-40B4-BE49-F238E27FC236}">
                <a16:creationId xmlns:a16="http://schemas.microsoft.com/office/drawing/2014/main" id="{F45DB71F-5DED-4387-9307-8FCD9F6C148D}"/>
              </a:ext>
            </a:extLst>
          </p:cNvPr>
          <p:cNvSpPr/>
          <p:nvPr/>
        </p:nvSpPr>
        <p:spPr>
          <a:xfrm>
            <a:off x="749300" y="5613401"/>
            <a:ext cx="10337800" cy="901700"/>
          </a:xfrm>
          <a:prstGeom prst="roundRect">
            <a:avLst/>
          </a:prstGeom>
          <a:solidFill>
            <a:srgbClr val="9AD2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>
              <a:buClrTx/>
              <a:buFontTx/>
              <a:buNone/>
              <a:defRPr/>
            </a:pPr>
            <a:r>
              <a:rPr lang="en-US" sz="2800" err="1">
                <a:solidFill>
                  <a:srgbClr val="000000"/>
                </a:solidFill>
              </a:rPr>
              <a:t>Hiểu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err="1">
                <a:solidFill>
                  <a:srgbClr val="000000"/>
                </a:solidFill>
              </a:rPr>
              <a:t>và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err="1">
                <a:solidFill>
                  <a:srgbClr val="000000"/>
                </a:solidFill>
              </a:rPr>
              <a:t>nắm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err="1">
                <a:solidFill>
                  <a:srgbClr val="000000"/>
                </a:solidFill>
              </a:rPr>
              <a:t>được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err="1">
                <a:solidFill>
                  <a:srgbClr val="000000"/>
                </a:solidFill>
              </a:rPr>
              <a:t>nội</a:t>
            </a:r>
            <a:r>
              <a:rPr lang="en-US" sz="2800">
                <a:solidFill>
                  <a:srgbClr val="000000"/>
                </a:solidFill>
              </a:rPr>
              <a:t> dung </a:t>
            </a:r>
            <a:r>
              <a:rPr lang="en-US" sz="2800" err="1">
                <a:solidFill>
                  <a:srgbClr val="000000"/>
                </a:solidFill>
              </a:rPr>
              <a:t>chính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err="1">
                <a:solidFill>
                  <a:srgbClr val="000000"/>
                </a:solidFill>
              </a:rPr>
              <a:t>của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err="1">
                <a:solidFill>
                  <a:srgbClr val="000000"/>
                </a:solidFill>
              </a:rPr>
              <a:t>bài</a:t>
            </a:r>
            <a:r>
              <a:rPr lang="en-US" sz="2800">
                <a:solidFill>
                  <a:srgbClr val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83747368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9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"/>
          <p:cNvGrpSpPr/>
          <p:nvPr/>
        </p:nvGrpSpPr>
        <p:grpSpPr>
          <a:xfrm>
            <a:off x="181493" y="3277339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0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57" y="-648461"/>
            <a:ext cx="9637267" cy="628460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306859" y="983060"/>
            <a:ext cx="6318308" cy="2203319"/>
          </a:xfrm>
          <a:prstGeom prst="rect">
            <a:avLst/>
          </a:prstGeom>
          <a:noFill/>
        </p:spPr>
        <p:txBody>
          <a:bodyPr spcFirstLastPara="1" wrap="none" lIns="68578" tIns="34290" rIns="68578" bIns="34290" numCol="1">
            <a:prstTxWarp prst="textArchDown">
              <a:avLst/>
            </a:prstTxWarp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8000" b="1" err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8000" b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Đọc</a:t>
            </a:r>
          </a:p>
        </p:txBody>
      </p:sp>
    </p:spTree>
    <p:extLst>
      <p:ext uri="{BB962C8B-B14F-4D97-AF65-F5344CB8AC3E}">
        <p14:creationId xmlns:p14="http://schemas.microsoft.com/office/powerpoint/2010/main" val="154152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31" y="1187362"/>
            <a:ext cx="12194631" cy="4858603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1514901" y="395785"/>
            <a:ext cx="86663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/>
              <a:t>Nói tên một số cây rau mà em biết. </a:t>
            </a:r>
            <a:endParaRPr lang="en-US" sz="3200"/>
          </a:p>
        </p:txBody>
      </p:sp>
      <p:sp>
        <p:nvSpPr>
          <p:cNvPr id="3" name="Rectangle 2"/>
          <p:cNvSpPr/>
          <p:nvPr/>
        </p:nvSpPr>
        <p:spPr>
          <a:xfrm>
            <a:off x="9471547" y="-13648"/>
            <a:ext cx="2788693" cy="24566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08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6386124-10BD-46F0-933D-87C8A40EBDEE}"/>
              </a:ext>
            </a:extLst>
          </p:cNvPr>
          <p:cNvSpPr txBox="1"/>
          <p:nvPr/>
        </p:nvSpPr>
        <p:spPr>
          <a:xfrm>
            <a:off x="3153501" y="140676"/>
            <a:ext cx="3950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CÂY THÌ LÀ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391C598-C1D5-49F0-8AD4-7E645D27B1D3}"/>
              </a:ext>
            </a:extLst>
          </p:cNvPr>
          <p:cNvSpPr/>
          <p:nvPr/>
        </p:nvSpPr>
        <p:spPr>
          <a:xfrm>
            <a:off x="363415" y="656500"/>
            <a:ext cx="11301047" cy="60373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Ngày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tên gọ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- Chú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- Chú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cau.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- Chú thì ta đặt tên cho là cây mít…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Trời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- Chú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- Chú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ớt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- Chú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...</a:t>
            </a:r>
          </a:p>
          <a:p>
            <a:pPr lvl="0" algn="just"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Khi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kumimoji="0" lang="en-US" sz="20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just">
              <a:defRPr/>
            </a:pPr>
            <a:r>
              <a:rPr lang="en-US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- </a:t>
            </a:r>
            <a:r>
              <a:rPr lang="vi-VN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</a:t>
            </a:r>
            <a:r>
              <a:rPr lang="vi-VN" sz="20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tí xíu, chú có ích gì để ta đặt tên nào? – Trời hỏi.</a:t>
            </a:r>
          </a:p>
          <a:p>
            <a:pPr lvl="0" algn="just">
              <a:defRPr/>
            </a:pPr>
            <a:r>
              <a:rPr lang="en-US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</a:t>
            </a:r>
            <a:r>
              <a:rPr lang="vi-VN" sz="20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 liền thưa:</a:t>
            </a:r>
          </a:p>
          <a:p>
            <a:pPr lvl="0" algn="just">
              <a:defRPr/>
            </a:pPr>
            <a:r>
              <a:rPr lang="en-US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- </a:t>
            </a:r>
            <a:r>
              <a:rPr lang="vi-VN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Thưa </a:t>
            </a:r>
            <a:r>
              <a:rPr lang="vi-VN" sz="20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trời, khi nấu canh riêu cá hoặc làm chả cá, chả mực mà </a:t>
            </a:r>
            <a:r>
              <a:rPr lang="en-US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có</a:t>
            </a:r>
            <a:r>
              <a:rPr lang="vi-VN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0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vi-VN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0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mất cả ngon ạ.</a:t>
            </a:r>
          </a:p>
          <a:p>
            <a:pPr lvl="0" algn="just">
              <a:defRPr/>
            </a:pPr>
            <a:r>
              <a:rPr lang="en-US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</a:t>
            </a:r>
            <a:r>
              <a:rPr lang="vi-VN" sz="20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 </a:t>
            </a:r>
            <a:r>
              <a:rPr lang="vi-VN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vi-VN" sz="200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just">
              <a:defRPr/>
            </a:pPr>
            <a:r>
              <a:rPr lang="en-US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- </a:t>
            </a:r>
            <a:r>
              <a:rPr lang="vi-VN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Ừ </a:t>
            </a:r>
            <a:r>
              <a:rPr lang="vi-VN" sz="20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 ta nghĩ cho một cái tên. Tên chú thì</a:t>
            </a:r>
            <a:r>
              <a:rPr lang="vi-VN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</a:t>
            </a:r>
            <a:r>
              <a:rPr lang="en-US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vi-VN" sz="20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…..thì</a:t>
            </a:r>
            <a:r>
              <a:rPr lang="vi-VN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</a:t>
            </a:r>
            <a:r>
              <a:rPr lang="en-US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</a:t>
            </a:r>
            <a:r>
              <a:rPr lang="vi-VN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</a:t>
            </a:r>
            <a:r>
              <a:rPr lang="en-US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endParaRPr lang="vi-VN" sz="200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just">
              <a:defRPr/>
            </a:pPr>
            <a:r>
              <a:rPr lang="en-US" sz="20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</a:t>
            </a:r>
            <a:r>
              <a:rPr lang="vi-VN" sz="20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 đang suy nghĩ, cây nhỏ đã chạy đi xa rồi. Nó mừng rỡ khoe với bạn bè:</a:t>
            </a:r>
          </a:p>
          <a:p>
            <a:pPr lvl="0" algn="just">
              <a:defRPr/>
            </a:pPr>
            <a:r>
              <a:rPr lang="en-US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- </a:t>
            </a:r>
            <a:r>
              <a:rPr lang="vi-VN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</a:t>
            </a:r>
            <a:r>
              <a:rPr lang="vi-VN" sz="20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 tên cho tôi là cây “thì là” đấy!</a:t>
            </a:r>
          </a:p>
          <a:p>
            <a:pPr lvl="0" algn="just">
              <a:defRPr/>
            </a:pPr>
            <a:r>
              <a:rPr lang="en-US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                </a:t>
            </a:r>
            <a:r>
              <a:rPr lang="vi-VN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vi-VN" sz="2000" i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cây thì là </a:t>
            </a:r>
            <a:r>
              <a:rPr lang="vi-VN" sz="20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– Trịnh Mạnh kể)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C3AD5640-D883-4E36-925D-FDD3E2751A0D}"/>
              </a:ext>
            </a:extLst>
          </p:cNvPr>
          <p:cNvSpPr/>
          <p:nvPr/>
        </p:nvSpPr>
        <p:spPr>
          <a:xfrm>
            <a:off x="9577751" y="-20447"/>
            <a:ext cx="2551814" cy="914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4948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6386124-10BD-46F0-933D-87C8A40EBDEE}"/>
              </a:ext>
            </a:extLst>
          </p:cNvPr>
          <p:cNvSpPr txBox="1"/>
          <p:nvPr/>
        </p:nvSpPr>
        <p:spPr>
          <a:xfrm>
            <a:off x="3153501" y="140676"/>
            <a:ext cx="3950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CÂY THÌ LÀ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391C598-C1D5-49F0-8AD4-7E645D27B1D3}"/>
              </a:ext>
            </a:extLst>
          </p:cNvPr>
          <p:cNvSpPr/>
          <p:nvPr/>
        </p:nvSpPr>
        <p:spPr>
          <a:xfrm>
            <a:off x="363415" y="656500"/>
            <a:ext cx="11301047" cy="60373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Ngày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tên gọ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- Chú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- Chú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cau.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- Chú thì ta đặt tên cho là cây mít…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Trời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- Chú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- Chú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ớt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- Chú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...</a:t>
            </a:r>
          </a:p>
          <a:p>
            <a:pPr lvl="0" algn="just"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Khi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kumimoji="0" lang="en-US" sz="20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just">
              <a:defRPr/>
            </a:pPr>
            <a:r>
              <a:rPr lang="en-US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- </a:t>
            </a:r>
            <a:r>
              <a:rPr lang="vi-VN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</a:t>
            </a:r>
            <a:r>
              <a:rPr lang="vi-VN" sz="20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tí xíu, chú có ích gì để ta đặt tên nào? – Trời hỏi.</a:t>
            </a:r>
          </a:p>
          <a:p>
            <a:pPr lvl="0" algn="just">
              <a:defRPr/>
            </a:pPr>
            <a:r>
              <a:rPr lang="en-US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</a:t>
            </a:r>
            <a:r>
              <a:rPr lang="vi-VN" sz="20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 liền thưa:</a:t>
            </a:r>
          </a:p>
          <a:p>
            <a:pPr lvl="0" algn="just">
              <a:defRPr/>
            </a:pPr>
            <a:r>
              <a:rPr lang="en-US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- </a:t>
            </a:r>
            <a:r>
              <a:rPr lang="vi-VN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Thưa </a:t>
            </a:r>
            <a:r>
              <a:rPr lang="vi-VN" sz="20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trời, khi nấu canh riêu cá hoặc làm chả cá, chả mực mà </a:t>
            </a:r>
            <a:r>
              <a:rPr lang="en-US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có</a:t>
            </a:r>
            <a:r>
              <a:rPr lang="vi-VN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0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vi-VN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0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mất cả ngon ạ.</a:t>
            </a:r>
          </a:p>
          <a:p>
            <a:pPr lvl="0" algn="just">
              <a:defRPr/>
            </a:pPr>
            <a:r>
              <a:rPr lang="en-US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</a:t>
            </a:r>
            <a:r>
              <a:rPr lang="vi-VN" sz="20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 </a:t>
            </a:r>
            <a:r>
              <a:rPr lang="vi-VN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vi-VN" sz="200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just">
              <a:defRPr/>
            </a:pPr>
            <a:r>
              <a:rPr lang="en-US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- </a:t>
            </a:r>
            <a:r>
              <a:rPr lang="vi-VN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Ừ </a:t>
            </a:r>
            <a:r>
              <a:rPr lang="vi-VN" sz="20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 ta nghĩ cho một cái tên. Tên chú thì</a:t>
            </a:r>
            <a:r>
              <a:rPr lang="vi-VN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</a:t>
            </a:r>
            <a:r>
              <a:rPr lang="en-US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vi-VN" sz="20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…..thì</a:t>
            </a:r>
            <a:r>
              <a:rPr lang="vi-VN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</a:t>
            </a:r>
            <a:r>
              <a:rPr lang="en-US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</a:t>
            </a:r>
            <a:r>
              <a:rPr lang="vi-VN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</a:t>
            </a:r>
            <a:r>
              <a:rPr lang="en-US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endParaRPr lang="vi-VN" sz="200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just">
              <a:defRPr/>
            </a:pPr>
            <a:r>
              <a:rPr lang="en-US" sz="20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</a:t>
            </a:r>
            <a:r>
              <a:rPr lang="vi-VN" sz="20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 đang suy nghĩ, cây nhỏ đã chạy đi xa rồi. Nó mừng rỡ khoe với bạn bè:</a:t>
            </a:r>
          </a:p>
          <a:p>
            <a:pPr lvl="0" algn="just">
              <a:defRPr/>
            </a:pPr>
            <a:r>
              <a:rPr lang="en-US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- </a:t>
            </a:r>
            <a:r>
              <a:rPr lang="vi-VN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</a:t>
            </a:r>
            <a:r>
              <a:rPr lang="vi-VN" sz="20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 tên cho tôi là cây “thì là” đấy!</a:t>
            </a:r>
          </a:p>
          <a:p>
            <a:pPr lvl="0" algn="just">
              <a:defRPr/>
            </a:pPr>
            <a:r>
              <a:rPr lang="en-US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                </a:t>
            </a:r>
            <a:r>
              <a:rPr lang="vi-VN" sz="2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vi-VN" sz="2000" i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cây thì là </a:t>
            </a:r>
            <a:r>
              <a:rPr lang="vi-VN" sz="20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– Trịnh Mạnh kể)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1CD33150-D85C-4198-84C9-433D67493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1" y="3005"/>
            <a:ext cx="527050" cy="3672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0EBB0566-655A-48A5-AC67-86E778CFDDD0}"/>
              </a:ext>
            </a:extLst>
          </p:cNvPr>
          <p:cNvSpPr/>
          <p:nvPr/>
        </p:nvSpPr>
        <p:spPr>
          <a:xfrm>
            <a:off x="7262" y="823614"/>
            <a:ext cx="449938" cy="54798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F7AB68BB-BC4C-49AF-B3F1-6ED2F2F7E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57" y="3096526"/>
            <a:ext cx="527050" cy="2940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FB9200CB-AF9A-4EA0-A1D1-9F6454802E4E}"/>
              </a:ext>
            </a:extLst>
          </p:cNvPr>
          <p:cNvSpPr/>
          <p:nvPr/>
        </p:nvSpPr>
        <p:spPr>
          <a:xfrm>
            <a:off x="-27908" y="3734132"/>
            <a:ext cx="485108" cy="55651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C3AD5640-D883-4E36-925D-FDD3E2751A0D}"/>
              </a:ext>
            </a:extLst>
          </p:cNvPr>
          <p:cNvSpPr/>
          <p:nvPr/>
        </p:nvSpPr>
        <p:spPr>
          <a:xfrm>
            <a:off x="7655169" y="38168"/>
            <a:ext cx="4536831" cy="914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5-Point Star 10"/>
          <p:cNvSpPr/>
          <p:nvPr/>
        </p:nvSpPr>
        <p:spPr>
          <a:xfrm>
            <a:off x="7827519" y="1211798"/>
            <a:ext cx="2772058" cy="2464628"/>
          </a:xfrm>
          <a:prstGeom prst="star5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Bài đọc chia làm mấy đoạn?</a:t>
            </a: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47213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7" grpId="0" animBg="1"/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20518" y="1637417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0" y="2020592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877737" y="1789649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ừng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3" y="3436763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083935" y="3179058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khảnh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367968" y="2911593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7" y="1044175"/>
            <a:ext cx="11513127" cy="447881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157229"/>
            <a:ext cx="12192000" cy="6664009"/>
            <a:chOff x="0" y="0"/>
            <a:chExt cx="9144000" cy="5132867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625"/>
          <a:stretch/>
        </p:blipFill>
        <p:spPr bwMode="auto">
          <a:xfrm>
            <a:off x="0" y="409368"/>
            <a:ext cx="1006549" cy="89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39273" y="1091010"/>
            <a:ext cx="11089492" cy="443197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lvl="0" algn="just">
              <a:defRPr/>
            </a:pPr>
            <a:r>
              <a:rPr lang="en-US" sz="2400"/>
              <a:t>   </a:t>
            </a:r>
            <a:r>
              <a:rPr lang="en-US" sz="2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xưa, cây cối trên trái đất </a:t>
            </a:r>
            <a:r>
              <a:rPr lang="vi-VN" sz="2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 có tên gọ</a:t>
            </a:r>
            <a:r>
              <a:rPr lang="en-US" sz="2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i. Trời bèn gọi chúng lên để đặt tên. Cây cối mừng rỡ kéo nhau lên trời. Trời chỉ tay vào từng cây và đặt tên:</a:t>
            </a:r>
          </a:p>
          <a:p>
            <a:pPr lvl="0" algn="just">
              <a:defRPr/>
            </a:pPr>
            <a:r>
              <a:rPr lang="en-US" sz="2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- Chú thì ta đặt tên cho là cây dừa.</a:t>
            </a:r>
          </a:p>
          <a:p>
            <a:pPr lvl="0" algn="just">
              <a:defRPr/>
            </a:pPr>
            <a:r>
              <a:rPr lang="en-US" sz="2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- Chú thì ta đặt tên cho là cây cau.</a:t>
            </a:r>
          </a:p>
          <a:p>
            <a:pPr lvl="0" algn="just">
              <a:defRPr/>
            </a:pPr>
            <a:r>
              <a:rPr lang="en-US" sz="2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- Chú thì ta đặt tên cho là cây mít…</a:t>
            </a:r>
          </a:p>
          <a:p>
            <a:pPr lvl="0" algn="just">
              <a:defRPr/>
            </a:pPr>
            <a:r>
              <a:rPr lang="en-US" sz="2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Trời đặt tên mãi mà vẫn chưa hết. Về sau, trời chỉ nói vắt tắt:</a:t>
            </a:r>
          </a:p>
          <a:p>
            <a:pPr lvl="0" algn="just">
              <a:defRPr/>
            </a:pPr>
            <a:r>
              <a:rPr lang="en-US" sz="2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- Chú thì là cây cải.</a:t>
            </a:r>
          </a:p>
          <a:p>
            <a:pPr lvl="0" algn="just">
              <a:defRPr/>
            </a:pPr>
            <a:r>
              <a:rPr lang="en-US" sz="2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- Chú thì là cây ớt.</a:t>
            </a:r>
          </a:p>
          <a:p>
            <a:pPr lvl="0" algn="just">
              <a:defRPr/>
            </a:pPr>
            <a:r>
              <a:rPr lang="en-US" sz="2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- Chú thì là cây tỏi...</a:t>
            </a:r>
            <a:endParaRPr lang="en-US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55C0926-FE19-46FD-B115-12557B0FCDFB}"/>
              </a:ext>
            </a:extLst>
          </p:cNvPr>
          <p:cNvSpPr/>
          <p:nvPr/>
        </p:nvSpPr>
        <p:spPr>
          <a:xfrm>
            <a:off x="564166" y="1143927"/>
            <a:ext cx="550213" cy="525851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vi-VN" sz="2700" b="1">
                <a:solidFill>
                  <a:prstClr val="white"/>
                </a:solidFill>
              </a:rPr>
              <a:t>1</a:t>
            </a:r>
            <a:endParaRPr lang="en-US" sz="2700" b="1">
              <a:solidFill>
                <a:prstClr val="white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34274" y="-1396793"/>
            <a:ext cx="961777" cy="76942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6386124-10BD-46F0-933D-87C8A40EBDEE}"/>
              </a:ext>
            </a:extLst>
          </p:cNvPr>
          <p:cNvSpPr txBox="1"/>
          <p:nvPr/>
        </p:nvSpPr>
        <p:spPr>
          <a:xfrm>
            <a:off x="3262685" y="522820"/>
            <a:ext cx="3950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CÂY THÌ LÀ</a:t>
            </a:r>
          </a:p>
        </p:txBody>
      </p:sp>
    </p:spTree>
    <p:extLst>
      <p:ext uri="{BB962C8B-B14F-4D97-AF65-F5344CB8AC3E}">
        <p14:creationId xmlns:p14="http://schemas.microsoft.com/office/powerpoint/2010/main" val="156039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6.xml><?xml version="1.0" encoding="utf-8"?>
<a:theme xmlns:a="http://schemas.openxmlformats.org/drawingml/2006/main" name="1_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2345</Words>
  <Application>Microsoft Office PowerPoint</Application>
  <PresentationFormat>Widescreen</PresentationFormat>
  <Paragraphs>199</Paragraphs>
  <Slides>27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27</vt:i4>
      </vt:variant>
    </vt:vector>
  </HeadingPairs>
  <TitlesOfParts>
    <vt:vector size="45" baseType="lpstr">
      <vt:lpstr>微软雅黑</vt:lpstr>
      <vt:lpstr>宋体</vt:lpstr>
      <vt:lpstr>宋体</vt:lpstr>
      <vt:lpstr>Arial</vt:lpstr>
      <vt:lpstr>Arial-Rounded</vt:lpstr>
      <vt:lpstr>Calibri</vt:lpstr>
      <vt:lpstr>Calibri Light</vt:lpstr>
      <vt:lpstr>等线</vt:lpstr>
      <vt:lpstr>等线 Light</vt:lpstr>
      <vt:lpstr>DFPOP1-W9</vt:lpstr>
      <vt:lpstr>Times New Roman</vt:lpstr>
      <vt:lpstr>3_Office Theme</vt:lpstr>
      <vt:lpstr>千图网拥有20W+精美PPT模板 更多PPT模板下载至：www.58pic.com/office/ppt​​</vt:lpstr>
      <vt:lpstr>1_Office 主题</vt:lpstr>
      <vt:lpstr>3_Office 主题​​</vt:lpstr>
      <vt:lpstr>包图主题2</vt:lpstr>
      <vt:lpstr>1_千图网拥有20W+精美PPT模板 更多PPT模板下载至：www.58pic.com/office/ppt​​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DL010326</cp:lastModifiedBy>
  <cp:revision>18</cp:revision>
  <dcterms:created xsi:type="dcterms:W3CDTF">2021-08-01T09:17:56Z</dcterms:created>
  <dcterms:modified xsi:type="dcterms:W3CDTF">2026-03-20T05:50:28Z</dcterms:modified>
</cp:coreProperties>
</file>