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 id="2147483679" r:id="rId4"/>
  </p:sldMasterIdLst>
  <p:notesMasterIdLst>
    <p:notesMasterId r:id="rId18"/>
  </p:notesMasterIdLst>
  <p:sldIdLst>
    <p:sldId id="2007577151" r:id="rId5"/>
    <p:sldId id="2007577146" r:id="rId6"/>
    <p:sldId id="2007577150" r:id="rId7"/>
    <p:sldId id="333" r:id="rId8"/>
    <p:sldId id="334" r:id="rId9"/>
    <p:sldId id="2007577143" r:id="rId10"/>
    <p:sldId id="336" r:id="rId11"/>
    <p:sldId id="2007577145" r:id="rId12"/>
    <p:sldId id="360" r:id="rId13"/>
    <p:sldId id="353" r:id="rId14"/>
    <p:sldId id="257" r:id="rId15"/>
    <p:sldId id="2007577152" r:id="rId16"/>
    <p:sldId id="20075771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06CCE-C663-43C6-90A2-D1FFF03CED5B}" type="datetimeFigureOut">
              <a:rPr lang="en-US" smtClean="0"/>
              <a:t>04/02/2026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EECC6-C955-40A9-B156-336D667E5B6F}" type="slidenum">
              <a:rPr lang="en-US" smtClean="0"/>
              <a:t>‹#›</a:t>
            </a:fld>
            <a:endParaRPr lang="en-US"/>
          </a:p>
        </p:txBody>
      </p:sp>
    </p:spTree>
    <p:extLst>
      <p:ext uri="{BB962C8B-B14F-4D97-AF65-F5344CB8AC3E}">
        <p14:creationId xmlns:p14="http://schemas.microsoft.com/office/powerpoint/2010/main" val="1801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691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2337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88134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9932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2356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3152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11158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53566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59350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01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5782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4980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04/02/2026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41350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365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111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2853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7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1512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571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534496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26143"/>
      </p:ext>
    </p:extLst>
  </p:cSld>
  <p:clrMap bg1="lt1" tx1="dk1" bg2="lt2" tx2="dk2" accent1="accent1" accent2="accent2" accent3="accent3" accent4="accent4" accent5="accent5" accent6="accent6" hlink="hlink" folHlink="folHlink"/>
  <p:sldLayoutIdLst>
    <p:sldLayoutId id="2147483661" r:id="rId1"/>
    <p:sldLayoutId id="2147483682" r:id="rId2"/>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73007097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143376513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20504045"/>
      </p:ext>
    </p:extLst>
  </p:cSld>
  <p:clrMap bg1="lt1" tx1="dk1" bg2="dk2" tx2="lt2" accent1="accent1" accent2="accent2" accent3="accent3" accent4="accent4" accent5="accent5" accent6="accent6" hlink="hlink" folHlink="folHlink"/>
  <p:sldLayoutIdLst>
    <p:sldLayoutId id="2147483680" r:id="rId1"/>
    <p:sldLayoutId id="21474836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6.jp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86ED-B9B4-45F3-94A8-9617A3CB47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1FCD43-E6AF-401A-B248-BC6D726C4B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235E60-1C91-4B04-B877-80E945C58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111"/>
          </a:xfrm>
          <a:prstGeom prst="rect">
            <a:avLst/>
          </a:prstGeom>
        </p:spPr>
      </p:pic>
      <p:pic>
        <p:nvPicPr>
          <p:cNvPr id="5" name="Picture 4">
            <a:extLst>
              <a:ext uri="{FF2B5EF4-FFF2-40B4-BE49-F238E27FC236}">
                <a16:creationId xmlns:a16="http://schemas.microsoft.com/office/drawing/2014/main" id="{AE1A37A9-5289-4AEC-8881-2B2FE3F2E8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grpSp>
        <p:nvGrpSpPr>
          <p:cNvPr id="6" name="Group 5">
            <a:extLst>
              <a:ext uri="{FF2B5EF4-FFF2-40B4-BE49-F238E27FC236}">
                <a16:creationId xmlns:a16="http://schemas.microsoft.com/office/drawing/2014/main" id="{78D92BD4-C1A5-4C7C-98D8-BE7AD84D7217}"/>
              </a:ext>
            </a:extLst>
          </p:cNvPr>
          <p:cNvGrpSpPr/>
          <p:nvPr/>
        </p:nvGrpSpPr>
        <p:grpSpPr>
          <a:xfrm>
            <a:off x="1312510" y="1782097"/>
            <a:ext cx="9566979" cy="2941742"/>
            <a:chOff x="1233756" y="3227454"/>
            <a:chExt cx="9566979" cy="2941742"/>
          </a:xfrm>
          <a:solidFill>
            <a:srgbClr val="FF0066"/>
          </a:solidFill>
        </p:grpSpPr>
        <p:sp>
          <p:nvSpPr>
            <p:cNvPr id="7" name="Rectangle: Rounded Corners 6">
              <a:extLst>
                <a:ext uri="{FF2B5EF4-FFF2-40B4-BE49-F238E27FC236}">
                  <a16:creationId xmlns:a16="http://schemas.microsoft.com/office/drawing/2014/main" id="{FD6A4BD1-E1A7-4760-8107-2BC720B21D86}"/>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45F1B52-9865-494D-B91B-ACF38EA5361C}"/>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5EF7A5C-9ADE-4524-9C34-E15DB00781D2}"/>
              </a:ext>
            </a:extLst>
          </p:cNvPr>
          <p:cNvSpPr txBox="1"/>
          <p:nvPr/>
        </p:nvSpPr>
        <p:spPr>
          <a:xfrm>
            <a:off x="3134114" y="525937"/>
            <a:ext cx="5766259" cy="954107"/>
          </a:xfrm>
          <a:prstGeom prst="rect">
            <a:avLst/>
          </a:prstGeom>
          <a:noFill/>
        </p:spPr>
        <p:txBody>
          <a:bodyPr wrap="none" rtlCol="0">
            <a:spAutoFit/>
          </a:bodyPr>
          <a:lstStyle/>
          <a:p>
            <a:pPr algn="ctr"/>
            <a:r>
              <a:rPr lang="en-US" sz="2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PHÒNG GD &amp;ĐT LONG BIÊN</a:t>
            </a:r>
          </a:p>
          <a:p>
            <a:pPr algn="ctr"/>
            <a:r>
              <a:rPr lang="en-US" sz="2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TRƯỜNG TIỂU HỌC LONG BIÊN</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62AFA3D-DD2D-48FD-A678-99A303EC1FF6}"/>
              </a:ext>
            </a:extLst>
          </p:cNvPr>
          <p:cNvSpPr txBox="1"/>
          <p:nvPr/>
        </p:nvSpPr>
        <p:spPr>
          <a:xfrm>
            <a:off x="493594" y="2226080"/>
            <a:ext cx="11204812" cy="1569660"/>
          </a:xfrm>
          <a:prstGeom prst="rect">
            <a:avLst/>
          </a:prstGeom>
          <a:noFill/>
        </p:spPr>
        <p:txBody>
          <a:bodyPr wrap="square" rtlCol="0">
            <a:spAutoFit/>
          </a:bodyPr>
          <a:lstStyle/>
          <a:p>
            <a:pPr algn="ct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CHÀO MỪNG CÁC EM ĐẾN VỚI </a:t>
            </a:r>
          </a:p>
          <a:p>
            <a:pPr algn="ct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 TIẾNG VIỆT 2</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图片 6">
            <a:extLst>
              <a:ext uri="{FF2B5EF4-FFF2-40B4-BE49-F238E27FC236}">
                <a16:creationId xmlns:a16="http://schemas.microsoft.com/office/drawing/2014/main" id="{99B33DA4-2A27-4BB9-9B04-DAE86C35A4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pic>
        <p:nvPicPr>
          <p:cNvPr id="12" name="图片 9">
            <a:extLst>
              <a:ext uri="{FF2B5EF4-FFF2-40B4-BE49-F238E27FC236}">
                <a16:creationId xmlns:a16="http://schemas.microsoft.com/office/drawing/2014/main" id="{B0B23C7C-F98E-45FE-8F81-B3B318B66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3" name="图片 10">
            <a:extLst>
              <a:ext uri="{FF2B5EF4-FFF2-40B4-BE49-F238E27FC236}">
                <a16:creationId xmlns:a16="http://schemas.microsoft.com/office/drawing/2014/main" id="{FFFA0E9A-BF3A-461A-8B2C-E86191CBE7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Tree>
    <p:extLst>
      <p:ext uri="{BB962C8B-B14F-4D97-AF65-F5344CB8AC3E}">
        <p14:creationId xmlns:p14="http://schemas.microsoft.com/office/powerpoint/2010/main" val="3859854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439997"/>
            <a:ext cx="7082091" cy="5743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522513"/>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436983" y="994132"/>
            <a:ext cx="8437308" cy="577787"/>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a)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tiếng ghép được với </a:t>
            </a:r>
            <a:r>
              <a:rPr kumimoji="0" lang="vi-VN" sz="2400" b="1" i="1"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1"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sinh</a:t>
                      </a:r>
                      <a:r>
                        <a:rPr lang="en-US" sz="2400" dirty="0">
                          <a:effectLst/>
                          <a:latin typeface="UTM Avo" panose="02040603050506020204" pitchFamily="18" charset="0"/>
                        </a:rPr>
                        <a:t> </a:t>
                      </a:r>
                      <a:r>
                        <a:rPr lang="en-US" sz="2400" dirty="0" err="1">
                          <a:effectLst/>
                          <a:latin typeface="UTM Avo" panose="02040603050506020204" pitchFamily="18" charset="0"/>
                        </a:rPr>
                        <a:t>sống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1089943">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xinh</a:t>
                      </a:r>
                      <a:r>
                        <a:rPr lang="en-US" sz="2400" dirty="0">
                          <a:effectLst/>
                          <a:latin typeface="UTM Avo" panose="02040603050506020204" pitchFamily="18" charset="0"/>
                        </a:rPr>
                        <a:t> </a:t>
                      </a:r>
                      <a:r>
                        <a:rPr lang="en-US" sz="2400" dirty="0" err="1">
                          <a:effectLst/>
                          <a:latin typeface="UTM Avo" panose="02040603050506020204" pitchFamily="18" charset="0"/>
                        </a:rPr>
                        <a:t>đẹp</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5793960" y="1978041"/>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 nhật</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7261318" y="1989578"/>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học sinh </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5793960" y="3059397"/>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 xắn</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2436983" y="3771969"/>
            <a:ext cx="8437308" cy="64633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b)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từ có tiếng chứa </a:t>
            </a:r>
            <a:r>
              <a:rPr kumimoji="0" lang="vi-VN" sz="2400" b="1" i="1"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uc</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2400" b="0" i="0" u="none" strike="noStrike" kern="0" cap="none" spc="0" normalizeH="0" baseline="0" noProof="0" dirty="0" smtClean="0">
                <a:ln>
                  <a:noFill/>
                </a:ln>
                <a:solidFill>
                  <a:srgbClr val="000000"/>
                </a:solidFill>
                <a:effectLst/>
                <a:uLnTx/>
                <a:uFillTx/>
                <a:latin typeface="UTM Avo" panose="02040603050506020204" pitchFamily="18" charset="0"/>
                <a:ea typeface="+mn-ea"/>
                <a:cs typeface="Arial"/>
                <a:sym typeface="Arial"/>
              </a:rPr>
              <a:t> </a:t>
            </a:r>
            <a:r>
              <a:rPr kumimoji="0" lang="vi-VN" sz="2400" b="0" i="0" u="none" strike="noStrike" kern="0" cap="none" spc="0" normalizeH="0" baseline="0" noProof="0" dirty="0" smtClean="0">
                <a:ln>
                  <a:noFill/>
                </a:ln>
                <a:solidFill>
                  <a:srgbClr val="000000"/>
                </a:solidFill>
                <a:effectLst/>
                <a:uLnTx/>
                <a:uFillTx/>
                <a:latin typeface="UTM Avo" panose="02040603050506020204" pitchFamily="18" charset="0"/>
                <a:ea typeface="+mn-ea"/>
                <a:cs typeface="Arial"/>
                <a:sym typeface="Arial"/>
              </a:rPr>
              <a:t>hoặc </a:t>
            </a:r>
            <a:r>
              <a:rPr kumimoji="0" lang="vi-VN" sz="2400" b="1" i="1"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VN" sz="2400" dirty="0">
                          <a:effectLst/>
                          <a:latin typeface="UTM Avo" panose="02040603050506020204" pitchFamily="18" charset="0"/>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chúc</a:t>
                      </a:r>
                      <a:r>
                        <a:rPr lang="en-US" sz="2400" dirty="0">
                          <a:effectLst/>
                          <a:latin typeface="UTM Avo" panose="02040603050506020204" pitchFamily="18" charset="0"/>
                        </a:rPr>
                        <a:t> </a:t>
                      </a:r>
                      <a:r>
                        <a:rPr lang="en-US" sz="2400" dirty="0" err="1">
                          <a:effectLst/>
                          <a:latin typeface="UTM Avo" panose="02040603050506020204" pitchFamily="18" charset="0"/>
                        </a:rPr>
                        <a:t>mừng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909540">
                <a:tc>
                  <a:txBody>
                    <a:bodyPr/>
                    <a:lstStyle/>
                    <a:p>
                      <a:pPr marL="7938" indent="0" algn="ctr">
                        <a:lnSpc>
                          <a:spcPct val="107000"/>
                        </a:lnSpc>
                        <a:tabLst/>
                      </a:pPr>
                      <a:r>
                        <a:rPr lang="en-VN" sz="2400" dirty="0">
                          <a:effectLst/>
                          <a:latin typeface="UTM Avo" panose="02040603050506020204" pitchFamily="18" charset="0"/>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sút</a:t>
                      </a:r>
                      <a:r>
                        <a:rPr lang="en-US" sz="2400" dirty="0">
                          <a:effectLst/>
                          <a:latin typeface="UTM Avo" panose="02040603050506020204" pitchFamily="18" charset="0"/>
                        </a:rPr>
                        <a:t> </a:t>
                      </a:r>
                      <a:r>
                        <a:rPr lang="en-US" sz="2400" dirty="0" err="1">
                          <a:effectLst/>
                          <a:latin typeface="UTM Avo" panose="02040603050506020204" pitchFamily="18" charset="0"/>
                        </a:rPr>
                        <a:t>bóng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6050264" y="4767415"/>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súc miệng</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7702519" y="4767415"/>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khúc nhạc</a:t>
            </a:r>
            <a:endPar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5793960" y="5754373"/>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bút chì</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smtClean="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Hoạt</a:t>
            </a:r>
            <a:r>
              <a:rPr lang="en-US" altLang="zh-CN" sz="6000" b="1" dirty="0" smtClean="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 </a:t>
            </a:r>
            <a:r>
              <a:rPr lang="en-US" altLang="zh-CN" sz="6000" b="1" dirty="0" err="1" smtClean="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động</a:t>
            </a:r>
            <a:r>
              <a:rPr lang="en-US" altLang="zh-CN" sz="6000" b="1" dirty="0" smtClean="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 </a:t>
            </a:r>
            <a:r>
              <a:rPr lang="en-US" altLang="zh-CN" sz="6000" b="1" dirty="0" err="1" smtClean="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tiếp</a:t>
            </a:r>
            <a:r>
              <a:rPr lang="en-US" altLang="zh-CN" sz="6000" b="1" dirty="0" smtClean="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 </a:t>
            </a:r>
            <a:r>
              <a:rPr lang="en-US" altLang="zh-CN" sz="6000" b="1" dirty="0" err="1" smtClean="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nối</a:t>
            </a:r>
            <a:endParaRPr lang="en-US" altLang="zh-CN" sz="6000" b="1" dirty="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9553" y="2648925"/>
            <a:ext cx="10272564" cy="1938992"/>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Chuẩn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 </a:t>
            </a:r>
          </a:p>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“MRVT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Dấu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chấm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dấu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chấm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hỏi</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78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0"/>
            <a:ext cx="12288253"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453784" y="1203420"/>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32683912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6043479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3">
            <a:extLst>
              <a:ext uri="{FF2B5EF4-FFF2-40B4-BE49-F238E27FC236}">
                <a16:creationId xmlns:a16="http://schemas.microsoft.com/office/drawing/2014/main" id="{B084D209-23B3-4351-8DDB-9DF7E55EAE1B}"/>
              </a:ext>
            </a:extLst>
          </p:cNvPr>
          <p:cNvPicPr>
            <a:picLocks noChangeAspect="1"/>
          </p:cNvPicPr>
          <p:nvPr/>
        </p:nvPicPr>
        <p:blipFill>
          <a:blip r:embed="rId2"/>
          <a:stretch>
            <a:fillRect/>
          </a:stretch>
        </p:blipFill>
        <p:spPr>
          <a:xfrm>
            <a:off x="1677646" y="2199689"/>
            <a:ext cx="1015992" cy="755971"/>
          </a:xfrm>
          <a:prstGeom prst="rect">
            <a:avLst/>
          </a:prstGeom>
        </p:spPr>
      </p:pic>
      <p:pic>
        <p:nvPicPr>
          <p:cNvPr id="7" name="图片 54">
            <a:extLst>
              <a:ext uri="{FF2B5EF4-FFF2-40B4-BE49-F238E27FC236}">
                <a16:creationId xmlns:a16="http://schemas.microsoft.com/office/drawing/2014/main" id="{8A48957D-0930-4CC6-BD89-09BECFA4F117}"/>
              </a:ext>
            </a:extLst>
          </p:cNvPr>
          <p:cNvPicPr>
            <a:picLocks noChangeAspect="1"/>
          </p:cNvPicPr>
          <p:nvPr/>
        </p:nvPicPr>
        <p:blipFill>
          <a:blip r:embed="rId2"/>
          <a:stretch>
            <a:fillRect/>
          </a:stretch>
        </p:blipFill>
        <p:spPr>
          <a:xfrm>
            <a:off x="1605758" y="3603451"/>
            <a:ext cx="1015992" cy="755971"/>
          </a:xfrm>
          <a:prstGeom prst="rect">
            <a:avLst/>
          </a:prstGeom>
        </p:spPr>
      </p:pic>
      <p:sp>
        <p:nvSpPr>
          <p:cNvPr id="8" name="文本框 22">
            <a:extLst>
              <a:ext uri="{FF2B5EF4-FFF2-40B4-BE49-F238E27FC236}">
                <a16:creationId xmlns:a16="http://schemas.microsoft.com/office/drawing/2014/main" id="{0C9928D3-15CE-463A-8DD4-D2BDB8DB2C15}"/>
              </a:ext>
            </a:extLst>
          </p:cNvPr>
          <p:cNvSpPr txBox="1"/>
          <p:nvPr/>
        </p:nvSpPr>
        <p:spPr>
          <a:xfrm>
            <a:off x="4191727" y="943171"/>
            <a:ext cx="4115355" cy="715709"/>
          </a:xfrm>
          <a:prstGeom prst="rect">
            <a:avLst/>
          </a:prstGeom>
          <a:noFill/>
        </p:spPr>
        <p:txBody>
          <a:bodyPr wrap="square" rtlCol="0">
            <a:spAutoFit/>
          </a:bodyPr>
          <a:lstStyle/>
          <a:p>
            <a:r>
              <a:rPr lang="vi-VN" altLang="zh-CN" sz="4051" dirty="0">
                <a:solidFill>
                  <a:srgbClr val="FF0000"/>
                </a:solidFill>
                <a:latin typeface="iCiel Cadena" panose="02000503000000020004" pitchFamily="2" charset="0"/>
                <a:ea typeface="思源黑体 CN Bold" panose="020B0800000000000000" pitchFamily="34" charset="-122"/>
              </a:rPr>
              <a:t>Yêu cầu cần đạt:</a:t>
            </a:r>
            <a:endParaRPr lang="zh-CN" altLang="en-US" sz="4051" dirty="0">
              <a:solidFill>
                <a:srgbClr val="FF0000"/>
              </a:solidFill>
              <a:latin typeface="iCiel Cadena" panose="02000503000000020004" pitchFamily="2" charset="0"/>
              <a:ea typeface="思源黑体 CN Bold" panose="020B0800000000000000" pitchFamily="34" charset="-122"/>
            </a:endParaRPr>
          </a:p>
        </p:txBody>
      </p:sp>
      <p:sp>
        <p:nvSpPr>
          <p:cNvPr id="9" name="TextBox 8">
            <a:extLst>
              <a:ext uri="{FF2B5EF4-FFF2-40B4-BE49-F238E27FC236}">
                <a16:creationId xmlns:a16="http://schemas.microsoft.com/office/drawing/2014/main" id="{F8E31A8D-1ACD-499F-A029-A548BFAB4EF3}"/>
              </a:ext>
            </a:extLst>
          </p:cNvPr>
          <p:cNvSpPr txBox="1"/>
          <p:nvPr/>
        </p:nvSpPr>
        <p:spPr>
          <a:xfrm>
            <a:off x="2788884" y="2070549"/>
            <a:ext cx="7844281" cy="954107"/>
          </a:xfrm>
          <a:prstGeom prst="rect">
            <a:avLst/>
          </a:prstGeom>
          <a:noFill/>
        </p:spPr>
        <p:txBody>
          <a:bodyPr wrap="square">
            <a:spAutoFit/>
          </a:bodyPr>
          <a:lstStyle/>
          <a:p>
            <a:pPr algn="just"/>
            <a:r>
              <a:rPr lang="vi-VN"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Viết</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đúng</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chính</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tả</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một</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đoạn</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văn</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ngắn</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rPr>
              <a:t>bài</a:t>
            </a:r>
            <a:r>
              <a:rPr lang="en-US" sz="2800" dirty="0" smtClean="0">
                <a:solidFill>
                  <a:schemeClr val="accent1">
                    <a:lumMod val="50000"/>
                  </a:schemeClr>
                </a:solidFill>
                <a:latin typeface="Times New Roman" panose="02020603050405020304" pitchFamily="18" charset="0"/>
                <a:ea typeface="SimSun" panose="02010600030101010101" pitchFamily="2" charset="-122"/>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rPr>
              <a:t>Tết</a:t>
            </a:r>
            <a:r>
              <a:rPr lang="en-US" sz="2800" dirty="0" smtClean="0">
                <a:solidFill>
                  <a:schemeClr val="accent1">
                    <a:lumMod val="50000"/>
                  </a:schemeClr>
                </a:solidFill>
                <a:latin typeface="Times New Roman" panose="02020603050405020304" pitchFamily="18" charset="0"/>
                <a:ea typeface="SimSun" panose="02010600030101010101" pitchFamily="2" charset="-122"/>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rPr>
              <a:t>đến</a:t>
            </a:r>
            <a:r>
              <a:rPr lang="en-US" sz="2800" dirty="0" smtClean="0">
                <a:solidFill>
                  <a:schemeClr val="accent1">
                    <a:lumMod val="50000"/>
                  </a:schemeClr>
                </a:solidFill>
                <a:latin typeface="Times New Roman" panose="02020603050405020304" pitchFamily="18" charset="0"/>
                <a:ea typeface="SimSun" panose="02010600030101010101" pitchFamily="2" charset="-122"/>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rPr>
              <a:t>rồi</a:t>
            </a:r>
            <a:r>
              <a:rPr lang="en-US" sz="2800" dirty="0" smtClean="0">
                <a:solidFill>
                  <a:schemeClr val="accent1">
                    <a:lumMod val="50000"/>
                  </a:schemeClr>
                </a:solidFill>
                <a:latin typeface="Times New Roman" panose="02020603050405020304" pitchFamily="18" charset="0"/>
                <a:ea typeface="SimSun" panose="02010600030101010101" pitchFamily="2" charset="-122"/>
              </a:rPr>
              <a:t> </a:t>
            </a:r>
            <a:r>
              <a:rPr lang="en-US" sz="2800" dirty="0" err="1" smtClean="0">
                <a:solidFill>
                  <a:schemeClr val="accent1">
                    <a:lumMod val="50000"/>
                  </a:schemeClr>
                </a:solidFill>
                <a:latin typeface="Times New Roman" panose="02020603050405020304" pitchFamily="18" charset="0"/>
                <a:ea typeface="SimSun" panose="02010600030101010101" pitchFamily="2" charset="-122"/>
              </a:rPr>
              <a:t>theo</a:t>
            </a:r>
            <a:r>
              <a:rPr lang="en-US" sz="2800" dirty="0" smtClean="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hình</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thức</a:t>
            </a:r>
            <a:r>
              <a:rPr lang="en-US" sz="2800" dirty="0">
                <a:solidFill>
                  <a:schemeClr val="accent1">
                    <a:lumMod val="50000"/>
                  </a:schemeClr>
                </a:solidFill>
                <a:latin typeface="Times New Roman" panose="02020603050405020304" pitchFamily="18" charset="0"/>
                <a:ea typeface="SimSun" panose="02010600030101010101" pitchFamily="2" charset="-122"/>
              </a:rPr>
              <a:t> </a:t>
            </a:r>
            <a:r>
              <a:rPr lang="en-US" sz="2800" dirty="0" err="1">
                <a:solidFill>
                  <a:schemeClr val="accent1">
                    <a:lumMod val="50000"/>
                  </a:schemeClr>
                </a:solidFill>
                <a:latin typeface="Times New Roman" panose="02020603050405020304" pitchFamily="18" charset="0"/>
                <a:ea typeface="SimSun" panose="02010600030101010101" pitchFamily="2" charset="-122"/>
              </a:rPr>
              <a:t>nghe</a:t>
            </a:r>
            <a:r>
              <a:rPr lang="en-US" sz="2800" dirty="0">
                <a:solidFill>
                  <a:schemeClr val="accent1">
                    <a:lumMod val="50000"/>
                  </a:schemeClr>
                </a:solidFill>
                <a:latin typeface="Times New Roman" panose="02020603050405020304" pitchFamily="18" charset="0"/>
                <a:ea typeface="SimSun" panose="02010600030101010101" pitchFamily="2" charset="-122"/>
              </a:rPr>
              <a:t> – </a:t>
            </a:r>
            <a:r>
              <a:rPr lang="en-US" sz="2800" dirty="0" err="1">
                <a:solidFill>
                  <a:schemeClr val="accent1">
                    <a:lumMod val="50000"/>
                  </a:schemeClr>
                </a:solidFill>
                <a:latin typeface="Times New Roman" panose="02020603050405020304" pitchFamily="18" charset="0"/>
                <a:ea typeface="SimSun" panose="02010600030101010101" pitchFamily="2" charset="-122"/>
              </a:rPr>
              <a:t>viết</a:t>
            </a:r>
            <a:r>
              <a:rPr lang="vi-VN" sz="2800" dirty="0">
                <a:solidFill>
                  <a:schemeClr val="accent1">
                    <a:lumMod val="50000"/>
                  </a:schemeClr>
                </a:solidFill>
                <a:latin typeface="Times New Roman" panose="02020603050405020304" pitchFamily="18" charset="0"/>
                <a:ea typeface="SimSun" panose="02010600030101010101" pitchFamily="2" charset="-122"/>
              </a:rPr>
              <a:t>.</a:t>
            </a:r>
            <a:endParaRPr lang="en-US" sz="2800" dirty="0">
              <a:solidFill>
                <a:schemeClr val="accent1">
                  <a:lumMod val="50000"/>
                </a:schemeClr>
              </a:solidFill>
            </a:endParaRPr>
          </a:p>
        </p:txBody>
      </p:sp>
      <p:sp>
        <p:nvSpPr>
          <p:cNvPr id="10" name="TextBox 9">
            <a:extLst>
              <a:ext uri="{FF2B5EF4-FFF2-40B4-BE49-F238E27FC236}">
                <a16:creationId xmlns:a16="http://schemas.microsoft.com/office/drawing/2014/main" id="{1A1D5846-644B-4362-ACAC-34CDDE66F124}"/>
              </a:ext>
            </a:extLst>
          </p:cNvPr>
          <p:cNvSpPr txBox="1"/>
          <p:nvPr/>
        </p:nvSpPr>
        <p:spPr>
          <a:xfrm>
            <a:off x="2788884" y="3436325"/>
            <a:ext cx="7844281" cy="954107"/>
          </a:xfrm>
          <a:prstGeom prst="rect">
            <a:avLst/>
          </a:prstGeom>
          <a:noFill/>
        </p:spPr>
        <p:txBody>
          <a:bodyPr wrap="square">
            <a:spAutoFit/>
          </a:bodyPr>
          <a:lstStyle/>
          <a:p>
            <a:pPr algn="just"/>
            <a:r>
              <a:rPr lang="vi-VN" sz="2800" dirty="0">
                <a:solidFill>
                  <a:srgbClr val="002060"/>
                </a:solidFill>
                <a:latin typeface="Times New Roman" panose="02020603050405020304" pitchFamily="18" charset="0"/>
                <a:ea typeface="SimSun" panose="02010600030101010101" pitchFamily="2" charset="-122"/>
              </a:rPr>
              <a:t>- B</a:t>
            </a:r>
            <a:r>
              <a:rPr lang="en-US" sz="2800" dirty="0" err="1">
                <a:solidFill>
                  <a:srgbClr val="002060"/>
                </a:solidFill>
                <a:latin typeface="Times New Roman" panose="02020603050405020304" pitchFamily="18" charset="0"/>
                <a:ea typeface="SimSun" panose="02010600030101010101" pitchFamily="2" charset="-122"/>
              </a:rPr>
              <a:t>iết</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cách</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trình</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bày</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đoạn</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văn</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biết</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viết</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hoa</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chữ</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cái</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đầu</a:t>
            </a:r>
            <a:r>
              <a:rPr lang="en-US" sz="2800" dirty="0">
                <a:solidFill>
                  <a:srgbClr val="002060"/>
                </a:solidFill>
                <a:latin typeface="Times New Roman" panose="02020603050405020304" pitchFamily="18" charset="0"/>
                <a:ea typeface="SimSun" panose="02010600030101010101" pitchFamily="2" charset="-122"/>
              </a:rPr>
              <a:t> </a:t>
            </a:r>
            <a:r>
              <a:rPr lang="en-US" sz="2800" dirty="0" err="1">
                <a:solidFill>
                  <a:srgbClr val="002060"/>
                </a:solidFill>
                <a:latin typeface="Times New Roman" panose="02020603050405020304" pitchFamily="18" charset="0"/>
                <a:ea typeface="SimSun" panose="02010600030101010101" pitchFamily="2" charset="-122"/>
              </a:rPr>
              <a:t>câu</a:t>
            </a:r>
            <a:endParaRPr lang="en-US" sz="2800" dirty="0">
              <a:solidFill>
                <a:srgbClr val="002060"/>
              </a:solidFill>
            </a:endParaRPr>
          </a:p>
        </p:txBody>
      </p:sp>
      <p:pic>
        <p:nvPicPr>
          <p:cNvPr id="11" name="图片 54">
            <a:extLst>
              <a:ext uri="{FF2B5EF4-FFF2-40B4-BE49-F238E27FC236}">
                <a16:creationId xmlns:a16="http://schemas.microsoft.com/office/drawing/2014/main" id="{BF079657-1FFE-4780-8D68-69B58F68674A}"/>
              </a:ext>
            </a:extLst>
          </p:cNvPr>
          <p:cNvPicPr>
            <a:picLocks noChangeAspect="1"/>
          </p:cNvPicPr>
          <p:nvPr/>
        </p:nvPicPr>
        <p:blipFill>
          <a:blip r:embed="rId2"/>
          <a:stretch>
            <a:fillRect/>
          </a:stretch>
        </p:blipFill>
        <p:spPr>
          <a:xfrm>
            <a:off x="1677646" y="4802100"/>
            <a:ext cx="1015992" cy="755971"/>
          </a:xfrm>
          <a:prstGeom prst="rect">
            <a:avLst/>
          </a:prstGeom>
        </p:spPr>
      </p:pic>
      <p:sp>
        <p:nvSpPr>
          <p:cNvPr id="12" name="TextBox 11">
            <a:extLst>
              <a:ext uri="{FF2B5EF4-FFF2-40B4-BE49-F238E27FC236}">
                <a16:creationId xmlns:a16="http://schemas.microsoft.com/office/drawing/2014/main" id="{FAB6DA8E-861F-4FA2-B8DB-03A331906277}"/>
              </a:ext>
            </a:extLst>
          </p:cNvPr>
          <p:cNvSpPr txBox="1"/>
          <p:nvPr/>
        </p:nvSpPr>
        <p:spPr>
          <a:xfrm>
            <a:off x="2848868" y="4802101"/>
            <a:ext cx="7746747" cy="954107"/>
          </a:xfrm>
          <a:prstGeom prst="rect">
            <a:avLst/>
          </a:prstGeom>
          <a:noFill/>
        </p:spPr>
        <p:txBody>
          <a:bodyPr wrap="square">
            <a:spAutoFit/>
          </a:bodyPr>
          <a:lstStyle/>
          <a:p>
            <a:r>
              <a:rPr lang="vi-VN"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Làm</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được</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các</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bài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tập</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chính</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tả</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phân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biệt</a:t>
            </a:r>
            <a:r>
              <a:rPr lang="en-US" sz="2800" dirty="0">
                <a:latin typeface="Times New Roman" panose="02020603050405020304" pitchFamily="18" charset="0"/>
                <a:ea typeface="SimSun" panose="02010600030101010101" pitchFamily="2" charset="-122"/>
              </a:rPr>
              <a:t> </a:t>
            </a:r>
            <a:r>
              <a:rPr lang="en-US" sz="2800" dirty="0" smtClean="0">
                <a:latin typeface="Times New Roman" panose="02020603050405020304" pitchFamily="18" charset="0"/>
                <a:ea typeface="SimSun" panose="02010600030101010101" pitchFamily="2" charset="-122"/>
              </a:rPr>
              <a:t>g/</a:t>
            </a:r>
            <a:r>
              <a:rPr lang="en-US" sz="2800" dirty="0" err="1" smtClean="0">
                <a:latin typeface="Times New Roman" panose="02020603050405020304" pitchFamily="18" charset="0"/>
                <a:ea typeface="SimSun" panose="02010600030101010101" pitchFamily="2" charset="-122"/>
              </a:rPr>
              <a:t>gh</a:t>
            </a:r>
            <a:r>
              <a:rPr lang="en-US" sz="2800" dirty="0" smtClean="0">
                <a:latin typeface="Times New Roman" panose="02020603050405020304" pitchFamily="18" charset="0"/>
                <a:ea typeface="SimSun" panose="02010600030101010101" pitchFamily="2" charset="-122"/>
              </a:rPr>
              <a:t>, s/x </a:t>
            </a:r>
            <a:r>
              <a:rPr lang="en-US" sz="2800" dirty="0" err="1">
                <a:latin typeface="Times New Roman" panose="02020603050405020304" pitchFamily="18" charset="0"/>
                <a:ea typeface="SimSun" panose="02010600030101010101" pitchFamily="2" charset="-122"/>
              </a:rPr>
              <a:t>hoặc</a:t>
            </a:r>
            <a:r>
              <a:rPr lang="en-US" sz="2800" dirty="0">
                <a:latin typeface="Times New Roman" panose="02020603050405020304" pitchFamily="18" charset="0"/>
                <a:ea typeface="SimSun" panose="02010600030101010101" pitchFamily="2" charset="-122"/>
              </a:rPr>
              <a:t> </a:t>
            </a:r>
            <a:r>
              <a:rPr lang="en-US" sz="2800" dirty="0" err="1" smtClean="0">
                <a:latin typeface="Times New Roman" panose="02020603050405020304" pitchFamily="18" charset="0"/>
                <a:ea typeface="SimSun" panose="02010600030101010101" pitchFamily="2" charset="-122"/>
              </a:rPr>
              <a:t>uc</a:t>
            </a:r>
            <a:r>
              <a:rPr lang="en-US" sz="2800" dirty="0" smtClean="0">
                <a:latin typeface="Times New Roman" panose="02020603050405020304" pitchFamily="18" charset="0"/>
                <a:ea typeface="SimSun" panose="02010600030101010101" pitchFamily="2" charset="-122"/>
              </a:rPr>
              <a:t>/</a:t>
            </a:r>
            <a:r>
              <a:rPr lang="en-US" sz="2800" dirty="0" err="1" smtClean="0">
                <a:latin typeface="Times New Roman" panose="02020603050405020304" pitchFamily="18" charset="0"/>
                <a:ea typeface="SimSun" panose="02010600030101010101" pitchFamily="2" charset="-122"/>
              </a:rPr>
              <a:t>ut</a:t>
            </a:r>
            <a:r>
              <a:rPr lang="vi-VN" sz="2800" dirty="0" smtClean="0">
                <a:latin typeface="Times New Roman" panose="02020603050405020304" pitchFamily="18" charset="0"/>
                <a:ea typeface="SimSun" panose="02010600030101010101" pitchFamily="2" charset="-122"/>
              </a:rPr>
              <a:t>.</a:t>
            </a:r>
            <a:endParaRPr lang="en-US" sz="28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8781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style.rotation</p:attrName>
                                        </p:attrNameLst>
                                      </p:cBhvr>
                                      <p:tavLst>
                                        <p:tav tm="0">
                                          <p:val>
                                            <p:fltVal val="720"/>
                                          </p:val>
                                        </p:tav>
                                        <p:tav tm="100000">
                                          <p:val>
                                            <p:fltVal val="0"/>
                                          </p:val>
                                        </p:tav>
                                      </p:tavLst>
                                    </p:anim>
                                    <p:anim calcmode="lin" valueType="num">
                                      <p:cBhvr>
                                        <p:cTn id="9" dur="500" fill="hold"/>
                                        <p:tgtEl>
                                          <p:spTgt spid="6"/>
                                        </p:tgtEl>
                                        <p:attrNameLst>
                                          <p:attrName>ppt_h</p:attrName>
                                        </p:attrNameLst>
                                      </p:cBhvr>
                                      <p:tavLst>
                                        <p:tav tm="0">
                                          <p:val>
                                            <p:fltVal val="0"/>
                                          </p:val>
                                        </p:tav>
                                        <p:tav tm="100000">
                                          <p:val>
                                            <p:strVal val="#ppt_h"/>
                                          </p:val>
                                        </p:tav>
                                      </p:tavLst>
                                    </p:anim>
                                    <p:anim calcmode="lin" valueType="num">
                                      <p:cBhvr>
                                        <p:cTn id="10" dur="5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style.rotation</p:attrName>
                                        </p:attrNameLst>
                                      </p:cBhvr>
                                      <p:tavLst>
                                        <p:tav tm="0">
                                          <p:val>
                                            <p:fltVal val="720"/>
                                          </p:val>
                                        </p:tav>
                                        <p:tav tm="100000">
                                          <p:val>
                                            <p:fltVal val="0"/>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ppt_w</p:attrName>
                                        </p:attrNameLst>
                                      </p:cBhvr>
                                      <p:tavLst>
                                        <p:tav tm="0">
                                          <p:val>
                                            <p:fltVal val="0"/>
                                          </p:val>
                                        </p:tav>
                                        <p:tav tm="100000">
                                          <p:val>
                                            <p:strVal val="#ppt_w"/>
                                          </p:val>
                                        </p:tav>
                                      </p:tavLst>
                                    </p:anim>
                                  </p:childTnLst>
                                </p:cTn>
                              </p:par>
                              <p:par>
                                <p:cTn id="19" presetID="56" presetClass="entr" presetSubtype="0" fill="hold" nodeType="withEffect">
                                  <p:stCondLst>
                                    <p:cond delay="0"/>
                                  </p:stCondLst>
                                  <p:iterate type="lt">
                                    <p:tmPct val="3000"/>
                                  </p:iterate>
                                  <p:childTnLst>
                                    <p:set>
                                      <p:cBhvr>
                                        <p:cTn id="20" dur="1" fill="hold">
                                          <p:stCondLst>
                                            <p:cond delay="0"/>
                                          </p:stCondLst>
                                        </p:cTn>
                                        <p:tgtEl>
                                          <p:spTgt spid="8">
                                            <p:txEl>
                                              <p:pRg st="0" end="0"/>
                                            </p:txEl>
                                          </p:spTgt>
                                        </p:tgtEl>
                                        <p:attrNameLst>
                                          <p:attrName>style.visibility</p:attrName>
                                        </p:attrNameLst>
                                      </p:cBhvr>
                                      <p:to>
                                        <p:strVal val="visible"/>
                                      </p:to>
                                    </p:set>
                                    <p:anim by="(-#ppt_w*2)" calcmode="lin" valueType="num">
                                      <p:cBhvr rctx="PPT">
                                        <p:cTn id="21" dur="500" autoRev="1" fill="hold">
                                          <p:stCondLst>
                                            <p:cond delay="0"/>
                                          </p:stCondLst>
                                        </p:cTn>
                                        <p:tgtEl>
                                          <p:spTgt spid="8">
                                            <p:txEl>
                                              <p:pRg st="0" end="0"/>
                                            </p:txEl>
                                          </p:spTgt>
                                        </p:tgtEl>
                                        <p:attrNameLst>
                                          <p:attrName>ppt_w</p:attrName>
                                        </p:attrNameLst>
                                      </p:cBhvr>
                                    </p:anim>
                                    <p:anim by="(#ppt_w*0.50)" calcmode="lin" valueType="num">
                                      <p:cBhvr>
                                        <p:cTn id="22" dur="500" decel="50000" autoRev="1" fill="hold">
                                          <p:stCondLst>
                                            <p:cond delay="0"/>
                                          </p:stCondLst>
                                        </p:cTn>
                                        <p:tgtEl>
                                          <p:spTgt spid="8">
                                            <p:txEl>
                                              <p:pRg st="0" end="0"/>
                                            </p:txEl>
                                          </p:spTgt>
                                        </p:tgtEl>
                                        <p:attrNameLst>
                                          <p:attrName>ppt_x</p:attrName>
                                        </p:attrNameLst>
                                      </p:cBhvr>
                                    </p:anim>
                                    <p:anim from="(-#ppt_h/2)" to="(#ppt_y)" calcmode="lin" valueType="num">
                                      <p:cBhvr>
                                        <p:cTn id="23" dur="1000" fill="hold">
                                          <p:stCondLst>
                                            <p:cond delay="0"/>
                                          </p:stCondLst>
                                        </p:cTn>
                                        <p:tgtEl>
                                          <p:spTgt spid="8">
                                            <p:txEl>
                                              <p:pRg st="0" end="0"/>
                                            </p:txEl>
                                          </p:spTgt>
                                        </p:tgtEl>
                                        <p:attrNameLst>
                                          <p:attrName>ppt_y</p:attrName>
                                        </p:attrNameLst>
                                      </p:cBhvr>
                                    </p:anim>
                                    <p:animRot by="21600000">
                                      <p:cBhvr>
                                        <p:cTn id="24" dur="1000" fill="hold">
                                          <p:stCondLst>
                                            <p:cond delay="0"/>
                                          </p:stCondLst>
                                        </p:cTn>
                                        <p:tgtEl>
                                          <p:spTgt spid="8">
                                            <p:txEl>
                                              <p:pRg st="0" end="0"/>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style.rotation</p:attrName>
                                        </p:attrNameLst>
                                      </p:cBhvr>
                                      <p:tavLst>
                                        <p:tav tm="0">
                                          <p:val>
                                            <p:fltVal val="720"/>
                                          </p:val>
                                        </p:tav>
                                        <p:tav tm="100000">
                                          <p:val>
                                            <p:fltVal val="0"/>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3448095" y="727931"/>
            <a:ext cx="6026836"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rPr>
              <a:t>NGHE- VIẾT</a:t>
            </a:r>
            <a:endParaRPr kumimoji="0" lang="en-US" sz="5333" b="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4582438" y="2099100"/>
            <a:ext cx="3071675"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733"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3147325" y="3224049"/>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Nghe - viết.</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323" y="3430137"/>
            <a:ext cx="406360" cy="384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23683" y="4324608"/>
            <a:ext cx="384000" cy="384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3147325" y="4112332"/>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Bài tập chính tả: g/ gh.</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3147325" y="5000615"/>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Bài tập lựa chọn.</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952" y="5206719"/>
            <a:ext cx="384000" cy="384000"/>
          </a:xfrm>
          <a:prstGeom prst="rect">
            <a:avLst/>
          </a:prstGeom>
        </p:spPr>
      </p:pic>
      <p:pic>
        <p:nvPicPr>
          <p:cNvPr id="13" name="Picture 12">
            <a:extLst>
              <a:ext uri="{FF2B5EF4-FFF2-40B4-BE49-F238E27FC236}">
                <a16:creationId xmlns:a16="http://schemas.microsoft.com/office/drawing/2014/main" id="{FD379354-498C-844A-86F1-DD9EE483B19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84410" y="166218"/>
            <a:ext cx="1865304" cy="1607885"/>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2391697" y="567293"/>
            <a:ext cx="7154436" cy="92333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AB40">
                    <a:lumMod val="50000"/>
                  </a:srgbClr>
                </a:solidFill>
                <a:effectLst/>
                <a:uLnTx/>
                <a:uFillTx/>
                <a:latin typeface="HP001 4 hàng" panose="020B0603050302020204" pitchFamily="34" charset="0"/>
                <a:ea typeface="Arial-Rounded" panose="020B0500000000000000" pitchFamily="34" charset="0"/>
                <a:cs typeface="Calibri" panose="020F0502020204030204" pitchFamily="34" charset="0"/>
                <a:sym typeface="Arial"/>
              </a:rPr>
              <a:t>Tết đến rồi</a:t>
            </a:r>
            <a:endParaRPr kumimoji="0" lang="en-US" sz="3600" b="1" i="0" u="none" strike="noStrike" kern="0" cap="none" spc="0" normalizeH="0" baseline="0" noProof="0" dirty="0">
              <a:ln>
                <a:noFill/>
              </a:ln>
              <a:solidFill>
                <a:srgbClr val="FFAB40">
                  <a:lumMod val="50000"/>
                </a:srgbClr>
              </a:solidFill>
              <a:effectLst/>
              <a:uLnTx/>
              <a:uFillTx/>
              <a:latin typeface="HP001 4 hàng" panose="020B0603050302020204" pitchFamily="34" charset="0"/>
              <a:ea typeface="Arial-Rounded" panose="020B0500000000000000"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1171852" y="1377258"/>
            <a:ext cx="9996257" cy="5078313"/>
          </a:xfrm>
          <a:prstGeom prst="rect">
            <a:avLst/>
          </a:prstGeom>
          <a:noFill/>
        </p:spPr>
        <p:txBody>
          <a:bodyPr wrap="square" rtlCol="0">
            <a:spAutoFit/>
          </a:bodyPr>
          <a:lstStyle/>
          <a:p>
            <a:pPr marL="10584"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    </a:t>
            </a:r>
            <a:endParaRPr kumimoji="0" lang="en-US"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A7E676-EDBD-463D-B0E3-4F37DE44B9CF}"/>
              </a:ext>
            </a:extLst>
          </p:cNvPr>
          <p:cNvSpPr txBox="1"/>
          <p:nvPr/>
        </p:nvSpPr>
        <p:spPr>
          <a:xfrm>
            <a:off x="2501905" y="858913"/>
            <a:ext cx="7154436" cy="110799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AB4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Các từ dễ viết sai</a:t>
            </a:r>
            <a:endParaRPr kumimoji="0" lang="en-US" sz="4400" b="1" i="0" u="none" strike="noStrike" kern="0" cap="none" spc="0" normalizeH="0" baseline="0" noProof="0" dirty="0">
              <a:ln>
                <a:noFill/>
              </a:ln>
              <a:solidFill>
                <a:srgbClr val="FFAB4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E29F1167-CFCC-446C-8C70-4C127286DA82}"/>
              </a:ext>
            </a:extLst>
          </p:cNvPr>
          <p:cNvSpPr/>
          <p:nvPr/>
        </p:nvSpPr>
        <p:spPr>
          <a:xfrm>
            <a:off x="2577320" y="1752072"/>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     bánh chưng</a:t>
            </a:r>
          </a:p>
        </p:txBody>
      </p:sp>
      <p:sp>
        <p:nvSpPr>
          <p:cNvPr id="9" name="Oval 8">
            <a:extLst>
              <a:ext uri="{FF2B5EF4-FFF2-40B4-BE49-F238E27FC236}">
                <a16:creationId xmlns:a16="http://schemas.microsoft.com/office/drawing/2014/main" id="{12120E7D-3DA6-4D9B-9031-8D369736F888}"/>
              </a:ext>
            </a:extLst>
          </p:cNvPr>
          <p:cNvSpPr/>
          <p:nvPr/>
        </p:nvSpPr>
        <p:spPr>
          <a:xfrm>
            <a:off x="2728139" y="207699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D53EA8CF-25DF-4DCF-82AC-68348353762E}"/>
              </a:ext>
            </a:extLst>
          </p:cNvPr>
          <p:cNvSpPr/>
          <p:nvPr/>
        </p:nvSpPr>
        <p:spPr>
          <a:xfrm>
            <a:off x="2577320" y="2536664"/>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     mạnh khoẻ</a:t>
            </a:r>
          </a:p>
        </p:txBody>
      </p:sp>
      <p:sp>
        <p:nvSpPr>
          <p:cNvPr id="11" name="Oval 10">
            <a:extLst>
              <a:ext uri="{FF2B5EF4-FFF2-40B4-BE49-F238E27FC236}">
                <a16:creationId xmlns:a16="http://schemas.microsoft.com/office/drawing/2014/main" id="{B59326AF-1CB6-4735-A37C-64EEB24AE7D5}"/>
              </a:ext>
            </a:extLst>
          </p:cNvPr>
          <p:cNvSpPr/>
          <p:nvPr/>
        </p:nvSpPr>
        <p:spPr>
          <a:xfrm>
            <a:off x="2728139" y="286158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72A67D13-0C72-40E9-A948-233FE39F1E69}"/>
              </a:ext>
            </a:extLst>
          </p:cNvPr>
          <p:cNvSpPr/>
          <p:nvPr/>
        </p:nvSpPr>
        <p:spPr>
          <a:xfrm>
            <a:off x="2577320" y="4154520"/>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     quây quần</a:t>
            </a:r>
          </a:p>
        </p:txBody>
      </p:sp>
      <p:sp>
        <p:nvSpPr>
          <p:cNvPr id="13" name="Oval 12">
            <a:extLst>
              <a:ext uri="{FF2B5EF4-FFF2-40B4-BE49-F238E27FC236}">
                <a16:creationId xmlns:a16="http://schemas.microsoft.com/office/drawing/2014/main" id="{459C7093-9002-4744-AF17-95250D2D15C2}"/>
              </a:ext>
            </a:extLst>
          </p:cNvPr>
          <p:cNvSpPr/>
          <p:nvPr/>
        </p:nvSpPr>
        <p:spPr>
          <a:xfrm>
            <a:off x="2728139" y="44794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91BB0E29-AB7E-4F64-B8C3-4A94DA7F3D7C}"/>
              </a:ext>
            </a:extLst>
          </p:cNvPr>
          <p:cNvSpPr/>
          <p:nvPr/>
        </p:nvSpPr>
        <p:spPr>
          <a:xfrm>
            <a:off x="2577320" y="3345592"/>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     giỏi giang</a:t>
            </a:r>
          </a:p>
        </p:txBody>
      </p:sp>
      <p:sp>
        <p:nvSpPr>
          <p:cNvPr id="18" name="Oval 17">
            <a:extLst>
              <a:ext uri="{FF2B5EF4-FFF2-40B4-BE49-F238E27FC236}">
                <a16:creationId xmlns:a16="http://schemas.microsoft.com/office/drawing/2014/main" id="{B44DB3BA-6032-4E69-84D6-9084AA17FF2B}"/>
              </a:ext>
            </a:extLst>
          </p:cNvPr>
          <p:cNvSpPr/>
          <p:nvPr/>
        </p:nvSpPr>
        <p:spPr>
          <a:xfrm>
            <a:off x="2728139" y="367051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Tree>
    <p:extLst>
      <p:ext uri="{BB962C8B-B14F-4D97-AF65-F5344CB8AC3E}">
        <p14:creationId xmlns:p14="http://schemas.microsoft.com/office/powerpoint/2010/main" val="41450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P spid="17"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2518778" y="1846961"/>
            <a:ext cx="7154436" cy="52084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rPr>
              <a:t>Học sinh viết bài vào vở ô li</a:t>
            </a:r>
            <a:endParaRPr kumimoji="0" lang="en-US"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2518775" y="730882"/>
            <a:ext cx="7154436" cy="94949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FFAB40">
                    <a:lumMod val="50000"/>
                  </a:srgbClr>
                </a:solidFill>
                <a:effectLst/>
                <a:uLnTx/>
                <a:uFillTx/>
                <a:latin typeface="UTM Avo" panose="02040603050506020204" pitchFamily="18" charset="0"/>
                <a:ea typeface="+mn-ea"/>
                <a:cs typeface="Arial"/>
                <a:sym typeface="Arial"/>
              </a:rPr>
              <a:t>VIẾT BÀI</a:t>
            </a:r>
            <a:endParaRPr kumimoji="0" lang="en-US" sz="4267"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327135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047" y="538524"/>
            <a:ext cx="9161905" cy="5780952"/>
          </a:xfrm>
          <a:prstGeom prst="rect">
            <a:avLst/>
          </a:prstGeom>
        </p:spPr>
      </p:pic>
    </p:spTree>
    <p:extLst>
      <p:ext uri="{BB962C8B-B14F-4D97-AF65-F5344CB8AC3E}">
        <p14:creationId xmlns:p14="http://schemas.microsoft.com/office/powerpoint/2010/main" val="264338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56642" y="316804"/>
            <a:ext cx="469457" cy="469457"/>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2426099" y="62587"/>
            <a:ext cx="7082091" cy="830997"/>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Chọn </a:t>
            </a:r>
            <a:r>
              <a:rPr kumimoji="0" lang="vi-VN" sz="3200" b="1" i="1"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hoặc </a:t>
            </a:r>
            <a:r>
              <a:rPr kumimoji="0" lang="vi-VN" sz="3200" b="1" i="1"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1410996" y="3593343"/>
            <a:ext cx="9112295" cy="3046988"/>
            <a:chOff x="-822308" y="273205"/>
            <a:chExt cx="6374316" cy="2285241"/>
          </a:xfrm>
          <a:noFill/>
        </p:grpSpPr>
        <p:sp>
          <p:nvSpPr>
            <p:cNvPr id="5" name="Rectangle 4">
              <a:extLst>
                <a:ext uri="{FF2B5EF4-FFF2-40B4-BE49-F238E27FC236}">
                  <a16:creationId xmlns:a16="http://schemas.microsoft.com/office/drawing/2014/main" id="{F3A00893-BE8B-5B41-BEEC-11F2E7ED6F7E}"/>
                </a:ext>
              </a:extLst>
            </p:cNvPr>
            <p:cNvSpPr/>
            <p:nvPr/>
          </p:nvSpPr>
          <p:spPr>
            <a:xfrm>
              <a:off x="-822308" y="273205"/>
              <a:ext cx="6374316" cy="2285241"/>
            </a:xfrm>
            <a:prstGeom prst="rect">
              <a:avLst/>
            </a:prstGeom>
            <a:grpFill/>
            <a:ln w="19050">
              <a:noFill/>
              <a:extLst>
                <a:ext uri="{C807C97D-BFC1-408E-A445-0C87EB9F89A2}">
                  <ask:lineSketchStyleProps xmlns="" xmlns:ask="http://schemas.microsoft.com/office/drawing/2018/sketchyshapes" sd="86837363">
                    <a:custGeom>
                      <a:avLst/>
                      <a:gdLst>
                        <a:gd name="connsiteX0" fmla="*/ 0 w 8113045"/>
                        <a:gd name="connsiteY0" fmla="*/ 0 h 2884637"/>
                        <a:gd name="connsiteX1" fmla="*/ 8113045 w 8113045"/>
                        <a:gd name="connsiteY1" fmla="*/ 0 h 2884637"/>
                        <a:gd name="connsiteX2" fmla="*/ 8113045 w 8113045"/>
                        <a:gd name="connsiteY2" fmla="*/ 2884637 h 2884637"/>
                        <a:gd name="connsiteX3" fmla="*/ 0 w 8113045"/>
                        <a:gd name="connsiteY3" fmla="*/ 2884637 h 2884637"/>
                        <a:gd name="connsiteX4" fmla="*/ 0 w 8113045"/>
                        <a:gd name="connsiteY4" fmla="*/ 0 h 288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045" h="2884637" fill="none" extrusionOk="0">
                          <a:moveTo>
                            <a:pt x="0" y="0"/>
                          </a:moveTo>
                          <a:cubicBezTo>
                            <a:pt x="2410417" y="106216"/>
                            <a:pt x="4190772" y="-142119"/>
                            <a:pt x="8113045" y="0"/>
                          </a:cubicBezTo>
                          <a:cubicBezTo>
                            <a:pt x="8112534" y="1066147"/>
                            <a:pt x="8112275" y="2119622"/>
                            <a:pt x="8113045" y="2884637"/>
                          </a:cubicBezTo>
                          <a:cubicBezTo>
                            <a:pt x="5598605" y="2855409"/>
                            <a:pt x="1227524" y="2868943"/>
                            <a:pt x="0" y="2884637"/>
                          </a:cubicBezTo>
                          <a:cubicBezTo>
                            <a:pt x="-56229" y="1950051"/>
                            <a:pt x="-65128" y="1389599"/>
                            <a:pt x="0" y="0"/>
                          </a:cubicBezTo>
                          <a:close/>
                        </a:path>
                        <a:path w="8113045" h="2884637" stroke="0" extrusionOk="0">
                          <a:moveTo>
                            <a:pt x="0" y="0"/>
                          </a:moveTo>
                          <a:cubicBezTo>
                            <a:pt x="2078238" y="-71603"/>
                            <a:pt x="6509321" y="126493"/>
                            <a:pt x="8113045" y="0"/>
                          </a:cubicBezTo>
                          <a:cubicBezTo>
                            <a:pt x="8023855" y="402849"/>
                            <a:pt x="8268829" y="2491101"/>
                            <a:pt x="8113045" y="2884637"/>
                          </a:cubicBezTo>
                          <a:cubicBezTo>
                            <a:pt x="4535844" y="2929481"/>
                            <a:pt x="3833320" y="2727750"/>
                            <a:pt x="0" y="2884637"/>
                          </a:cubicBezTo>
                          <a:cubicBezTo>
                            <a:pt x="-31925" y="1831733"/>
                            <a:pt x="67210" y="759608"/>
                            <a:pt x="0" y="0"/>
                          </a:cubicBezTo>
                          <a:close/>
                        </a:path>
                      </a:pathLst>
                    </a:custGeom>
                    <ask:type>
                      <ask:lineSketchCurved/>
                    </ask:type>
                  </ask:lineSketchStyleProps>
                </a:ext>
              </a:extLst>
            </a:ln>
          </p:spPr>
          <p:txBody>
            <a:bodyPr wrap="square" anchor="b">
              <a:spAutoFit/>
            </a:bodyPr>
            <a:lstStyle/>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Chị</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tre</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tóc</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ao</a:t>
              </a:r>
              <a:endParaRPr kumimoji="0" lang="vi-VN" sz="32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vi-VN" sz="32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Nàng mây áo trắn</a:t>
              </a:r>
              <a:r>
                <a:rPr kumimoji="0" lang="en-US" sz="32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   </a:t>
              </a:r>
              <a:r>
                <a:rPr kumimoji="0" lang="vi-VN" sz="32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é vào soi      ương.</a:t>
              </a:r>
            </a:p>
            <a:p>
              <a:pPr marL="0" marR="0" lvl="0" indent="0" algn="r" defTabSz="1219170" rtl="0" eaLnBrk="1" fontAlgn="auto" latinLnBrk="0" hangingPunct="1">
                <a:lnSpc>
                  <a:spcPct val="200000"/>
                </a:lnSpc>
                <a:spcBef>
                  <a:spcPts val="0"/>
                </a:spcBef>
                <a:spcAft>
                  <a:spcPts val="0"/>
                </a:spcAft>
                <a:buClr>
                  <a:srgbClr val="000000"/>
                </a:buClr>
                <a:buSzTx/>
                <a:buFontTx/>
                <a:buNone/>
                <a:tabLst/>
                <a:defRPr/>
              </a:pPr>
              <a:r>
                <a:rPr kumimoji="0" lang="en-VN" sz="32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Trần Đăng Khoa)</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2226684" y="1308431"/>
              <a:ext cx="536861"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3947287" y="1308431"/>
              <a:ext cx="382401"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5963928" y="4935714"/>
            <a:ext cx="772007"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endPar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8429196" y="4947518"/>
            <a:ext cx="413896"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p>
        </p:txBody>
      </p:sp>
      <p:pic>
        <p:nvPicPr>
          <p:cNvPr id="11" name="Picture 10">
            <a:extLst>
              <a:ext uri="{FF2B5EF4-FFF2-40B4-BE49-F238E27FC236}">
                <a16:creationId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3896069" y="763688"/>
            <a:ext cx="4187443" cy="3200977"/>
          </a:xfrm>
          <a:prstGeom prst="rect">
            <a:avLst/>
          </a:prstGeom>
        </p:spPr>
      </p:pic>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317</Words>
  <Application>Microsoft Office PowerPoint</Application>
  <PresentationFormat>Widescreen</PresentationFormat>
  <Paragraphs>53</Paragraphs>
  <Slides>13</Slides>
  <Notes>2</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vt:i4>
      </vt:variant>
    </vt:vector>
  </HeadingPairs>
  <TitlesOfParts>
    <vt:vector size="32" baseType="lpstr">
      <vt:lpstr>SimSun</vt:lpstr>
      <vt:lpstr>Arial</vt:lpstr>
      <vt:lpstr>Arial-Rounded</vt:lpstr>
      <vt:lpstr>Calibri</vt:lpstr>
      <vt:lpstr>Calibri Light</vt:lpstr>
      <vt:lpstr>等线</vt:lpstr>
      <vt:lpstr>HP001 4 hàng</vt:lpstr>
      <vt:lpstr>iCiel Cadena</vt:lpstr>
      <vt:lpstr>Kalam</vt:lpstr>
      <vt:lpstr>Montserrat</vt:lpstr>
      <vt:lpstr>Times New Roman</vt:lpstr>
      <vt:lpstr>UTM Avo</vt:lpstr>
      <vt:lpstr>UTM Cookies</vt:lpstr>
      <vt:lpstr>小单纯体</vt:lpstr>
      <vt:lpstr>思源黑体 CN Bold</vt:lpstr>
      <vt:lpstr>1_Office Theme</vt:lpstr>
      <vt:lpstr>Doodle Sketchbook by Slidesgo</vt:lpstr>
      <vt:lpstr>1_Doodle Sketchbook by Slidesgo</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10D200922</cp:lastModifiedBy>
  <cp:revision>7</cp:revision>
  <dcterms:created xsi:type="dcterms:W3CDTF">2021-07-31T15:53:58Z</dcterms:created>
  <dcterms:modified xsi:type="dcterms:W3CDTF">2026-02-04T04:21:12Z</dcterms:modified>
</cp:coreProperties>
</file>