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9" r:id="rId2"/>
    <p:sldId id="260" r:id="rId3"/>
    <p:sldId id="282" r:id="rId4"/>
    <p:sldId id="283" r:id="rId5"/>
    <p:sldId id="281" r:id="rId6"/>
    <p:sldId id="294" r:id="rId7"/>
    <p:sldId id="273" r:id="rId8"/>
    <p:sldId id="299" r:id="rId9"/>
    <p:sldId id="297" r:id="rId10"/>
    <p:sldId id="269" r:id="rId11"/>
    <p:sldId id="275" r:id="rId12"/>
    <p:sldId id="303" r:id="rId13"/>
    <p:sldId id="270" r:id="rId14"/>
    <p:sldId id="276" r:id="rId15"/>
    <p:sldId id="277" r:id="rId16"/>
    <p:sldId id="261" r:id="rId17"/>
    <p:sldId id="293" r:id="rId18"/>
    <p:sldId id="272" r:id="rId19"/>
    <p:sldId id="300" r:id="rId20"/>
    <p:sldId id="278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2270"/>
    <a:srgbClr val="FA8986"/>
    <a:srgbClr val="FFE4C9"/>
    <a:srgbClr val="FFD9B3"/>
    <a:srgbClr val="FFCC99"/>
    <a:srgbClr val="FADDCA"/>
    <a:srgbClr val="FCEEE4"/>
    <a:srgbClr val="FDF3ED"/>
    <a:srgbClr val="F99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2" autoAdjust="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78C63-B292-4570-8680-97238093C1AA}" type="datetimeFigureOut">
              <a:rPr lang="en-US" smtClean="0"/>
              <a:t>21/01/2026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AB091-94A9-481A-B573-1B8CD6BA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3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0A27-1872-4930-AF9A-A4FCC2D6D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3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6783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997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9452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CA794-A331-41EA-8A39-E356F3965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963540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596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1289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815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12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437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21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579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pPr/>
              <a:t>21/01/2026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68" r:id="rId4"/>
    <p:sldLayoutId id="2147483667" r:id="rId5"/>
    <p:sldLayoutId id="2147483664" r:id="rId6"/>
    <p:sldLayoutId id="2147483663" r:id="rId7"/>
    <p:sldLayoutId id="2147483662" r:id="rId8"/>
    <p:sldLayoutId id="2147483661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70" r:id="rId15"/>
    <p:sldLayoutId id="2147483666" r:id="rId16"/>
    <p:sldLayoutId id="2147483665" r:id="rId17"/>
    <p:sldLayoutId id="2147483656" r:id="rId18"/>
    <p:sldLayoutId id="2147483657" r:id="rId19"/>
    <p:sldLayoutId id="2147483658" r:id="rId20"/>
    <p:sldLayoutId id="2147483659" r:id="rId21"/>
    <p:sldLayoutId id="2147483660" r:id="rId2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9671" y="-127788"/>
            <a:ext cx="12278532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6964" y="1106119"/>
            <a:ext cx="2529880" cy="21416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0" y="1301396"/>
            <a:ext cx="12192000" cy="4881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3" y="4551098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2063491" y="871071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Mĩthuậtlớp3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75D7CC-081D-48EF-9EF7-0F540781E3AC}"/>
              </a:ext>
            </a:extLst>
          </p:cNvPr>
          <p:cNvSpPr txBox="1"/>
          <p:nvPr/>
        </p:nvSpPr>
        <p:spPr>
          <a:xfrm>
            <a:off x="3398319" y="96081"/>
            <a:ext cx="859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3F3F3F"/>
                </a:solidFill>
                <a:latin typeface="+mj-lt"/>
              </a:rPr>
              <a:t>PHÒNG GIÁO DỤC ĐÀO TẠO QUẬN LONG BIÊN </a:t>
            </a:r>
            <a:endParaRPr lang="en-US" b="1" dirty="0">
              <a:solidFill>
                <a:srgbClr val="3F3F3F"/>
              </a:solidFill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28927"/>
            <a:ext cx="12192000" cy="1838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" y="2186310"/>
            <a:ext cx="6756889" cy="44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5333" y="4779449"/>
            <a:ext cx="10916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23" y="870585"/>
            <a:ext cx="2867025" cy="2705100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199" y="870585"/>
            <a:ext cx="2733675" cy="2705100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11" y="870585"/>
            <a:ext cx="2780388" cy="2670656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736" y="870585"/>
            <a:ext cx="2794000" cy="2667000"/>
          </a:xfrm>
          <a:prstGeom prst="rect">
            <a:avLst/>
          </a:prstGeom>
          <a:ln>
            <a:solidFill>
              <a:srgbClr val="4F2270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1476283" y="351320"/>
            <a:ext cx="9173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Quan sát, chỉ ra cách tạo hình 3D và trang trí con vật bằng giấy bìa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498" y="3593198"/>
            <a:ext cx="2533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rời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352095" y="3634260"/>
            <a:ext cx="2407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5162" y="3634260"/>
            <a:ext cx="2906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14963" y="3634260"/>
            <a:ext cx="2469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3D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"/>
            <a:ext cx="12228604" cy="6858001"/>
            <a:chOff x="0" y="-1"/>
            <a:chExt cx="12228604" cy="6858001"/>
          </a:xfrm>
        </p:grpSpPr>
        <p:grpSp>
          <p:nvGrpSpPr>
            <p:cNvPr id="14" name="Group 8"/>
            <p:cNvGrpSpPr/>
            <p:nvPr/>
          </p:nvGrpSpPr>
          <p:grpSpPr>
            <a:xfrm>
              <a:off x="0" y="-1"/>
              <a:ext cx="12228604" cy="6858001"/>
              <a:chOff x="0" y="-1"/>
              <a:chExt cx="12228604" cy="6858001"/>
            </a:xfrm>
          </p:grpSpPr>
          <p:pic>
            <p:nvPicPr>
              <p:cNvPr id="16" name="Picture 4" descr="https://2.bp.blogspot.com/-5ZE6cLQ3iac/VwRq2Gkq0RI/AAAAAAAAA-k/89n-QBecgvUaIq69U_1iBKFp-QcC-N8TA/s1600/13.jpg"/>
              <p:cNvPicPr>
                <a:picLocks noChangeAspect="1" noChangeArrowheads="1"/>
              </p:cNvPicPr>
              <p:nvPr/>
            </p:nvPicPr>
            <p:blipFill>
              <a:blip r:embed="rId2"/>
              <a:srcRect l="3367" t="53236" r="2787" b="6364"/>
              <a:stretch>
                <a:fillRect/>
              </a:stretch>
            </p:blipFill>
            <p:spPr bwMode="auto">
              <a:xfrm>
                <a:off x="0" y="-1"/>
                <a:ext cx="12228604" cy="6858001"/>
              </a:xfrm>
              <a:prstGeom prst="rect">
                <a:avLst/>
              </a:prstGeom>
              <a:no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291840" y="0"/>
                <a:ext cx="6426926" cy="39711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2638697" y="117565"/>
              <a:ext cx="7158446" cy="1306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622329" y="1859339"/>
            <a:ext cx="559090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8327" y="572303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382" y="2495772"/>
            <a:ext cx="9095147" cy="29531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1792" y="566928"/>
            <a:ext cx="1157020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85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4" y="1291684"/>
            <a:ext cx="2980557" cy="3847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16" y="1346033"/>
            <a:ext cx="4005583" cy="3738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31" y="1322661"/>
            <a:ext cx="3945383" cy="39453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5" y="2142172"/>
            <a:ext cx="3340554" cy="3554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2142172"/>
            <a:ext cx="2858284" cy="3343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31" y="2030874"/>
            <a:ext cx="2910943" cy="34543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" y="219837"/>
            <a:ext cx="4738136" cy="3209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" y="3429000"/>
            <a:ext cx="4371594" cy="3117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53" y="57961"/>
            <a:ext cx="4235662" cy="3226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42" y="3429000"/>
            <a:ext cx="3163824" cy="3100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28" y="3429000"/>
            <a:ext cx="3666787" cy="30225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0"/>
            <a:ext cx="12192000" cy="6862566"/>
            <a:chOff x="0" y="-4566"/>
            <a:chExt cx="12192000" cy="6862566"/>
          </a:xfrm>
        </p:grpSpPr>
        <p:pic>
          <p:nvPicPr>
            <p:cNvPr id="28" name="Picture 27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67098" y="1423852"/>
                <a:ext cx="6021977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Tạo hình con vật yêu thích bằng giấy bìa.</a:t>
                </a:r>
                <a:endParaRPr lang="en-US" sz="4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097" name="Picture 1" descr="C:\Users\Admin\Downloads\kisspng-watercolor-painting-paintbrush-drawing-board-hand-painted-painting-pen-5a83b823d9e101.2227104215185817958924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4099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6" name="Picture 15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1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1" name="Picture 20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8" t="21468" r="8362" b="27009"/>
          <a:stretch/>
        </p:blipFill>
        <p:spPr>
          <a:xfrm>
            <a:off x="2480044" y="1057803"/>
            <a:ext cx="5372634" cy="11940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icture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38" y="-104837"/>
            <a:ext cx="10292316" cy="67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65576" y="1772368"/>
            <a:ext cx="619942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iới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bè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/>
              <a:t>+</a:t>
            </a:r>
            <a:r>
              <a:rPr lang="en-US" sz="2800" i="1" dirty="0" err="1"/>
              <a:t>Em</a:t>
            </a:r>
            <a:r>
              <a:rPr lang="en-US" sz="2800" i="1" dirty="0"/>
              <a:t> </a:t>
            </a:r>
            <a:r>
              <a:rPr lang="en-US" sz="2800" i="1" dirty="0" err="1"/>
              <a:t>ấn</a:t>
            </a:r>
            <a:r>
              <a:rPr lang="en-US" sz="2800" i="1" dirty="0"/>
              <a:t> </a:t>
            </a:r>
            <a:r>
              <a:rPr lang="en-US" sz="2800" i="1" dirty="0" err="1"/>
              <a:t>tượng</a:t>
            </a:r>
            <a:r>
              <a:rPr lang="en-US" sz="2800" i="1" dirty="0"/>
              <a:t>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 </a:t>
            </a:r>
            <a:r>
              <a:rPr lang="en-US" sz="2800" i="1" dirty="0" err="1"/>
              <a:t>Vì</a:t>
            </a:r>
            <a:r>
              <a:rPr lang="en-US" sz="2800" i="1" dirty="0"/>
              <a:t> </a:t>
            </a:r>
            <a:r>
              <a:rPr lang="en-US" sz="2800" i="1" dirty="0" err="1"/>
              <a:t>sao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đó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mô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 con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trang</a:t>
            </a:r>
            <a:r>
              <a:rPr lang="en-US" sz="2800" i="1" dirty="0"/>
              <a:t> </a:t>
            </a:r>
            <a:r>
              <a:rPr lang="en-US" sz="2800" i="1" dirty="0" err="1"/>
              <a:t>trí</a:t>
            </a:r>
            <a:r>
              <a:rPr lang="en-US" sz="2800" i="1" dirty="0"/>
              <a:t> </a:t>
            </a:r>
            <a:r>
              <a:rPr lang="en-US" sz="2800" i="1" dirty="0" err="1"/>
              <a:t>tạo</a:t>
            </a:r>
            <a:r>
              <a:rPr lang="en-US" sz="2800" i="1" dirty="0"/>
              <a:t> </a:t>
            </a:r>
            <a:r>
              <a:rPr lang="en-US" sz="2800" i="1" dirty="0" err="1"/>
              <a:t>đặc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thân</a:t>
            </a:r>
            <a:r>
              <a:rPr lang="en-US" sz="2800" i="1" dirty="0"/>
              <a:t> con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thế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Tỉ</a:t>
            </a:r>
            <a:r>
              <a:rPr lang="en-US" sz="2800" i="1" dirty="0"/>
              <a:t> </a:t>
            </a:r>
            <a:r>
              <a:rPr lang="en-US" sz="2800" i="1" dirty="0" err="1"/>
              <a:t>lệ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 </a:t>
            </a:r>
            <a:r>
              <a:rPr lang="en-US" sz="2800" i="1" dirty="0" err="1"/>
              <a:t>cắt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thế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admin\Downloads\Picturhmh_e1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16087" r="10407" b="31163"/>
          <a:stretch/>
        </p:blipFill>
        <p:spPr bwMode="auto">
          <a:xfrm>
            <a:off x="4233742" y="1054484"/>
            <a:ext cx="4664246" cy="7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96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817" y="1490472"/>
            <a:ext cx="864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BF4AA-CDA9-40DF-A2B3-6B39F073DE1A}"/>
              </a:ext>
            </a:extLst>
          </p:cNvPr>
          <p:cNvSpPr txBox="1"/>
          <p:nvPr/>
        </p:nvSpPr>
        <p:spPr>
          <a:xfrm>
            <a:off x="1693817" y="199743"/>
            <a:ext cx="928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00CC"/>
                </a:solidFill>
                <a:latin typeface="Jokerman" panose="04090605060D06020702" pitchFamily="82" charset="0"/>
              </a:rPr>
              <a:t>5.VẬN DỤNG, PHÁT TRIỂN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6" y="2187127"/>
            <a:ext cx="4044801" cy="3324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93" y="2187128"/>
            <a:ext cx="3694863" cy="3456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2158364"/>
            <a:ext cx="3768566" cy="3492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>
            <a:extLst>
              <a:ext uri="{FF2B5EF4-FFF2-40B4-BE49-F238E27FC236}">
                <a16:creationId xmlns:a16="http://schemas.microsoft.com/office/drawing/2014/main" id="{8DE9B3D9-7645-46B6-ADFC-A65ED1B46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3468" r="3948" b="19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9990" y="3189356"/>
            <a:ext cx="8314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228601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55763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235021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1657" y="1708368"/>
            <a:ext cx="67390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bóng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con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vật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2134" y="449415"/>
            <a:ext cx="3053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 CHƠI</a:t>
            </a:r>
          </a:p>
        </p:txBody>
      </p:sp>
      <p:sp>
        <p:nvSpPr>
          <p:cNvPr id="13" name="Oval 12"/>
          <p:cNvSpPr/>
          <p:nvPr/>
        </p:nvSpPr>
        <p:spPr>
          <a:xfrm>
            <a:off x="3814922" y="3349581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>
            <a:off x="5432667" y="3647927"/>
            <a:ext cx="1726293" cy="2104168"/>
          </a:xfrm>
          <a:prstGeom prst="rect">
            <a:avLst/>
          </a:prstGeom>
          <a:noFill/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048" flipH="1">
            <a:off x="-38767" y="5363301"/>
            <a:ext cx="4309411" cy="159283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52">
            <a:off x="8840792" y="5343149"/>
            <a:ext cx="3399952" cy="1256683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-22543" y="5019176"/>
            <a:ext cx="12192000" cy="18388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154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12192000" cy="7028656"/>
          </a:xfrm>
          <a:prstGeom prst="rect">
            <a:avLst/>
          </a:prstGeom>
        </p:spPr>
      </p:pic>
      <p:pic>
        <p:nvPicPr>
          <p:cNvPr id="3" name="图片 8196" descr="20"/>
          <p:cNvPicPr>
            <a:picLocks noChangeAspect="1"/>
          </p:cNvPicPr>
          <p:nvPr/>
        </p:nvPicPr>
        <p:blipFill rotWithShape="1">
          <a:blip r:embed="rId4"/>
          <a:srcRect l="36757"/>
          <a:stretch/>
        </p:blipFill>
        <p:spPr>
          <a:xfrm>
            <a:off x="3759200" y="-36803"/>
            <a:ext cx="8432800" cy="68948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1" y="5013029"/>
            <a:ext cx="3772897" cy="18449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"/>
          <p:cNvSpPr/>
          <p:nvPr/>
        </p:nvSpPr>
        <p:spPr>
          <a:xfrm>
            <a:off x="4368800" y="2006601"/>
            <a:ext cx="721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00623">
              <a:spcBef>
                <a:spcPct val="50000"/>
              </a:spcBef>
            </a:pP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Xin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chào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         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hẹn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gặp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lại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! </a:t>
            </a:r>
            <a:endParaRPr lang="zh-CN" alt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32" y="237682"/>
            <a:ext cx="2998888" cy="1460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77" y="1652770"/>
            <a:ext cx="2117553" cy="16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5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24" y="-1"/>
            <a:ext cx="931057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30" y="287079"/>
            <a:ext cx="120536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en-US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549" y="446568"/>
            <a:ext cx="242422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Chủ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đề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3: </a:t>
            </a:r>
          </a:p>
          <a:p>
            <a:pPr algn="ctr"/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 </a:t>
            </a:r>
          </a:p>
          <a:p>
            <a:pPr algn="ctr"/>
            <a:r>
              <a:rPr lang="en-US" altLang="en-US" sz="4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vật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vi-VN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Ngộ nghĩnh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en-US" altLang="en-US" sz="4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tiết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1)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9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1046716" y="1104038"/>
            <a:ext cx="3048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514112" y="1219200"/>
            <a:ext cx="6705600" cy="42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Nêu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gấp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cắt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bìa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3D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Tạo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3D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bằng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thủ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công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bìa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màu</a:t>
            </a:r>
            <a:r>
              <a:rPr lang="en-US" sz="2800" dirty="0">
                <a:solidFill>
                  <a:schemeClr val="accent2"/>
                </a:solidFill>
              </a:rPr>
              <a:t>. 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Chỉ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ra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đặc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điểm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từ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với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chấm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nét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màu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có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trên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sản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phẩm</a:t>
            </a:r>
            <a:r>
              <a:rPr lang="en-US" sz="2800" dirty="0">
                <a:solidFill>
                  <a:schemeClr val="accent2"/>
                </a:solidFill>
              </a:rPr>
              <a:t>. </a:t>
            </a:r>
          </a:p>
          <a:p>
            <a:r>
              <a:rPr lang="vi-VN" sz="28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Chia </a:t>
            </a:r>
            <a:r>
              <a:rPr lang="en-US" sz="2800" dirty="0" err="1">
                <a:solidFill>
                  <a:schemeClr val="accent2"/>
                </a:solidFill>
              </a:rPr>
              <a:t>sẻ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một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số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thức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ứng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dụng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sản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phẩm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trong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học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tập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vui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chơi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3199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812800" y="914400"/>
            <a:ext cx="3048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Kiểm tra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dụng cụ 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học vẽ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157331" y="1570076"/>
            <a:ext cx="748532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1/ </a:t>
            </a:r>
            <a:r>
              <a:rPr lang="en-US" altLang="en-US" sz="4400" dirty="0" err="1">
                <a:solidFill>
                  <a:srgbClr val="FF0000"/>
                </a:solidFill>
              </a:rPr>
              <a:t>Sách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học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mĩ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thuật</a:t>
            </a:r>
            <a:r>
              <a:rPr lang="en-US" altLang="en-US" sz="4400" dirty="0">
                <a:solidFill>
                  <a:srgbClr val="FF0000"/>
                </a:solidFill>
              </a:rPr>
              <a:t>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2/ </a:t>
            </a:r>
            <a:r>
              <a:rPr lang="en-US" altLang="en-US" sz="4400" dirty="0" err="1">
                <a:solidFill>
                  <a:srgbClr val="FF0000"/>
                </a:solidFill>
              </a:rPr>
              <a:t>Giấy</a:t>
            </a:r>
            <a:r>
              <a:rPr lang="en-US" altLang="en-US" sz="4400" dirty="0">
                <a:solidFill>
                  <a:srgbClr val="FF0000"/>
                </a:solidFill>
              </a:rPr>
              <a:t> A4, </a:t>
            </a:r>
            <a:r>
              <a:rPr lang="vi-VN" altLang="en-US" sz="4400" dirty="0">
                <a:solidFill>
                  <a:srgbClr val="FF0000"/>
                </a:solidFill>
              </a:rPr>
              <a:t>giấy thủ công, bìa màu, bìa cát tôn,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vẽ</a:t>
            </a:r>
            <a:r>
              <a:rPr lang="en-US" altLang="en-US" sz="4400" dirty="0">
                <a:solidFill>
                  <a:srgbClr val="FF0000"/>
                </a:solidFill>
              </a:rPr>
              <a:t>(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nước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dạ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sáp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...)</a:t>
            </a:r>
            <a:r>
              <a:rPr lang="vi-VN" altLang="en-US" sz="4400" dirty="0">
                <a:solidFill>
                  <a:srgbClr val="FF0000"/>
                </a:solidFill>
              </a:rPr>
              <a:t> kéo, hồ dán.</a:t>
            </a:r>
            <a:endParaRPr lang="en-US" altLang="en-US" sz="4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3/ </a:t>
            </a:r>
            <a:r>
              <a:rPr lang="en-US" altLang="en-US" sz="4400" dirty="0" err="1">
                <a:solidFill>
                  <a:srgbClr val="FF0000"/>
                </a:solidFill>
              </a:rPr>
              <a:t>Bút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vẽ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chì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tẩy</a:t>
            </a:r>
            <a:r>
              <a:rPr lang="en-US" altLang="en-US" sz="4400" dirty="0">
                <a:solidFill>
                  <a:srgbClr val="FF0000"/>
                </a:solidFill>
              </a:rPr>
              <a:t>....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48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0" y="116632"/>
            <a:ext cx="12160139" cy="674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2540000" y="3357432"/>
            <a:ext cx="5791200" cy="289096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PHÁ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57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73269" y="467832"/>
            <a:ext cx="6286558" cy="59727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0064" y="1083842"/>
            <a:ext cx="59329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9" y="817123"/>
            <a:ext cx="5435059" cy="47325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247908" y="465138"/>
            <a:ext cx="2402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24634" y="0"/>
            <a:ext cx="1221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2374472" y="0"/>
            <a:ext cx="9881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53020" y="295861"/>
            <a:ext cx="262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66894" y="1003746"/>
            <a:ext cx="6286833" cy="304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Chất liệu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> </a:t>
            </a:r>
            <a:endParaRPr lang="vi-VN" dirty="0"/>
          </a:p>
          <a:p>
            <a:r>
              <a:rPr lang="vi-VN" dirty="0"/>
              <a:t>  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15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31861" y="0"/>
            <a:ext cx="1216013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>
            <a:off x="2641600" y="3429000"/>
            <a:ext cx="6299200" cy="255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74915">
            <a:off x="1970051" y="4199433"/>
            <a:ext cx="102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2.</a:t>
            </a: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4319516"/>
            <a:ext cx="4013084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47964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635</Words>
  <Application>Microsoft Office PowerPoint</Application>
  <PresentationFormat>Widescreen</PresentationFormat>
  <Paragraphs>72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Algerian</vt:lpstr>
      <vt:lpstr>Arial</vt:lpstr>
      <vt:lpstr>Calibri</vt:lpstr>
      <vt:lpstr>Calibri Light</vt:lpstr>
      <vt:lpstr>等线</vt:lpstr>
      <vt:lpstr>Jokerman</vt:lpstr>
      <vt:lpstr>Tahoma</vt:lpstr>
      <vt:lpstr>Times New Roman</vt:lpstr>
      <vt:lpstr>浪漫雅圆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10D200922</cp:lastModifiedBy>
  <cp:revision>167</cp:revision>
  <dcterms:created xsi:type="dcterms:W3CDTF">2021-08-28T05:17:52Z</dcterms:created>
  <dcterms:modified xsi:type="dcterms:W3CDTF">2026-01-21T07:10:14Z</dcterms:modified>
</cp:coreProperties>
</file>