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74" r:id="rId4"/>
    <p:sldId id="276" r:id="rId5"/>
    <p:sldId id="275" r:id="rId6"/>
    <p:sldId id="266" r:id="rId7"/>
    <p:sldId id="267" r:id="rId8"/>
    <p:sldId id="270" r:id="rId9"/>
    <p:sldId id="269" r:id="rId10"/>
    <p:sldId id="273" r:id="rId11"/>
    <p:sldId id="28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79" d="100"/>
          <a:sy n="79" d="100"/>
        </p:scale>
        <p:origin x="44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416E9-35CB-419C-A50E-5D64BBB126E0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81F1E-B495-4D03-B94B-FA6A8C93A9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420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2CDA7-4B4C-D349-4F0F-FBF6AC499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80D02-1AA8-B209-EE67-9D3C44C4B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22977-3CAA-C62C-5574-2F786D7B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07D619-21A8-4CDF-B664-33774DD3A3C7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628FB-734C-D241-E3DF-A8B9AF9D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B45CA-0388-D22C-7C24-F9F7C941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BBFD51-870B-4919-9B1F-9443F939201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65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3982-A049-096E-EE23-16BBF6F4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9096A-D93F-5557-3408-67CCC7942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63FD3-1592-9AD1-3A57-C7A0F2B58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07D619-21A8-4CDF-B664-33774DD3A3C7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4555F-C5F9-A2FC-696A-FF2EFBBA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EFBDF-08F5-9D6D-1CE1-F2947F17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BBFD51-870B-4919-9B1F-9443F939201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0025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69D462-4B30-EF63-7F3B-BBBEAF972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19AB3-8C54-8A4A-4E28-EEC29BEEC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0E87A-C023-197C-AF76-729CAFC4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07D619-21A8-4CDF-B664-33774DD3A3C7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69951-1998-FCEF-20C8-2CECCCD3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40EF3-D8DD-BA00-036A-529978A6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BBFD51-870B-4919-9B1F-9443F939201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83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67D3-E508-346E-2CA6-7E82F698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50AAA-DF13-B0E8-6C4B-86085C7C1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CAA68-6156-8631-8300-8CB445B9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07D619-21A8-4CDF-B664-33774DD3A3C7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22D1E-BCBA-FBFD-4669-65254C88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684C2-7E95-6690-C4D2-4E371554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BBFD51-870B-4919-9B1F-9443F939201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5684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B4783-46EE-4424-853C-8E812D4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9B18D-64E0-3A3A-79CD-CA1BAA58B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8C593-ED11-5F3B-1236-2CB40821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07D619-21A8-4CDF-B664-33774DD3A3C7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3E6DD-414E-3ACC-EE77-EEA08C29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3FB52-D81C-4684-E069-077F940D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BBFD51-870B-4919-9B1F-9443F939201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1643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CDF4-134F-2B1E-DA1D-469A8A01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5B93-B91A-6A3B-E3A8-A4E794926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95203-8141-B651-03F1-BA053EB4E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484CB-4C28-9C30-1539-73066BE7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07D619-21A8-4CDF-B664-33774DD3A3C7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E84AC-B894-9E9A-C45E-76B03215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A7CD9-9012-E4DC-E6F3-A8ED1A7A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BBFD51-870B-4919-9B1F-9443F939201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4456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FCA2-D887-C056-DC16-86F9F363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99C6C-FF8F-FB91-80C5-39D44CBFE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75AAE-E6FB-E247-CA24-8153AB631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63A75-6025-0117-99D3-A3D18B0D1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264B4-B001-1DAC-8208-C7F7C22E0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D64C5-BE3A-A3B7-E0CD-7210A768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07D619-21A8-4CDF-B664-33774DD3A3C7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BA8723-CE70-4382-CE9D-1BF08C2C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9DABC-EDDE-50F3-525E-B08DF0C4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BBFD51-870B-4919-9B1F-9443F939201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52817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FBA8-142A-3C01-4A95-B289B2CB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CB649-7D4A-5300-596D-80824BB5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07D619-21A8-4CDF-B664-33774DD3A3C7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19E21-CC1D-6B8D-006B-2C697C5F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88E04-4849-AC52-E48C-9F58703E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BBFD51-870B-4919-9B1F-9443F939201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7313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94E67-0262-1342-3637-0413E381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07D619-21A8-4CDF-B664-33774DD3A3C7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13F45-1D5F-4371-AB93-8B5C0793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70D16-E171-6B27-2515-FC300B60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BBFD51-870B-4919-9B1F-9443F939201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928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BF84-99F2-7D9D-9721-6AFC7852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B2D80-6C0F-6FF2-2ED6-3875961BC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8DA1E-AB05-95C4-666A-FD5E0EF5A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1C384-D4F6-C8C7-715A-6C07189C13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07D619-21A8-4CDF-B664-33774DD3A3C7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B2DF3-607C-9C7A-CBCC-7360427C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C639B-B8AF-2D83-4E68-BFF3EEFB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BBFD51-870B-4919-9B1F-9443F939201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3082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1195-50C3-CC12-0DA4-F4790EC5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2E8F-A8F8-0606-9498-A36274146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14688-89B8-CBBB-E945-C7E774E37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E74C3-8957-5134-8D85-D74CDE82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07D619-21A8-4CDF-B664-33774DD3A3C7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D8166-8F93-F6EB-3AD8-1F631953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B383E-E7E2-8F57-801D-9687416E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BBFD51-870B-4919-9B1F-9443F939201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43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green landscape with white flowers&#10;&#10;AI-generated content may be incorrect.">
            <a:extLst>
              <a:ext uri="{FF2B5EF4-FFF2-40B4-BE49-F238E27FC236}">
                <a16:creationId xmlns:a16="http://schemas.microsoft.com/office/drawing/2014/main" id="{83AAD4B5-93BB-40E9-A9EF-F45E220B4DB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5B2D7F-5E65-E83D-D6E4-189AF1CD5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EEBEB-9937-486C-A3CD-D5DD78A5727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292FA2-DC59-E2AB-D91C-4DB099A99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FC4258-15D4-9478-4B26-D4DB8F7DB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5AD6E1A-8D03-7EA3-24C8-DB802739FB1D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3B13E0-79E1-7786-8CDE-86DAAD2FCF0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C265E2-D0E2-6C79-94F6-AD75E61E1E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6B678-2AFB-7FA0-8E11-2D91FC5513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6F16BF-668E-A560-C67E-841D295C081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88C238-9D58-4B52-F87D-B392DC12237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3" name="Hình ảnh 31">
            <a:extLst>
              <a:ext uri="{FF2B5EF4-FFF2-40B4-BE49-F238E27FC236}">
                <a16:creationId xmlns:a16="http://schemas.microsoft.com/office/drawing/2014/main" id="{66427D36-B01E-466E-C39A-6C2EDB39397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r="12560" b="22493"/>
          <a:stretch>
            <a:fillRect/>
          </a:stretch>
        </p:blipFill>
        <p:spPr>
          <a:xfrm>
            <a:off x="-2009726" y="-243220"/>
            <a:ext cx="1577926" cy="1970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D29831-0A1E-7E3F-B643-D046FB161B2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347095" y="-1148843"/>
            <a:ext cx="1926503" cy="81693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FB1D2E5-3D35-7B87-454E-93D399AEF30B}"/>
              </a:ext>
            </a:extLst>
          </p:cNvPr>
          <p:cNvSpPr txBox="1">
            <a:spLocks/>
          </p:cNvSpPr>
          <p:nvPr userDrawn="1"/>
        </p:nvSpPr>
        <p:spPr>
          <a:xfrm>
            <a:off x="-783414" y="1077159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E6792C-90CD-7CED-2A24-A89E67AFB1EC}"/>
              </a:ext>
            </a:extLst>
          </p:cNvPr>
          <p:cNvSpPr txBox="1"/>
          <p:nvPr userDrawn="1"/>
        </p:nvSpPr>
        <p:spPr>
          <a:xfrm>
            <a:off x="-2785755" y="156551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 dirty="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 dirty="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4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088381-2D26-D6A8-4B83-90D2A1FD0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48" y="1802675"/>
            <a:ext cx="10473746" cy="254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4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490AFE-B3EB-790E-33C8-2F752D10451C}"/>
              </a:ext>
            </a:extLst>
          </p:cNvPr>
          <p:cNvSpPr/>
          <p:nvPr/>
        </p:nvSpPr>
        <p:spPr>
          <a:xfrm>
            <a:off x="546100" y="513970"/>
            <a:ext cx="11099800" cy="6032500"/>
          </a:xfrm>
          <a:prstGeom prst="rect">
            <a:avLst/>
          </a:prstGeom>
          <a:solidFill>
            <a:schemeClr val="bg1"/>
          </a:solidFill>
          <a:ln w="57150">
            <a:solidFill>
              <a:srgbClr val="377F29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0C0D8A-B1E1-F484-3DDB-D67107F7B1EA}"/>
              </a:ext>
            </a:extLst>
          </p:cNvPr>
          <p:cNvSpPr/>
          <p:nvPr/>
        </p:nvSpPr>
        <p:spPr>
          <a:xfrm>
            <a:off x="4608023" y="275734"/>
            <a:ext cx="2478577" cy="847097"/>
          </a:xfrm>
          <a:prstGeom prst="rect">
            <a:avLst/>
          </a:prstGeom>
          <a:solidFill>
            <a:schemeClr val="bg1"/>
          </a:solidFill>
          <a:ln w="57150">
            <a:solidFill>
              <a:srgbClr val="377F29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C2C0E-9BB1-2767-E30B-5007DDDD0285}"/>
              </a:ext>
            </a:extLst>
          </p:cNvPr>
          <p:cNvSpPr txBox="1"/>
          <p:nvPr/>
        </p:nvSpPr>
        <p:spPr>
          <a:xfrm>
            <a:off x="4779013" y="281704"/>
            <a:ext cx="21365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Số?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F0B844-FC00-C039-4B4F-A5E0CEC11C09}"/>
              </a:ext>
            </a:extLst>
          </p:cNvPr>
          <p:cNvSpPr/>
          <p:nvPr/>
        </p:nvSpPr>
        <p:spPr>
          <a:xfrm>
            <a:off x="4225066" y="345204"/>
            <a:ext cx="765913" cy="6982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#9Slide03 IcielNovecento sans E" panose="00000900000000000000" pitchFamily="2" charset="0"/>
              </a:rPr>
              <a:t>2</a:t>
            </a:r>
            <a:endParaRPr lang="en-SG" sz="6000" b="1" dirty="0">
              <a:latin typeface="#9Slide03 IcielNovecento sans E" panose="000009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362BFC-9EE7-FCE9-694F-B02804F8A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2597" b="1112"/>
          <a:stretch>
            <a:fillRect/>
          </a:stretch>
        </p:blipFill>
        <p:spPr>
          <a:xfrm>
            <a:off x="690263" y="1212265"/>
            <a:ext cx="10811474" cy="51826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FD0D77C-6846-36DE-F92E-6C4182718776}"/>
              </a:ext>
            </a:extLst>
          </p:cNvPr>
          <p:cNvSpPr/>
          <p:nvPr/>
        </p:nvSpPr>
        <p:spPr>
          <a:xfrm>
            <a:off x="9518575" y="1348276"/>
            <a:ext cx="844626" cy="721824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8352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  <a:endParaRPr kumimoji="0" lang="en-US" sz="5400" b="0" i="0" u="none" strike="noStrike" kern="1200" cap="none" spc="0" normalizeH="0" baseline="0" noProof="0" dirty="0">
              <a:ln w="25400">
                <a:solidFill>
                  <a:srgbClr val="DC5937"/>
                </a:solidFill>
              </a:ln>
              <a:solidFill>
                <a:srgbClr val="F8352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318EA-755A-2CDE-1D91-C6471EF9712F}"/>
              </a:ext>
            </a:extLst>
          </p:cNvPr>
          <p:cNvSpPr/>
          <p:nvPr/>
        </p:nvSpPr>
        <p:spPr>
          <a:xfrm>
            <a:off x="4356700" y="5718582"/>
            <a:ext cx="844626" cy="721824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8352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13</a:t>
            </a:r>
            <a:endParaRPr kumimoji="0" lang="en-US" sz="4000" b="0" i="0" u="none" strike="noStrike" kern="1200" cap="none" spc="0" normalizeH="0" baseline="0" noProof="0" dirty="0">
              <a:ln w="25400">
                <a:solidFill>
                  <a:srgbClr val="DC5937"/>
                </a:solidFill>
              </a:ln>
              <a:solidFill>
                <a:srgbClr val="F8352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07B7A1-B705-05A6-E0E4-6065619D63D1}"/>
              </a:ext>
            </a:extLst>
          </p:cNvPr>
          <p:cNvSpPr/>
          <p:nvPr/>
        </p:nvSpPr>
        <p:spPr>
          <a:xfrm>
            <a:off x="3380440" y="5539510"/>
            <a:ext cx="844626" cy="721824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8352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14</a:t>
            </a:r>
            <a:endParaRPr kumimoji="0" lang="en-US" sz="4000" b="0" i="0" u="none" strike="noStrike" kern="1200" cap="none" spc="0" normalizeH="0" baseline="0" noProof="0" dirty="0">
              <a:ln w="25400">
                <a:solidFill>
                  <a:srgbClr val="DC5937"/>
                </a:solidFill>
              </a:ln>
              <a:solidFill>
                <a:srgbClr val="F8352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75D83B-B8C3-6D6C-5A4F-2117C33AE9BF}"/>
              </a:ext>
            </a:extLst>
          </p:cNvPr>
          <p:cNvSpPr/>
          <p:nvPr/>
        </p:nvSpPr>
        <p:spPr>
          <a:xfrm>
            <a:off x="954740" y="3805097"/>
            <a:ext cx="844626" cy="721824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8352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18</a:t>
            </a:r>
            <a:endParaRPr kumimoji="0" lang="en-US" sz="4000" b="0" i="0" u="none" strike="noStrike" kern="1200" cap="none" spc="0" normalizeH="0" baseline="0" noProof="0" dirty="0">
              <a:ln w="25400">
                <a:solidFill>
                  <a:srgbClr val="DC5937"/>
                </a:solidFill>
              </a:ln>
              <a:solidFill>
                <a:srgbClr val="F8352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904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926187-8E28-4833-B48D-8CB08AFA535F}"/>
              </a:ext>
            </a:extLst>
          </p:cNvPr>
          <p:cNvSpPr/>
          <p:nvPr/>
        </p:nvSpPr>
        <p:spPr>
          <a:xfrm>
            <a:off x="546100" y="513970"/>
            <a:ext cx="11099800" cy="6032500"/>
          </a:xfrm>
          <a:prstGeom prst="rect">
            <a:avLst/>
          </a:prstGeom>
          <a:solidFill>
            <a:schemeClr val="bg1"/>
          </a:solidFill>
          <a:ln w="57150">
            <a:solidFill>
              <a:srgbClr val="377F29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C4316E-F0C0-452A-81D2-686110602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04" y="513970"/>
            <a:ext cx="9602032" cy="43407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49B278-BAAE-46DE-B710-1B005F0E84D3}"/>
              </a:ext>
            </a:extLst>
          </p:cNvPr>
          <p:cNvSpPr txBox="1"/>
          <p:nvPr/>
        </p:nvSpPr>
        <p:spPr>
          <a:xfrm>
            <a:off x="1020664" y="4607478"/>
            <a:ext cx="10384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Cô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giáo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, HS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sẽ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lên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bảng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. 5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nhanh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trước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sẽ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chiến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thắng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23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40CFCD-E876-A225-7C8D-190DFB01454D}"/>
              </a:ext>
            </a:extLst>
          </p:cNvPr>
          <p:cNvSpPr/>
          <p:nvPr/>
        </p:nvSpPr>
        <p:spPr>
          <a:xfrm>
            <a:off x="1181329" y="3095169"/>
            <a:ext cx="9829341" cy="2019300"/>
          </a:xfrm>
          <a:prstGeom prst="rect">
            <a:avLst/>
          </a:prstGeom>
          <a:solidFill>
            <a:schemeClr val="bg1"/>
          </a:solidFill>
          <a:ln w="57150">
            <a:solidFill>
              <a:srgbClr val="377F29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13D73C-DB18-5F7F-B78E-51A9A3AA0A8D}"/>
              </a:ext>
            </a:extLst>
          </p:cNvPr>
          <p:cNvSpPr txBox="1"/>
          <p:nvPr/>
        </p:nvSpPr>
        <p:spPr>
          <a:xfrm>
            <a:off x="1032741" y="3673932"/>
            <a:ext cx="103847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Ghi nhớ các số từ 10 đến 20.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54D952-319C-449D-3AA9-FE0AA285E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8969" y="347782"/>
            <a:ext cx="16403996" cy="26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084F21A-88CB-7510-0FC2-77794AF00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5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AAAC76-6262-EE8D-F7D5-AD7D24517648}"/>
              </a:ext>
            </a:extLst>
          </p:cNvPr>
          <p:cNvSpPr/>
          <p:nvPr/>
        </p:nvSpPr>
        <p:spPr>
          <a:xfrm>
            <a:off x="546100" y="541413"/>
            <a:ext cx="11099800" cy="6032500"/>
          </a:xfrm>
          <a:prstGeom prst="rect">
            <a:avLst/>
          </a:prstGeom>
          <a:solidFill>
            <a:schemeClr val="bg1"/>
          </a:solidFill>
          <a:ln w="57150">
            <a:solidFill>
              <a:srgbClr val="377F29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cartoon of a bag of tomatoes&#10;&#10;AI-generated content may be incorrect.">
            <a:extLst>
              <a:ext uri="{FF2B5EF4-FFF2-40B4-BE49-F238E27FC236}">
                <a16:creationId xmlns:a16="http://schemas.microsoft.com/office/drawing/2014/main" id="{0DFA77C7-B9CA-B1C9-4DF7-35EC380E0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4" y="1477318"/>
            <a:ext cx="3248534" cy="3527819"/>
          </a:xfrm>
          <a:prstGeom prst="rect">
            <a:avLst/>
          </a:prstGeom>
        </p:spPr>
      </p:pic>
      <p:pic>
        <p:nvPicPr>
          <p:cNvPr id="10" name="Picture 9" descr="A cartoon of a child holding a book&#10;&#10;AI-generated content may be incorrect.">
            <a:extLst>
              <a:ext uri="{FF2B5EF4-FFF2-40B4-BE49-F238E27FC236}">
                <a16:creationId xmlns:a16="http://schemas.microsoft.com/office/drawing/2014/main" id="{73C1A25A-D749-749E-5594-23FDDC7F1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60" y="2187767"/>
            <a:ext cx="2251525" cy="4167458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9EB3CC00-EE84-1003-E894-E73D6A76EB6B}"/>
              </a:ext>
            </a:extLst>
          </p:cNvPr>
          <p:cNvSpPr/>
          <p:nvPr/>
        </p:nvSpPr>
        <p:spPr>
          <a:xfrm flipH="1">
            <a:off x="4973783" y="948229"/>
            <a:ext cx="4524423" cy="2916451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3A91BC-BAC5-CE42-88FB-169157D00E09}"/>
              </a:ext>
            </a:extLst>
          </p:cNvPr>
          <p:cNvSpPr txBox="1"/>
          <p:nvPr/>
        </p:nvSpPr>
        <p:spPr>
          <a:xfrm>
            <a:off x="5179239" y="1477318"/>
            <a:ext cx="38276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Có bao nhiêu quả cà chua?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637D4339-D76B-86A6-1ABF-6D504AC898D5}"/>
              </a:ext>
            </a:extLst>
          </p:cNvPr>
          <p:cNvSpPr txBox="1"/>
          <p:nvPr/>
        </p:nvSpPr>
        <p:spPr>
          <a:xfrm>
            <a:off x="4271141" y="3141575"/>
            <a:ext cx="3962944" cy="813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8352C"/>
                </a:solidFill>
                <a:latin typeface="UTM Avo" panose="02040603050506020204" pitchFamily="18" charset="0"/>
              </a:rPr>
              <a:t>10 </a:t>
            </a:r>
            <a:r>
              <a:rPr lang="vi-VN" sz="36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quả cà chua</a:t>
            </a:r>
            <a:endParaRPr lang="en-US" sz="3600" dirty="0">
              <a:ln w="25400">
                <a:solidFill>
                  <a:srgbClr val="DC5937"/>
                </a:solidFill>
              </a:ln>
              <a:solidFill>
                <a:schemeClr val="accent3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Hộp Văn bản 19">
            <a:extLst>
              <a:ext uri="{FF2B5EF4-FFF2-40B4-BE49-F238E27FC236}">
                <a16:creationId xmlns:a16="http://schemas.microsoft.com/office/drawing/2014/main" id="{951DF96B-A47D-1D52-5191-DD13AF2BBD55}"/>
              </a:ext>
            </a:extLst>
          </p:cNvPr>
          <p:cNvSpPr txBox="1"/>
          <p:nvPr/>
        </p:nvSpPr>
        <p:spPr>
          <a:xfrm>
            <a:off x="4271141" y="4118799"/>
            <a:ext cx="5008102" cy="813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8352C"/>
                </a:solidFill>
                <a:latin typeface="UTM Avo" panose="02040603050506020204" pitchFamily="18" charset="0"/>
              </a:rPr>
              <a:t>1 chục </a:t>
            </a:r>
            <a:r>
              <a:rPr lang="vi-VN" sz="36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quả cà chua</a:t>
            </a:r>
            <a:endParaRPr lang="en-US" sz="3600" dirty="0">
              <a:ln w="25400">
                <a:solidFill>
                  <a:srgbClr val="DC5937"/>
                </a:solidFill>
              </a:ln>
              <a:solidFill>
                <a:schemeClr val="accent3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46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8BB00-CE4B-487A-A236-A3A5A73AE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68A5D2-7CA8-C5C9-92C4-B8452E0B6C50}"/>
              </a:ext>
            </a:extLst>
          </p:cNvPr>
          <p:cNvSpPr/>
          <p:nvPr/>
        </p:nvSpPr>
        <p:spPr>
          <a:xfrm>
            <a:off x="233464" y="252919"/>
            <a:ext cx="11412436" cy="6320994"/>
          </a:xfrm>
          <a:prstGeom prst="rect">
            <a:avLst/>
          </a:prstGeom>
          <a:solidFill>
            <a:schemeClr val="bg1"/>
          </a:solidFill>
          <a:ln w="57150">
            <a:solidFill>
              <a:srgbClr val="377F29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055458-88CB-55D9-BDD8-9278DBD67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54" t="3101" r="48818" b="6587"/>
          <a:stretch>
            <a:fillRect/>
          </a:stretch>
        </p:blipFill>
        <p:spPr>
          <a:xfrm>
            <a:off x="315143" y="284087"/>
            <a:ext cx="5372501" cy="60688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5C63BF-398E-8D2A-F700-EFDC417DB67B}"/>
              </a:ext>
            </a:extLst>
          </p:cNvPr>
          <p:cNvSpPr/>
          <p:nvPr/>
        </p:nvSpPr>
        <p:spPr>
          <a:xfrm>
            <a:off x="3933164" y="1297185"/>
            <a:ext cx="160208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mười một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A488F8-D3DD-45B3-1F68-02D389CE0266}"/>
              </a:ext>
            </a:extLst>
          </p:cNvPr>
          <p:cNvSpPr/>
          <p:nvPr/>
        </p:nvSpPr>
        <p:spPr>
          <a:xfrm>
            <a:off x="3923539" y="2310283"/>
            <a:ext cx="160208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mười hai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AutoShape 2" descr="Đã tải lên ảnh">
            <a:extLst>
              <a:ext uri="{FF2B5EF4-FFF2-40B4-BE49-F238E27FC236}">
                <a16:creationId xmlns:a16="http://schemas.microsoft.com/office/drawing/2014/main" id="{E394E1C5-2713-1F46-13D3-E851228924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2844" y="32141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56BCF-DB34-AB1B-7843-782357EC7A8C}"/>
              </a:ext>
            </a:extLst>
          </p:cNvPr>
          <p:cNvSpPr/>
          <p:nvPr/>
        </p:nvSpPr>
        <p:spPr>
          <a:xfrm>
            <a:off x="3913914" y="3402739"/>
            <a:ext cx="160208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ười ba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1FB918-0161-C762-5BD6-26E356745848}"/>
              </a:ext>
            </a:extLst>
          </p:cNvPr>
          <p:cNvSpPr/>
          <p:nvPr/>
        </p:nvSpPr>
        <p:spPr>
          <a:xfrm>
            <a:off x="3913914" y="4644478"/>
            <a:ext cx="160208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ười bốn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51BE35-E87D-0DA8-7931-62B139F6EE36}"/>
              </a:ext>
            </a:extLst>
          </p:cNvPr>
          <p:cNvSpPr/>
          <p:nvPr/>
        </p:nvSpPr>
        <p:spPr>
          <a:xfrm>
            <a:off x="3933164" y="5736934"/>
            <a:ext cx="160208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mười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lăm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Hộp Văn bản 19">
            <a:extLst>
              <a:ext uri="{FF2B5EF4-FFF2-40B4-BE49-F238E27FC236}">
                <a16:creationId xmlns:a16="http://schemas.microsoft.com/office/drawing/2014/main" id="{2A027B22-2933-1906-97B8-4908429B7B78}"/>
              </a:ext>
            </a:extLst>
          </p:cNvPr>
          <p:cNvSpPr txBox="1"/>
          <p:nvPr/>
        </p:nvSpPr>
        <p:spPr>
          <a:xfrm>
            <a:off x="5785588" y="1099434"/>
            <a:ext cx="184731" cy="805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sz="3600" dirty="0">
              <a:ln w="25400">
                <a:solidFill>
                  <a:srgbClr val="DC5937"/>
                </a:solidFill>
              </a:ln>
              <a:solidFill>
                <a:schemeClr val="accent3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E57B9F-3F1F-3ABD-6248-1CB09313C9E0}"/>
              </a:ext>
            </a:extLst>
          </p:cNvPr>
          <p:cNvSpPr/>
          <p:nvPr/>
        </p:nvSpPr>
        <p:spPr>
          <a:xfrm>
            <a:off x="6504358" y="1338954"/>
            <a:ext cx="160208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8B0C7-7066-F097-A923-850032CE4E8A}"/>
              </a:ext>
            </a:extLst>
          </p:cNvPr>
          <p:cNvSpPr/>
          <p:nvPr/>
        </p:nvSpPr>
        <p:spPr>
          <a:xfrm>
            <a:off x="5966653" y="1228120"/>
            <a:ext cx="537250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 chục và 1 đơn vị là 11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4110A9-C415-F168-1B92-25563A80A7BE}"/>
              </a:ext>
            </a:extLst>
          </p:cNvPr>
          <p:cNvSpPr/>
          <p:nvPr/>
        </p:nvSpPr>
        <p:spPr>
          <a:xfrm>
            <a:off x="5994390" y="2324187"/>
            <a:ext cx="537250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 chục và 2 đơn vị là 12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59B778-79DE-C23B-0BB4-31754BA87130}"/>
              </a:ext>
            </a:extLst>
          </p:cNvPr>
          <p:cNvSpPr/>
          <p:nvPr/>
        </p:nvSpPr>
        <p:spPr>
          <a:xfrm>
            <a:off x="5994390" y="3514592"/>
            <a:ext cx="537250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 chục và 3 đơn vị là 13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60C28C-47DF-6D0E-F109-69585C35B5CA}"/>
              </a:ext>
            </a:extLst>
          </p:cNvPr>
          <p:cNvSpPr/>
          <p:nvPr/>
        </p:nvSpPr>
        <p:spPr>
          <a:xfrm>
            <a:off x="6068263" y="4635754"/>
            <a:ext cx="537250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 chục và 4 đơn vị là 14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5A7D06-0958-16AD-9AA1-970A34E7FD1D}"/>
              </a:ext>
            </a:extLst>
          </p:cNvPr>
          <p:cNvSpPr/>
          <p:nvPr/>
        </p:nvSpPr>
        <p:spPr>
          <a:xfrm>
            <a:off x="6068263" y="5663730"/>
            <a:ext cx="537250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 chục và 5 đơn vị là 15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562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D0304-5F59-35E3-277B-B014E71D7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8D64F1A-EB7F-F8F0-85C6-318D90A9B762}"/>
              </a:ext>
            </a:extLst>
          </p:cNvPr>
          <p:cNvSpPr/>
          <p:nvPr/>
        </p:nvSpPr>
        <p:spPr>
          <a:xfrm>
            <a:off x="233464" y="252919"/>
            <a:ext cx="11412436" cy="6320994"/>
          </a:xfrm>
          <a:prstGeom prst="rect">
            <a:avLst/>
          </a:prstGeom>
          <a:solidFill>
            <a:schemeClr val="bg1"/>
          </a:solidFill>
          <a:ln w="57150">
            <a:solidFill>
              <a:srgbClr val="377F29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56D3B7-72AE-7FC7-2CA4-D924C4221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9947" t="4474" r="-47432" b="1993"/>
          <a:stretch>
            <a:fillRect/>
          </a:stretch>
        </p:blipFill>
        <p:spPr>
          <a:xfrm>
            <a:off x="336752" y="286351"/>
            <a:ext cx="10510788" cy="628529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691872-0B4E-4F17-728A-4AA1654AE303}"/>
              </a:ext>
            </a:extLst>
          </p:cNvPr>
          <p:cNvSpPr/>
          <p:nvPr/>
        </p:nvSpPr>
        <p:spPr>
          <a:xfrm>
            <a:off x="3945146" y="1207206"/>
            <a:ext cx="160208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noProof="0" dirty="0">
                <a:solidFill>
                  <a:schemeClr val="tx1"/>
                </a:solidFill>
                <a:latin typeface="UTM Avo" panose="02040603050506020204" pitchFamily="18" charset="0"/>
              </a:rPr>
              <a:t>m</a:t>
            </a:r>
            <a:r>
              <a:rPr kumimoji="0" lang="vi-VN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ười sáu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954F2A-4F93-0644-BCB2-B9E79CC2DED9}"/>
              </a:ext>
            </a:extLst>
          </p:cNvPr>
          <p:cNvSpPr/>
          <p:nvPr/>
        </p:nvSpPr>
        <p:spPr>
          <a:xfrm>
            <a:off x="3935521" y="2220304"/>
            <a:ext cx="160208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m</a:t>
            </a:r>
            <a:r>
              <a:rPr kumimoji="0" lang="vi-VN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ười bảy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691084-CF74-2295-C82B-1983B341D480}"/>
              </a:ext>
            </a:extLst>
          </p:cNvPr>
          <p:cNvSpPr/>
          <p:nvPr/>
        </p:nvSpPr>
        <p:spPr>
          <a:xfrm>
            <a:off x="3925896" y="3312760"/>
            <a:ext cx="160208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noProof="0" dirty="0">
                <a:solidFill>
                  <a:schemeClr val="tx1"/>
                </a:solidFill>
                <a:latin typeface="UTM Avo" panose="02040603050506020204" pitchFamily="18" charset="0"/>
              </a:rPr>
              <a:t>m</a:t>
            </a:r>
            <a:r>
              <a:rPr kumimoji="0" lang="vi-VN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ười tám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F64C74-0F50-EFE6-596E-B5DADBB5C8DB}"/>
              </a:ext>
            </a:extLst>
          </p:cNvPr>
          <p:cNvSpPr/>
          <p:nvPr/>
        </p:nvSpPr>
        <p:spPr>
          <a:xfrm>
            <a:off x="3925896" y="4554499"/>
            <a:ext cx="160208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noProof="0" dirty="0">
                <a:solidFill>
                  <a:schemeClr val="tx1"/>
                </a:solidFill>
                <a:latin typeface="UTM Avo" panose="02040603050506020204" pitchFamily="18" charset="0"/>
              </a:rPr>
              <a:t>m</a:t>
            </a:r>
            <a:r>
              <a:rPr kumimoji="0" lang="vi-VN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ười chín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37FAFA-C7C6-F051-AFB7-2D8DB7030A5C}"/>
              </a:ext>
            </a:extLst>
          </p:cNvPr>
          <p:cNvSpPr/>
          <p:nvPr/>
        </p:nvSpPr>
        <p:spPr>
          <a:xfrm>
            <a:off x="3945146" y="5646955"/>
            <a:ext cx="160208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hai mươi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B8B8ED-462F-045B-E91E-A8402B6A919A}"/>
              </a:ext>
            </a:extLst>
          </p:cNvPr>
          <p:cNvSpPr/>
          <p:nvPr/>
        </p:nvSpPr>
        <p:spPr>
          <a:xfrm>
            <a:off x="6504358" y="1338954"/>
            <a:ext cx="160208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AD0D41-E2B6-9DDF-0906-0EE6B5724D07}"/>
              </a:ext>
            </a:extLst>
          </p:cNvPr>
          <p:cNvSpPr/>
          <p:nvPr/>
        </p:nvSpPr>
        <p:spPr>
          <a:xfrm>
            <a:off x="5966653" y="1228120"/>
            <a:ext cx="537250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 chục và 6 đơn vị là 16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9A6B1C-6915-11C3-3B6C-14C6A3300C7B}"/>
              </a:ext>
            </a:extLst>
          </p:cNvPr>
          <p:cNvSpPr/>
          <p:nvPr/>
        </p:nvSpPr>
        <p:spPr>
          <a:xfrm>
            <a:off x="5994390" y="2324187"/>
            <a:ext cx="537250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 chục và 7 đơn vị là 17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43869E-43A7-1286-4087-AF7981019160}"/>
              </a:ext>
            </a:extLst>
          </p:cNvPr>
          <p:cNvSpPr/>
          <p:nvPr/>
        </p:nvSpPr>
        <p:spPr>
          <a:xfrm>
            <a:off x="5994390" y="3514592"/>
            <a:ext cx="537250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 chục và 8 đơn vị là 18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AD7644-B44A-F5C6-7CA5-12F4C15C4C80}"/>
              </a:ext>
            </a:extLst>
          </p:cNvPr>
          <p:cNvSpPr/>
          <p:nvPr/>
        </p:nvSpPr>
        <p:spPr>
          <a:xfrm>
            <a:off x="6068263" y="4635754"/>
            <a:ext cx="537250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 chục và 9 đơn vị là 19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5EF9E0-8BF6-5CD6-7F2D-18681E77EB9D}"/>
              </a:ext>
            </a:extLst>
          </p:cNvPr>
          <p:cNvSpPr/>
          <p:nvPr/>
        </p:nvSpPr>
        <p:spPr>
          <a:xfrm>
            <a:off x="6068263" y="5663730"/>
            <a:ext cx="5372500" cy="615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b="1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chục là 20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94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10A5A4-84AC-1102-D461-50197DA1E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10" y="1700262"/>
            <a:ext cx="11029053" cy="21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5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352A9C7-AE98-6DA8-65C9-717D10C9E901}"/>
              </a:ext>
            </a:extLst>
          </p:cNvPr>
          <p:cNvSpPr/>
          <p:nvPr/>
        </p:nvSpPr>
        <p:spPr>
          <a:xfrm>
            <a:off x="546100" y="533400"/>
            <a:ext cx="11099800" cy="6032500"/>
          </a:xfrm>
          <a:prstGeom prst="rect">
            <a:avLst/>
          </a:prstGeom>
          <a:solidFill>
            <a:schemeClr val="bg1"/>
          </a:solidFill>
          <a:ln w="57150">
            <a:solidFill>
              <a:srgbClr val="377F29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44A3E1-226F-2BDD-DB1C-FA0232EBCA86}"/>
              </a:ext>
            </a:extLst>
          </p:cNvPr>
          <p:cNvSpPr/>
          <p:nvPr/>
        </p:nvSpPr>
        <p:spPr>
          <a:xfrm>
            <a:off x="1572723" y="172238"/>
            <a:ext cx="8638077" cy="1261884"/>
          </a:xfrm>
          <a:prstGeom prst="rect">
            <a:avLst/>
          </a:prstGeom>
          <a:solidFill>
            <a:schemeClr val="bg1"/>
          </a:solidFill>
          <a:ln w="57150">
            <a:solidFill>
              <a:srgbClr val="377F29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3C9BD-A9D7-876F-062D-7DADAB00C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45" y="108737"/>
            <a:ext cx="1526756" cy="1947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C6E2BD-6C57-6E7E-84E2-89DEAC33F5B8}"/>
              </a:ext>
            </a:extLst>
          </p:cNvPr>
          <p:cNvSpPr txBox="1"/>
          <p:nvPr/>
        </p:nvSpPr>
        <p:spPr>
          <a:xfrm>
            <a:off x="2216021" y="199872"/>
            <a:ext cx="81692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Biết mỗi     có 10 quả cà chua.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Tìm số thích số hợp (theo mẫu)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 descr="A cartoon of a bag of tomatoes&#10;&#10;AI-generated content may be incorrect.">
            <a:extLst>
              <a:ext uri="{FF2B5EF4-FFF2-40B4-BE49-F238E27FC236}">
                <a16:creationId xmlns:a16="http://schemas.microsoft.com/office/drawing/2014/main" id="{B23B29F3-F521-F151-2DF8-DCC904C15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86" y="108735"/>
            <a:ext cx="664914" cy="722079"/>
          </a:xfrm>
          <a:prstGeom prst="rect">
            <a:avLst/>
          </a:prstGeom>
        </p:spPr>
      </p:pic>
      <p:pic>
        <p:nvPicPr>
          <p:cNvPr id="14" name="Picture 13" descr="A picture of a bag of tomatoes&#10;&#10;AI-generated content may be incorrect.">
            <a:extLst>
              <a:ext uri="{FF2B5EF4-FFF2-40B4-BE49-F238E27FC236}">
                <a16:creationId xmlns:a16="http://schemas.microsoft.com/office/drawing/2014/main" id="{C82F30B6-553C-DB07-C552-A26A0B57D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" t="1584" r="993" b="12864"/>
          <a:stretch>
            <a:fillRect/>
          </a:stretch>
        </p:blipFill>
        <p:spPr>
          <a:xfrm>
            <a:off x="1237900" y="1525258"/>
            <a:ext cx="3835400" cy="49218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8B72CA9-5A2F-47AC-E6DC-67DE602D5E84}"/>
              </a:ext>
            </a:extLst>
          </p:cNvPr>
          <p:cNvSpPr/>
          <p:nvPr/>
        </p:nvSpPr>
        <p:spPr>
          <a:xfrm>
            <a:off x="4493920" y="2512213"/>
            <a:ext cx="1158759" cy="864492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rgbClr val="C00000"/>
                </a:solidFill>
                <a:latin typeface="UTM Avo" panose="02040603050506020204" pitchFamily="18" charset="0"/>
              </a:rPr>
              <a:t>12</a:t>
            </a:r>
            <a:endParaRPr lang="en-US" sz="5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88ABC7-9706-0B7E-1EF7-D7D3FC696443}"/>
              </a:ext>
            </a:extLst>
          </p:cNvPr>
          <p:cNvSpPr/>
          <p:nvPr/>
        </p:nvSpPr>
        <p:spPr>
          <a:xfrm>
            <a:off x="4505165" y="4900496"/>
            <a:ext cx="1158759" cy="864492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  <a:endParaRPr lang="en-US" sz="5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 descr="A picture of two bags of tomatoes&#10;&#10;AI-generated content may be incorrect.">
            <a:extLst>
              <a:ext uri="{FF2B5EF4-FFF2-40B4-BE49-F238E27FC236}">
                <a16:creationId xmlns:a16="http://schemas.microsoft.com/office/drawing/2014/main" id="{218AB73F-495A-1D4D-EA65-1A91AC6B4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2511" b="32963"/>
          <a:stretch>
            <a:fillRect/>
          </a:stretch>
        </p:blipFill>
        <p:spPr>
          <a:xfrm>
            <a:off x="6333950" y="1767649"/>
            <a:ext cx="4051300" cy="442516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98690B8-C576-A295-AB75-E394A4F7A9E7}"/>
              </a:ext>
            </a:extLst>
          </p:cNvPr>
          <p:cNvSpPr/>
          <p:nvPr/>
        </p:nvSpPr>
        <p:spPr>
          <a:xfrm>
            <a:off x="9620175" y="2737774"/>
            <a:ext cx="1158759" cy="864492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  <a:endParaRPr lang="en-US" sz="5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D8E26C-9B99-FA55-11BD-998610298DBB}"/>
              </a:ext>
            </a:extLst>
          </p:cNvPr>
          <p:cNvSpPr/>
          <p:nvPr/>
        </p:nvSpPr>
        <p:spPr>
          <a:xfrm>
            <a:off x="9631420" y="5126057"/>
            <a:ext cx="1158759" cy="864492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  <a:endParaRPr lang="en-US" sz="5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Hộp Văn bản 18">
            <a:extLst>
              <a:ext uri="{FF2B5EF4-FFF2-40B4-BE49-F238E27FC236}">
                <a16:creationId xmlns:a16="http://schemas.microsoft.com/office/drawing/2014/main" id="{D87D41A2-9EA0-E082-B8B4-7A895724D956}"/>
              </a:ext>
            </a:extLst>
          </p:cNvPr>
          <p:cNvSpPr txBox="1"/>
          <p:nvPr/>
        </p:nvSpPr>
        <p:spPr>
          <a:xfrm>
            <a:off x="12933129" y="3376705"/>
            <a:ext cx="184731" cy="805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sz="3600" dirty="0">
              <a:ln w="25400">
                <a:solidFill>
                  <a:srgbClr val="DC5937"/>
                </a:solidFill>
              </a:ln>
              <a:solidFill>
                <a:srgbClr val="F8352C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1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6" grpId="0" animBg="1"/>
      <p:bldP spid="17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4B22D-170A-8C39-BADC-C1EC4530E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442D6-A26A-1E8C-E0ED-5B0FD79D52DB}"/>
              </a:ext>
            </a:extLst>
          </p:cNvPr>
          <p:cNvSpPr/>
          <p:nvPr/>
        </p:nvSpPr>
        <p:spPr>
          <a:xfrm>
            <a:off x="546100" y="533400"/>
            <a:ext cx="11099800" cy="6032500"/>
          </a:xfrm>
          <a:prstGeom prst="rect">
            <a:avLst/>
          </a:prstGeom>
          <a:solidFill>
            <a:schemeClr val="bg1"/>
          </a:solidFill>
          <a:ln w="57150">
            <a:solidFill>
              <a:srgbClr val="377F29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1B6350-C25D-D38F-3FA3-1980F2CEC1DD}"/>
              </a:ext>
            </a:extLst>
          </p:cNvPr>
          <p:cNvSpPr/>
          <p:nvPr/>
        </p:nvSpPr>
        <p:spPr>
          <a:xfrm>
            <a:off x="1572723" y="172238"/>
            <a:ext cx="8638077" cy="1261884"/>
          </a:xfrm>
          <a:prstGeom prst="rect">
            <a:avLst/>
          </a:prstGeom>
          <a:solidFill>
            <a:schemeClr val="bg1"/>
          </a:solidFill>
          <a:ln w="57150">
            <a:solidFill>
              <a:srgbClr val="377F29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0FC72-B42D-8AA0-0B4D-08AAC2777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45" y="108737"/>
            <a:ext cx="1526756" cy="1947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E079BC-2FB0-9243-3911-50122620BDF1}"/>
              </a:ext>
            </a:extLst>
          </p:cNvPr>
          <p:cNvSpPr txBox="1"/>
          <p:nvPr/>
        </p:nvSpPr>
        <p:spPr>
          <a:xfrm>
            <a:off x="2216021" y="199872"/>
            <a:ext cx="81692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Biết mỗi     có 10 quả cà chua.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số thích số hợp (theo mẫu)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 descr="A cartoon of a bag of tomatoes&#10;&#10;AI-generated content may be incorrect.">
            <a:extLst>
              <a:ext uri="{FF2B5EF4-FFF2-40B4-BE49-F238E27FC236}">
                <a16:creationId xmlns:a16="http://schemas.microsoft.com/office/drawing/2014/main" id="{A785EDC4-7B9E-9334-B12B-9ABFD2386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86" y="108735"/>
            <a:ext cx="664914" cy="722079"/>
          </a:xfrm>
          <a:prstGeom prst="rect">
            <a:avLst/>
          </a:prstGeom>
        </p:spPr>
      </p:pic>
      <p:pic>
        <p:nvPicPr>
          <p:cNvPr id="14" name="Picture 13" descr="A picture of a bag of tomatoes&#10;&#10;AI-generated content may be incorrect.">
            <a:extLst>
              <a:ext uri="{FF2B5EF4-FFF2-40B4-BE49-F238E27FC236}">
                <a16:creationId xmlns:a16="http://schemas.microsoft.com/office/drawing/2014/main" id="{5EA0D605-762F-CD5D-653A-9EB6337F59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" t="1584" r="993" b="12864"/>
          <a:stretch>
            <a:fillRect/>
          </a:stretch>
        </p:blipFill>
        <p:spPr>
          <a:xfrm>
            <a:off x="1237900" y="1525258"/>
            <a:ext cx="3835400" cy="49218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963E565-590D-B6F4-48F8-E56D320E7842}"/>
              </a:ext>
            </a:extLst>
          </p:cNvPr>
          <p:cNvSpPr/>
          <p:nvPr/>
        </p:nvSpPr>
        <p:spPr>
          <a:xfrm>
            <a:off x="4493920" y="2512213"/>
            <a:ext cx="1158759" cy="864492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12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941277-13AB-7029-60B4-E31E6C1AC30D}"/>
              </a:ext>
            </a:extLst>
          </p:cNvPr>
          <p:cNvSpPr/>
          <p:nvPr/>
        </p:nvSpPr>
        <p:spPr>
          <a:xfrm>
            <a:off x="4505165" y="4900496"/>
            <a:ext cx="1158759" cy="864492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9" name="Picture 18" descr="A picture of two bags of tomatoes&#10;&#10;AI-generated content may be incorrect.">
            <a:extLst>
              <a:ext uri="{FF2B5EF4-FFF2-40B4-BE49-F238E27FC236}">
                <a16:creationId xmlns:a16="http://schemas.microsoft.com/office/drawing/2014/main" id="{529A3905-0F18-FDEE-0B0B-FA141EABF4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2511" b="32963"/>
          <a:stretch>
            <a:fillRect/>
          </a:stretch>
        </p:blipFill>
        <p:spPr>
          <a:xfrm>
            <a:off x="6333950" y="1767649"/>
            <a:ext cx="4051300" cy="442516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E219501-98EE-5961-226B-2448A02CA4A0}"/>
              </a:ext>
            </a:extLst>
          </p:cNvPr>
          <p:cNvSpPr/>
          <p:nvPr/>
        </p:nvSpPr>
        <p:spPr>
          <a:xfrm>
            <a:off x="9620175" y="2737774"/>
            <a:ext cx="1158759" cy="864492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BF9625-A6A7-8986-7979-98554C9E4AD4}"/>
              </a:ext>
            </a:extLst>
          </p:cNvPr>
          <p:cNvSpPr/>
          <p:nvPr/>
        </p:nvSpPr>
        <p:spPr>
          <a:xfrm>
            <a:off x="9631420" y="5126057"/>
            <a:ext cx="1158759" cy="864492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Hộp Văn bản 18">
            <a:extLst>
              <a:ext uri="{FF2B5EF4-FFF2-40B4-BE49-F238E27FC236}">
                <a16:creationId xmlns:a16="http://schemas.microsoft.com/office/drawing/2014/main" id="{8D51C52B-84CA-19A2-6DE4-A8D64235721B}"/>
              </a:ext>
            </a:extLst>
          </p:cNvPr>
          <p:cNvSpPr txBox="1"/>
          <p:nvPr/>
        </p:nvSpPr>
        <p:spPr>
          <a:xfrm>
            <a:off x="12933129" y="3376705"/>
            <a:ext cx="184731" cy="805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 w="25400">
                <a:solidFill>
                  <a:srgbClr val="DC5937"/>
                </a:solidFill>
              </a:ln>
              <a:solidFill>
                <a:srgbClr val="F8352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83961C-AAD1-6B47-7040-0E93D491D770}"/>
              </a:ext>
            </a:extLst>
          </p:cNvPr>
          <p:cNvSpPr/>
          <p:nvPr/>
        </p:nvSpPr>
        <p:spPr>
          <a:xfrm>
            <a:off x="9620174" y="2748880"/>
            <a:ext cx="1158759" cy="864492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  <a:endParaRPr kumimoji="0" lang="en-US" sz="5400" b="0" i="0" u="none" strike="noStrike" kern="1200" cap="none" spc="0" normalizeH="0" baseline="0" noProof="0" dirty="0">
              <a:ln w="25400">
                <a:solidFill>
                  <a:srgbClr val="DC5937"/>
                </a:solidFill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DD8D71-E819-0F1B-F69D-C11A0BA038DB}"/>
              </a:ext>
            </a:extLst>
          </p:cNvPr>
          <p:cNvSpPr/>
          <p:nvPr/>
        </p:nvSpPr>
        <p:spPr>
          <a:xfrm>
            <a:off x="4506619" y="4900496"/>
            <a:ext cx="1158759" cy="864492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18</a:t>
            </a:r>
            <a:endParaRPr kumimoji="0" lang="en-US" sz="5400" b="0" i="0" u="none" strike="noStrike" kern="1200" cap="none" spc="0" normalizeH="0" baseline="0" noProof="0" dirty="0">
              <a:ln w="25400">
                <a:solidFill>
                  <a:srgbClr val="DC5937"/>
                </a:solidFill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6F5922-AD28-AB1C-3AB7-6FC102AC74B6}"/>
              </a:ext>
            </a:extLst>
          </p:cNvPr>
          <p:cNvSpPr/>
          <p:nvPr/>
        </p:nvSpPr>
        <p:spPr>
          <a:xfrm>
            <a:off x="9620173" y="5127651"/>
            <a:ext cx="1158759" cy="864492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20</a:t>
            </a:r>
            <a:endParaRPr kumimoji="0" lang="en-US" sz="5400" b="0" i="0" u="none" strike="noStrike" kern="1200" cap="none" spc="0" normalizeH="0" baseline="0" noProof="0" dirty="0">
              <a:ln w="25400">
                <a:solidFill>
                  <a:srgbClr val="DC5937"/>
                </a:solidFill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6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24F05741-EF4F-E3B8-44BC-8A1A67D95A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254866" y="780014"/>
            <a:ext cx="406400" cy="406400"/>
          </a:xfrm>
          <a:prstGeom prst="rect">
            <a:avLst/>
          </a:prstGeom>
        </p:spPr>
      </p:pic>
      <p:pic>
        <p:nvPicPr>
          <p:cNvPr id="27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033993BB-83BC-C477-D33D-FDD412501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07266" y="932414"/>
            <a:ext cx="406400" cy="406400"/>
          </a:xfrm>
          <a:prstGeom prst="rect">
            <a:avLst/>
          </a:prstGeom>
        </p:spPr>
      </p:pic>
      <p:pic>
        <p:nvPicPr>
          <p:cNvPr id="28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F202E9DD-6FA1-D786-B896-0EA6C04404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59666" y="1084814"/>
            <a:ext cx="406400" cy="406400"/>
          </a:xfrm>
          <a:prstGeom prst="rect">
            <a:avLst/>
          </a:prstGeom>
        </p:spPr>
      </p:pic>
      <p:pic>
        <p:nvPicPr>
          <p:cNvPr id="29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A9BD5867-66D3-C6CA-EA2F-34E8BDA17F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12066" y="12372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2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08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8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08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0" grpId="0" animBg="1"/>
      <p:bldP spid="5" grpId="0"/>
      <p:bldP spid="16" grpId="0" animBg="1"/>
      <p:bldP spid="17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07FE5E-D75E-AB45-6C66-5C4161A54259}"/>
              </a:ext>
            </a:extLst>
          </p:cNvPr>
          <p:cNvSpPr/>
          <p:nvPr/>
        </p:nvSpPr>
        <p:spPr>
          <a:xfrm>
            <a:off x="406400" y="425070"/>
            <a:ext cx="11099800" cy="6032500"/>
          </a:xfrm>
          <a:prstGeom prst="rect">
            <a:avLst/>
          </a:prstGeom>
          <a:solidFill>
            <a:schemeClr val="bg1"/>
          </a:solidFill>
          <a:ln w="57150">
            <a:solidFill>
              <a:srgbClr val="377F29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DF22C-C577-8242-5A59-83F130E49281}"/>
              </a:ext>
            </a:extLst>
          </p:cNvPr>
          <p:cNvSpPr/>
          <p:nvPr/>
        </p:nvSpPr>
        <p:spPr>
          <a:xfrm>
            <a:off x="4468323" y="186834"/>
            <a:ext cx="2478577" cy="847097"/>
          </a:xfrm>
          <a:prstGeom prst="rect">
            <a:avLst/>
          </a:prstGeom>
          <a:solidFill>
            <a:schemeClr val="bg1"/>
          </a:solidFill>
          <a:ln w="57150">
            <a:solidFill>
              <a:srgbClr val="377F29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E16C8-39F4-5B97-7D7F-725D3E861765}"/>
              </a:ext>
            </a:extLst>
          </p:cNvPr>
          <p:cNvSpPr txBox="1"/>
          <p:nvPr/>
        </p:nvSpPr>
        <p:spPr>
          <a:xfrm>
            <a:off x="4639313" y="192804"/>
            <a:ext cx="21365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Số?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66715F-D0CC-4A1D-DDE7-CB27F9AB76EC}"/>
              </a:ext>
            </a:extLst>
          </p:cNvPr>
          <p:cNvSpPr/>
          <p:nvPr/>
        </p:nvSpPr>
        <p:spPr>
          <a:xfrm>
            <a:off x="4085366" y="256304"/>
            <a:ext cx="765913" cy="6982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#9Slide03 IcielNovecento sans E" panose="00000900000000000000" pitchFamily="2" charset="0"/>
              </a:rPr>
              <a:t>2</a:t>
            </a:r>
            <a:endParaRPr lang="en-SG" sz="6000" b="1" dirty="0">
              <a:latin typeface="#9Slide03 IcielNovecento sans E" panose="00000900000000000000" pitchFamily="2" charset="0"/>
            </a:endParaRPr>
          </a:p>
        </p:txBody>
      </p:sp>
      <p:pic>
        <p:nvPicPr>
          <p:cNvPr id="11" name="Picture 10" descr="A screenshot of a game&#10;&#10;AI-generated content may be incorrect.">
            <a:extLst>
              <a:ext uri="{FF2B5EF4-FFF2-40B4-BE49-F238E27FC236}">
                <a16:creationId xmlns:a16="http://schemas.microsoft.com/office/drawing/2014/main" id="{B702B472-0508-ADBA-E84C-D2EE8CBC8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26"/>
          <a:stretch>
            <a:fillRect/>
          </a:stretch>
        </p:blipFill>
        <p:spPr>
          <a:xfrm>
            <a:off x="939800" y="1061310"/>
            <a:ext cx="4194355" cy="52895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C755C-425A-BA11-0234-38FF0D49EA97}"/>
              </a:ext>
            </a:extLst>
          </p:cNvPr>
          <p:cNvSpPr/>
          <p:nvPr/>
        </p:nvSpPr>
        <p:spPr>
          <a:xfrm>
            <a:off x="2038274" y="5107476"/>
            <a:ext cx="1158759" cy="864492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12</a:t>
            </a:r>
            <a:endParaRPr kumimoji="0" lang="en-US" sz="5400" b="0" i="0" u="none" strike="noStrike" kern="1200" cap="none" spc="0" normalizeH="0" baseline="0" noProof="0" dirty="0">
              <a:ln w="25400">
                <a:solidFill>
                  <a:srgbClr val="DC5937"/>
                </a:solidFill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8" name="Picture 17" descr="A screenshot of a game&#10;&#10;AI-generated content may be incorrect.">
            <a:extLst>
              <a:ext uri="{FF2B5EF4-FFF2-40B4-BE49-F238E27FC236}">
                <a16:creationId xmlns:a16="http://schemas.microsoft.com/office/drawing/2014/main" id="{91CE13D5-AE7D-8DD5-ABDB-B7E181796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" b="48829"/>
          <a:stretch>
            <a:fillRect/>
          </a:stretch>
        </p:blipFill>
        <p:spPr>
          <a:xfrm>
            <a:off x="6011032" y="1266197"/>
            <a:ext cx="5240209" cy="3858787"/>
          </a:xfrm>
          <a:prstGeom prst="rect">
            <a:avLst/>
          </a:prstGeom>
        </p:spPr>
      </p:pic>
      <p:pic>
        <p:nvPicPr>
          <p:cNvPr id="19" name="Picture 18" descr="A screenshot of a game&#10;&#10;AI-generated content may be incorrect.">
            <a:extLst>
              <a:ext uri="{FF2B5EF4-FFF2-40B4-BE49-F238E27FC236}">
                <a16:creationId xmlns:a16="http://schemas.microsoft.com/office/drawing/2014/main" id="{9BEB1E7B-B6A6-C6C4-0D3B-D999E85CA6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0" t="75753" r="8685" b="5402"/>
          <a:stretch>
            <a:fillRect/>
          </a:stretch>
        </p:blipFill>
        <p:spPr>
          <a:xfrm>
            <a:off x="7806733" y="4945611"/>
            <a:ext cx="2381325" cy="129238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829178-E725-8C45-F9FD-BAF51681C00C}"/>
              </a:ext>
            </a:extLst>
          </p:cNvPr>
          <p:cNvSpPr/>
          <p:nvPr/>
        </p:nvSpPr>
        <p:spPr>
          <a:xfrm>
            <a:off x="7545210" y="5249243"/>
            <a:ext cx="1158759" cy="864492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15</a:t>
            </a:r>
            <a:endParaRPr kumimoji="0" lang="en-US" sz="5400" b="0" i="0" u="none" strike="noStrike" kern="1200" cap="none" spc="0" normalizeH="0" baseline="0" noProof="0" dirty="0">
              <a:ln w="25400">
                <a:solidFill>
                  <a:srgbClr val="DC5937"/>
                </a:solidFill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2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E4C367DD-5E19-5BF8-574A-8AC1FB0FB7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636500" y="-111996"/>
            <a:ext cx="406400" cy="406400"/>
          </a:xfrm>
          <a:prstGeom prst="rect">
            <a:avLst/>
          </a:prstGeom>
        </p:spPr>
      </p:pic>
      <p:pic>
        <p:nvPicPr>
          <p:cNvPr id="25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0C95B954-3841-B831-3A42-813C63DE30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39700" y="103393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03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8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8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5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204</Words>
  <Application>Microsoft Office PowerPoint</Application>
  <PresentationFormat>Màn hình rộng</PresentationFormat>
  <Paragraphs>50</Paragraphs>
  <Slides>12</Slides>
  <Notes>0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3" baseType="lpstr">
      <vt:lpstr>#9Slide03 IcielNovecento sans E</vt:lpstr>
      <vt:lpstr>#9Slide07 HoneyCream</vt:lpstr>
      <vt:lpstr>Aptos</vt:lpstr>
      <vt:lpstr>Aptos Display</vt:lpstr>
      <vt:lpstr>Arial</vt:lpstr>
      <vt:lpstr>Calibri</vt:lpstr>
      <vt:lpstr>Cambria</vt:lpstr>
      <vt:lpstr>SVN-Newton</vt:lpstr>
      <vt:lpstr>Times New Roman</vt:lpstr>
      <vt:lpstr>UTM 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MNT</dc:title>
  <dc:creator>Tư Bùi</dc:creator>
  <cp:keywords>MNT</cp:keywords>
  <cp:lastModifiedBy>hoangvananh204@gmail.com</cp:lastModifiedBy>
  <cp:revision>15</cp:revision>
  <dcterms:created xsi:type="dcterms:W3CDTF">2025-10-31T09:24:51Z</dcterms:created>
  <dcterms:modified xsi:type="dcterms:W3CDTF">2026-01-19T06:23:51Z</dcterms:modified>
</cp:coreProperties>
</file>