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14" r:id="rId2"/>
    <p:sldId id="316" r:id="rId3"/>
    <p:sldId id="317" r:id="rId4"/>
    <p:sldId id="319" r:id="rId5"/>
    <p:sldId id="332" r:id="rId6"/>
    <p:sldId id="333" r:id="rId7"/>
    <p:sldId id="334" r:id="rId8"/>
    <p:sldId id="335" r:id="rId9"/>
    <p:sldId id="336" r:id="rId10"/>
    <p:sldId id="338" r:id="rId11"/>
    <p:sldId id="337" r:id="rId12"/>
    <p:sldId id="330"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D68"/>
    <a:srgbClr val="DB34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232B-C5AF-4D69-892E-B57EE23C5E8D}" type="datetimeFigureOut">
              <a:rPr lang="vi-VN" smtClean="0"/>
              <a:t>11/02/2026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E547C-6CB6-42E2-88CE-DD392326B7C2}" type="slidenum">
              <a:rPr lang="vi-VN" smtClean="0"/>
              <a:t>‹#›</a:t>
            </a:fld>
            <a:endParaRPr lang="vi-VN"/>
          </a:p>
        </p:txBody>
      </p:sp>
    </p:spTree>
    <p:extLst>
      <p:ext uri="{BB962C8B-B14F-4D97-AF65-F5344CB8AC3E}">
        <p14:creationId xmlns:p14="http://schemas.microsoft.com/office/powerpoint/2010/main" val="315552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6CE4-BF96-4336-B9EA-DE48DF43F5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0328F-2A48-455E-BD72-E8B5567F1EC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C80DF0-9C51-4D5D-9CDC-E7730E72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A24E70E-614C-470A-AA65-64F52DFC758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BE6454-CDC3-4705-BD45-643248A36C8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99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964F-F6FB-4138-8C62-0D8DF8C60D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98DBA-E0C7-488B-98B5-02B8DFCFB97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96870-98BC-4A82-B535-14CEB56CCE8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5B19707-D234-4E7E-9589-2456E893B26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B3929F2-A8E0-4949-A145-BD6D1CC0EF8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191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40ACA-75A3-488C-A8A0-D5AB00A411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70B24-2821-4B2C-BF57-6613334AE2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B79F2-F600-45DD-AA41-6F2EDA3BA5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575A54-AA13-4A3A-A9A9-C675F006704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A1C3D4-FEE5-4962-AD0B-B60FDEE72D2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327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B478-B70F-44E6-A79A-C043B2DDB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674D57-864F-48AD-9ADE-31FE326A484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11010-1806-483E-902D-0D0338E818F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2D4BFC2-4D6A-40B4-B564-9B820654999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D55EBE7-8469-4AB7-8290-F491F62AD47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347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3B41-0EB7-4531-84C4-AC5C313D5C6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C5828-8816-4705-8734-CE59A3DADA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A9D2C-FDD4-4257-BC61-F47C34952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65C1B4-FF95-4962-810F-B9B1528F64E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9C2F034-89FD-4D09-929A-B175F2788AD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850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72D6-54FC-41A0-BB77-1A6DD5744A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167978-7D07-4316-826A-5052DB63D1C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A7DEC-CD42-4301-A227-69F42B252F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3331F-43CD-4929-814A-EC6C0F45295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149DEB6-07CA-4956-B567-11B6125DA41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BA7F2C4-B3EC-4CE5-B365-2EB902FE449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166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0320-D8EF-4EAE-B668-412F89F09C5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D5A2095-61CE-46F5-A554-9108A8A659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78DE8-10E4-4C7B-8107-D8040B95E6B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DE2689-CAA7-4487-AA8F-A7C7878936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039E3-310A-4AA7-8D6D-BACC6366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20EE0E-54BA-4F89-B23D-B3CFF007988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5A1B466-BF5C-4F33-9CDB-AE71ECA024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37CEA0D-4F1B-4E22-883D-6FB5ADE86C7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915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1D43-2C1A-4B05-8EAE-1FBE8B8A6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69081DC-BF52-4208-9252-0BA44967943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6329B49-3FB4-4F0A-98F0-9811896F8D5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AAD12E1-5A48-41E7-9D64-B8DB593C53E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27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D1323-867A-4262-966B-EE163E5976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4CBFBFF-6510-49AA-B3A6-A5FCB1055B3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F4B2167-870B-4687-8BC8-3EBBF5FF8C7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556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1226-E666-47D9-8F4A-6AA47D6A9BE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8A292-E8E6-4A82-8A60-79D0EA55C09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E2AC72-5543-4B30-A6AE-6B5188D135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875C06-1BD1-4A99-BB20-BAB78F3D213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7DA6CBE-1652-48B6-B630-29654CB2D14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71B0E06-C7BE-4E9C-B4D6-723E87ECB48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098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E58D-7D67-45BE-9A4B-653AC83660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45BF9A-7611-48FF-927A-F6C4F3BE3B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87648-8C35-4C2E-B48A-50201467B3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66BD1-536F-429D-80C3-BEDF616AB16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55C620C-E144-4A72-99BE-59977C6C4B8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E04469E-42C7-4573-8375-C04784454B2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12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3785FD-1824-40EA-FAB6-4A34469EF9F0}"/>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92B4054E-96E1-BCBC-757B-4FD2D687729B}"/>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797248" y="7132320"/>
            <a:ext cx="1824009" cy="1838655"/>
          </a:xfrm>
          <a:prstGeom prst="rect">
            <a:avLst/>
          </a:prstGeom>
        </p:spPr>
      </p:pic>
      <p:sp>
        <p:nvSpPr>
          <p:cNvPr id="14" name="TextBox 3">
            <a:extLst>
              <a:ext uri="{FF2B5EF4-FFF2-40B4-BE49-F238E27FC236}">
                <a16:creationId xmlns:a16="http://schemas.microsoft.com/office/drawing/2014/main" id="{8FDD2191-4654-1C67-3C88-3ABBF1E6489A}"/>
              </a:ext>
            </a:extLst>
          </p:cNvPr>
          <p:cNvSpPr txBox="1"/>
          <p:nvPr userDrawn="1"/>
        </p:nvSpPr>
        <p:spPr>
          <a:xfrm>
            <a:off x="3229118" y="827565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EB582096-73EA-97C9-C069-D333D4868016}"/>
              </a:ext>
            </a:extLst>
          </p:cNvPr>
          <p:cNvSpPr txBox="1">
            <a:spLocks/>
          </p:cNvSpPr>
          <p:nvPr userDrawn="1"/>
        </p:nvSpPr>
        <p:spPr>
          <a:xfrm>
            <a:off x="1616130" y="863960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69A31BA4-FAB4-19E3-129B-7DD5BCE3841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7" name="Picture 16">
            <a:extLst>
              <a:ext uri="{FF2B5EF4-FFF2-40B4-BE49-F238E27FC236}">
                <a16:creationId xmlns:a16="http://schemas.microsoft.com/office/drawing/2014/main" id="{D67BDCD0-BC38-1538-4B5A-0BD38029A99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9" name="Title 1">
            <a:extLst>
              <a:ext uri="{FF2B5EF4-FFF2-40B4-BE49-F238E27FC236}">
                <a16:creationId xmlns:a16="http://schemas.microsoft.com/office/drawing/2014/main" id="{8EB6AB50-9B5E-EFA6-4B42-8A6CDBC18C7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0" name="TextBox 19">
            <a:extLst>
              <a:ext uri="{FF2B5EF4-FFF2-40B4-BE49-F238E27FC236}">
                <a16:creationId xmlns:a16="http://schemas.microsoft.com/office/drawing/2014/main" id="{B10302CF-1F73-FB89-B618-A9BA0B8F4328}"/>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865693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red lanterns and flowers&#10;&#10;Description automatically generated">
            <a:extLst>
              <a:ext uri="{FF2B5EF4-FFF2-40B4-BE49-F238E27FC236}">
                <a16:creationId xmlns:a16="http://schemas.microsoft.com/office/drawing/2014/main" id="{F46B1185-3C3D-5859-2669-925CB6D40B1F}"/>
              </a:ext>
            </a:extLst>
          </p:cNvPr>
          <p:cNvPicPr>
            <a:picLocks noChangeAspect="1"/>
          </p:cNvPicPr>
          <p:nvPr/>
        </p:nvPicPr>
        <p:blipFill rotWithShape="1">
          <a:blip r:embed="rId2">
            <a:extLst>
              <a:ext uri="{28A0092B-C50C-407E-A947-70E740481C1C}">
                <a14:useLocalDpi xmlns:a14="http://schemas.microsoft.com/office/drawing/2010/main" val="0"/>
              </a:ext>
            </a:extLst>
          </a:blip>
          <a:srcRect b="15746"/>
          <a:stretch/>
        </p:blipFill>
        <p:spPr>
          <a:xfrm>
            <a:off x="20" y="0"/>
            <a:ext cx="12191980" cy="6856718"/>
          </a:xfrm>
          <a:prstGeom prst="rect">
            <a:avLst/>
          </a:prstGeom>
        </p:spPr>
      </p:pic>
      <p:pic>
        <p:nvPicPr>
          <p:cNvPr id="9" name="Picture 8">
            <a:extLst>
              <a:ext uri="{FF2B5EF4-FFF2-40B4-BE49-F238E27FC236}">
                <a16:creationId xmlns:a16="http://schemas.microsoft.com/office/drawing/2014/main" id="{8AECFA3D-2A60-65B2-4759-56858646EC5D}"/>
              </a:ext>
            </a:extLst>
          </p:cNvPr>
          <p:cNvPicPr>
            <a:picLocks noChangeAspect="1"/>
          </p:cNvPicPr>
          <p:nvPr/>
        </p:nvPicPr>
        <p:blipFill>
          <a:blip r:embed="rId3"/>
          <a:stretch>
            <a:fillRect/>
          </a:stretch>
        </p:blipFill>
        <p:spPr>
          <a:xfrm>
            <a:off x="885554" y="2396249"/>
            <a:ext cx="10295383" cy="2405395"/>
          </a:xfrm>
          <a:prstGeom prst="rect">
            <a:avLst/>
          </a:prstGeom>
        </p:spPr>
      </p:pic>
      <p:pic>
        <p:nvPicPr>
          <p:cNvPr id="12" name="Picture 11">
            <a:extLst>
              <a:ext uri="{FF2B5EF4-FFF2-40B4-BE49-F238E27FC236}">
                <a16:creationId xmlns:a16="http://schemas.microsoft.com/office/drawing/2014/main" id="{D177A03B-8707-4233-5DED-C2377D101A48}"/>
              </a:ext>
            </a:extLst>
          </p:cNvPr>
          <p:cNvPicPr>
            <a:picLocks noChangeAspect="1"/>
          </p:cNvPicPr>
          <p:nvPr/>
        </p:nvPicPr>
        <p:blipFill>
          <a:blip r:embed="rId4"/>
          <a:stretch>
            <a:fillRect/>
          </a:stretch>
        </p:blipFill>
        <p:spPr>
          <a:xfrm>
            <a:off x="0" y="4825386"/>
            <a:ext cx="3975696" cy="2031332"/>
          </a:xfrm>
          <a:prstGeom prst="rect">
            <a:avLst/>
          </a:prstGeom>
        </p:spPr>
      </p:pic>
      <p:sp>
        <p:nvSpPr>
          <p:cNvPr id="14" name="Rectangle: Rounded Corners 13">
            <a:extLst>
              <a:ext uri="{FF2B5EF4-FFF2-40B4-BE49-F238E27FC236}">
                <a16:creationId xmlns:a16="http://schemas.microsoft.com/office/drawing/2014/main" id="{BF4838D5-D8DE-E2B3-CDC4-8E78E6563CDD}"/>
              </a:ext>
            </a:extLst>
          </p:cNvPr>
          <p:cNvSpPr/>
          <p:nvPr/>
        </p:nvSpPr>
        <p:spPr>
          <a:xfrm>
            <a:off x="4914579" y="370114"/>
            <a:ext cx="2906486" cy="598714"/>
          </a:xfrm>
          <a:prstGeom prst="roundRect">
            <a:avLst>
              <a:gd name="adj" fmla="val 50000"/>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pitchFamily="18" charset="0"/>
                <a:ea typeface="Cambria" panose="02040503050406030204" pitchFamily="18" charset="0"/>
              </a:rPr>
              <a:t>Tiếng Việt</a:t>
            </a:r>
            <a:endParaRPr lang="vi-VN" sz="3200" b="1" dirty="0">
              <a:solidFill>
                <a:schemeClr val="tx1"/>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55D72AF4-2561-6218-292F-529ACFDA1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3304" y="-47483"/>
            <a:ext cx="1568696" cy="1568696"/>
          </a:xfrm>
          <a:prstGeom prst="rect">
            <a:avLst/>
          </a:prstGeom>
        </p:spPr>
      </p:pic>
      <p:pic>
        <p:nvPicPr>
          <p:cNvPr id="18" name="Picture 17">
            <a:extLst>
              <a:ext uri="{FF2B5EF4-FFF2-40B4-BE49-F238E27FC236}">
                <a16:creationId xmlns:a16="http://schemas.microsoft.com/office/drawing/2014/main" id="{B3B0A06F-B2D2-DDAD-78BD-82FEABCE985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01" b="89769" l="26100" r="57216">
                        <a14:foregroundMark x1="28147" y1="68977" x2="41249" y2="63696"/>
                        <a14:foregroundMark x1="47390" y1="25083" x2="54043" y2="54455"/>
                        <a14:foregroundMark x1="54043" y1="54455" x2="53122" y2="70297"/>
                        <a14:foregroundMark x1="53122" y1="70297" x2="54555" y2="82508"/>
                        <a14:foregroundMark x1="48311" y1="46205" x2="42886" y2="66997"/>
                        <a14:foregroundMark x1="52405" y1="33003" x2="56602" y2="36304"/>
                        <a14:foregroundMark x1="54145" y1="66667" x2="57216" y2="78878"/>
                        <a14:foregroundMark x1="57216" y1="78878" x2="57216" y2="80528"/>
                        <a14:foregroundMark x1="26612" y1="56766" x2="26100" y2="76898"/>
                      </a14:backgroundRemoval>
                    </a14:imgEffect>
                    <a14:imgEffect>
                      <a14:saturation sat="300000"/>
                    </a14:imgEffect>
                  </a14:imgLayer>
                </a14:imgProps>
              </a:ext>
            </a:extLst>
          </a:blip>
          <a:srcRect l="23156" r="40924"/>
          <a:stretch/>
        </p:blipFill>
        <p:spPr>
          <a:xfrm>
            <a:off x="6033246" y="4486312"/>
            <a:ext cx="2218859" cy="2349251"/>
          </a:xfrm>
          <a:prstGeom prst="rect">
            <a:avLst/>
          </a:prstGeom>
        </p:spPr>
      </p:pic>
      <p:pic>
        <p:nvPicPr>
          <p:cNvPr id="19" name="Picture 18">
            <a:extLst>
              <a:ext uri="{FF2B5EF4-FFF2-40B4-BE49-F238E27FC236}">
                <a16:creationId xmlns:a16="http://schemas.microsoft.com/office/drawing/2014/main" id="{78A0C9E5-53D8-3BEE-175A-9777BDAAFA2E}"/>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9901" b="91089" l="60901" r="95599">
                        <a14:foregroundMark x1="61310" y1="21782" x2="61003" y2="71617"/>
                        <a14:foregroundMark x1="93859" y1="22772" x2="95701" y2="38284"/>
                        <a14:foregroundMark x1="95701" y1="38284" x2="94678" y2="74917"/>
                        <a14:foregroundMark x1="71034" y1="88119" x2="85159" y2="91089"/>
                        <a14:foregroundMark x1="70317" y1="89769" x2="80553" y2="83168"/>
                        <a14:foregroundMark x1="80553" y1="83168" x2="87410" y2="89769"/>
                      </a14:backgroundRemoval>
                    </a14:imgEffect>
                    <a14:imgEffect>
                      <a14:saturation sat="300000"/>
                    </a14:imgEffect>
                  </a14:imgLayer>
                </a14:imgProps>
              </a:ext>
            </a:extLst>
          </a:blip>
          <a:srcRect l="59353" r="2366"/>
          <a:stretch/>
        </p:blipFill>
        <p:spPr>
          <a:xfrm>
            <a:off x="9045296" y="4151418"/>
            <a:ext cx="2778387" cy="2373501"/>
          </a:xfrm>
          <a:prstGeom prst="rect">
            <a:avLst/>
          </a:prstGeom>
        </p:spPr>
      </p:pic>
    </p:spTree>
    <p:extLst>
      <p:ext uri="{BB962C8B-B14F-4D97-AF65-F5344CB8AC3E}">
        <p14:creationId xmlns:p14="http://schemas.microsoft.com/office/powerpoint/2010/main" val="1894063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949366"/>
            <a:ext cx="9346076" cy="104288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Đề bài: Viết hướng dẫn sử dụng một đồ dùng quen thuộc với em</a:t>
            </a:r>
          </a:p>
        </p:txBody>
      </p:sp>
      <p:pic>
        <p:nvPicPr>
          <p:cNvPr id="7" name="Picture 6">
            <a:extLst>
              <a:ext uri="{FF2B5EF4-FFF2-40B4-BE49-F238E27FC236}">
                <a16:creationId xmlns:a16="http://schemas.microsoft.com/office/drawing/2014/main" id="{AF857C78-2C56-26A3-7634-998DC194C707}"/>
              </a:ext>
            </a:extLst>
          </p:cNvPr>
          <p:cNvPicPr>
            <a:picLocks noChangeAspect="1"/>
          </p:cNvPicPr>
          <p:nvPr/>
        </p:nvPicPr>
        <p:blipFill>
          <a:blip r:embed="rId3"/>
          <a:stretch>
            <a:fillRect/>
          </a:stretch>
        </p:blipFill>
        <p:spPr>
          <a:xfrm>
            <a:off x="2740394" y="2814918"/>
            <a:ext cx="7359126" cy="3760053"/>
          </a:xfrm>
          <a:prstGeom prst="rect">
            <a:avLst/>
          </a:prstGeom>
        </p:spPr>
      </p:pic>
    </p:spTree>
    <p:extLst>
      <p:ext uri="{BB962C8B-B14F-4D97-AF65-F5344CB8AC3E}">
        <p14:creationId xmlns:p14="http://schemas.microsoft.com/office/powerpoint/2010/main" val="2488782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800" b="0" i="0" dirty="0">
              <a:solidFill>
                <a:srgbClr val="000000"/>
              </a:solidFill>
              <a:effectLst/>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3CAF018B-A41F-403C-EBB2-091F66C1EDF5}"/>
              </a:ext>
            </a:extLst>
          </p:cNvPr>
          <p:cNvGrpSpPr/>
          <p:nvPr/>
        </p:nvGrpSpPr>
        <p:grpSpPr>
          <a:xfrm>
            <a:off x="1777839" y="435555"/>
            <a:ext cx="8941122" cy="1238424"/>
            <a:chOff x="2345734" y="-785326"/>
            <a:chExt cx="7434683" cy="1238424"/>
          </a:xfrm>
        </p:grpSpPr>
        <p:sp>
          <p:nvSpPr>
            <p:cNvPr id="6" name="Rectangle: Rounded Corners 5">
              <a:extLst>
                <a:ext uri="{FF2B5EF4-FFF2-40B4-BE49-F238E27FC236}">
                  <a16:creationId xmlns:a16="http://schemas.microsoft.com/office/drawing/2014/main" id="{D0C5E8A1-4423-BFF0-EAC1-85A1DB97A5B4}"/>
                </a:ext>
              </a:extLst>
            </p:cNvPr>
            <p:cNvSpPr/>
            <p:nvPr/>
          </p:nvSpPr>
          <p:spPr>
            <a:xfrm>
              <a:off x="2345734" y="-785326"/>
              <a:ext cx="7434683" cy="1238424"/>
            </a:xfrm>
            <a:prstGeom prst="roundRect">
              <a:avLst/>
            </a:prstGeom>
            <a:solidFill>
              <a:srgbClr val="EAB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4">
                    <a:lumMod val="50000"/>
                  </a:schemeClr>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2E1E9808-D8A6-54BE-3AAA-32301ACF0E2E}"/>
                </a:ext>
              </a:extLst>
            </p:cNvPr>
            <p:cNvSpPr txBox="1"/>
            <p:nvPr/>
          </p:nvSpPr>
          <p:spPr>
            <a:xfrm>
              <a:off x="2345735" y="-662939"/>
              <a:ext cx="7198268" cy="1077218"/>
            </a:xfrm>
            <a:prstGeom prst="rect">
              <a:avLst/>
            </a:prstGeom>
            <a:noFill/>
          </p:spPr>
          <p:txBody>
            <a:bodyPr wrap="square" rtlCol="0">
              <a:spAutoFit/>
            </a:bodyPr>
            <a:lstStyle/>
            <a:p>
              <a:pPr algn="ctr"/>
              <a:r>
                <a:rPr lang="en-US" sz="3200" b="1" dirty="0" err="1">
                  <a:solidFill>
                    <a:schemeClr val="accent4">
                      <a:lumMod val="50000"/>
                    </a:schemeClr>
                  </a:solidFill>
                  <a:latin typeface="Cambria" panose="02040503050406030204" pitchFamily="18" charset="0"/>
                </a:rPr>
                <a:t>Câu</a:t>
              </a:r>
              <a:r>
                <a:rPr lang="en-US" sz="3200" b="1" dirty="0">
                  <a:solidFill>
                    <a:schemeClr val="accent4">
                      <a:lumMod val="50000"/>
                    </a:schemeClr>
                  </a:solidFill>
                  <a:latin typeface="Cambria" panose="02040503050406030204" pitchFamily="18" charset="0"/>
                </a:rPr>
                <a:t> 2: </a:t>
              </a:r>
              <a:r>
                <a:rPr lang="en-US" sz="3200" b="1" dirty="0" err="1">
                  <a:solidFill>
                    <a:schemeClr val="accent4">
                      <a:lumMod val="50000"/>
                    </a:schemeClr>
                  </a:solidFill>
                  <a:latin typeface="Cambria" panose="02040503050406030204" pitchFamily="18" charset="0"/>
                </a:rPr>
                <a:t>Đọc</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lại</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rà</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soát</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và</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chữa</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các</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lỗi</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trong</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đoạn</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văn</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đã</a:t>
              </a:r>
              <a:r>
                <a:rPr lang="en-US" sz="3200" b="1" dirty="0">
                  <a:solidFill>
                    <a:schemeClr val="accent4">
                      <a:lumMod val="50000"/>
                    </a:schemeClr>
                  </a:solidFill>
                  <a:latin typeface="Cambria" panose="02040503050406030204" pitchFamily="18" charset="0"/>
                </a:rPr>
                <a:t> </a:t>
              </a:r>
              <a:r>
                <a:rPr lang="en-US" sz="3200" b="1" dirty="0" err="1">
                  <a:solidFill>
                    <a:schemeClr val="accent4">
                      <a:lumMod val="50000"/>
                    </a:schemeClr>
                  </a:solidFill>
                  <a:latin typeface="Cambria" panose="02040503050406030204" pitchFamily="18" charset="0"/>
                </a:rPr>
                <a:t>viết</a:t>
              </a:r>
              <a:r>
                <a:rPr lang="en-US" sz="3200" b="1" dirty="0">
                  <a:solidFill>
                    <a:schemeClr val="accent4">
                      <a:lumMod val="50000"/>
                    </a:schemeClr>
                  </a:solidFill>
                  <a:latin typeface="Cambria" panose="02040503050406030204" pitchFamily="18" charset="0"/>
                </a:rPr>
                <a:t>.</a:t>
              </a:r>
            </a:p>
          </p:txBody>
        </p:sp>
      </p:grpSp>
      <p:pic>
        <p:nvPicPr>
          <p:cNvPr id="9" name="Picture 8" descr="A cartoon of a child holding a pencil and a notebook&#10;&#10;Description automatically generated">
            <a:extLst>
              <a:ext uri="{FF2B5EF4-FFF2-40B4-BE49-F238E27FC236}">
                <a16:creationId xmlns:a16="http://schemas.microsoft.com/office/drawing/2014/main" id="{A43B4F69-8C13-7C1A-B6ED-8726CF35D14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40264" y="4152100"/>
            <a:ext cx="2251736" cy="2705900"/>
          </a:xfrm>
          <a:prstGeom prst="rect">
            <a:avLst/>
          </a:prstGeom>
        </p:spPr>
      </p:pic>
      <p:pic>
        <p:nvPicPr>
          <p:cNvPr id="10" name="Picture 9" descr="A cartoon of a child holding a pencil and paper&#10;&#10;Description automatically generated">
            <a:extLst>
              <a:ext uri="{FF2B5EF4-FFF2-40B4-BE49-F238E27FC236}">
                <a16:creationId xmlns:a16="http://schemas.microsoft.com/office/drawing/2014/main" id="{7F508BFA-3A86-E9BF-1233-782DDFE33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061" y="2821171"/>
            <a:ext cx="1399323" cy="3108990"/>
          </a:xfrm>
          <a:prstGeom prst="rect">
            <a:avLst/>
          </a:prstGeom>
        </p:spPr>
      </p:pic>
      <p:grpSp>
        <p:nvGrpSpPr>
          <p:cNvPr id="11" name="Group 10">
            <a:extLst>
              <a:ext uri="{FF2B5EF4-FFF2-40B4-BE49-F238E27FC236}">
                <a16:creationId xmlns:a16="http://schemas.microsoft.com/office/drawing/2014/main" id="{D30F382F-0F2D-4E7E-2973-88144BAAB926}"/>
              </a:ext>
            </a:extLst>
          </p:cNvPr>
          <p:cNvGrpSpPr/>
          <p:nvPr/>
        </p:nvGrpSpPr>
        <p:grpSpPr>
          <a:xfrm>
            <a:off x="2625895" y="1739395"/>
            <a:ext cx="4290719" cy="1357542"/>
            <a:chOff x="1338146" y="1638012"/>
            <a:chExt cx="1974013" cy="1196627"/>
          </a:xfrm>
        </p:grpSpPr>
        <p:sp>
          <p:nvSpPr>
            <p:cNvPr id="12" name="Freeform 673">
              <a:extLst>
                <a:ext uri="{FF2B5EF4-FFF2-40B4-BE49-F238E27FC236}">
                  <a16:creationId xmlns:a16="http://schemas.microsoft.com/office/drawing/2014/main" id="{348F1A26-BAA1-A44F-72DF-A67E5D0AE3B3}"/>
                </a:ext>
              </a:extLst>
            </p:cNvPr>
            <p:cNvSpPr>
              <a:spLocks/>
            </p:cNvSpPr>
            <p:nvPr/>
          </p:nvSpPr>
          <p:spPr bwMode="auto">
            <a:xfrm>
              <a:off x="1338146"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3" name="TextBox 12">
              <a:extLst>
                <a:ext uri="{FF2B5EF4-FFF2-40B4-BE49-F238E27FC236}">
                  <a16:creationId xmlns:a16="http://schemas.microsoft.com/office/drawing/2014/main" id="{EF614E58-C37C-06F1-9D0A-06F96792282A}"/>
                </a:ext>
              </a:extLst>
            </p:cNvPr>
            <p:cNvSpPr txBox="1"/>
            <p:nvPr/>
          </p:nvSpPr>
          <p:spPr>
            <a:xfrm>
              <a:off x="1767840" y="1918671"/>
              <a:ext cx="1544319" cy="623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Sắp</a:t>
              </a:r>
              <a:r>
                <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xếp</a:t>
              </a:r>
              <a:r>
                <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 ý</a:t>
              </a:r>
            </a:p>
          </p:txBody>
        </p:sp>
      </p:grpSp>
      <p:grpSp>
        <p:nvGrpSpPr>
          <p:cNvPr id="14" name="Group 13">
            <a:extLst>
              <a:ext uri="{FF2B5EF4-FFF2-40B4-BE49-F238E27FC236}">
                <a16:creationId xmlns:a16="http://schemas.microsoft.com/office/drawing/2014/main" id="{FC9148AF-2A81-5632-9966-A99F7BD2B93D}"/>
              </a:ext>
            </a:extLst>
          </p:cNvPr>
          <p:cNvGrpSpPr/>
          <p:nvPr/>
        </p:nvGrpSpPr>
        <p:grpSpPr>
          <a:xfrm>
            <a:off x="2625894" y="3289129"/>
            <a:ext cx="4370631" cy="1357542"/>
            <a:chOff x="1338146" y="1638012"/>
            <a:chExt cx="2010778" cy="1196627"/>
          </a:xfrm>
        </p:grpSpPr>
        <p:sp>
          <p:nvSpPr>
            <p:cNvPr id="15" name="Freeform 673">
              <a:extLst>
                <a:ext uri="{FF2B5EF4-FFF2-40B4-BE49-F238E27FC236}">
                  <a16:creationId xmlns:a16="http://schemas.microsoft.com/office/drawing/2014/main" id="{3E2C2DC7-65D0-EE28-8A07-331A84E366FF}"/>
                </a:ext>
              </a:extLst>
            </p:cNvPr>
            <p:cNvSpPr>
              <a:spLocks/>
            </p:cNvSpPr>
            <p:nvPr/>
          </p:nvSpPr>
          <p:spPr bwMode="auto">
            <a:xfrm>
              <a:off x="1338146"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6" name="TextBox 15">
              <a:extLst>
                <a:ext uri="{FF2B5EF4-FFF2-40B4-BE49-F238E27FC236}">
                  <a16:creationId xmlns:a16="http://schemas.microsoft.com/office/drawing/2014/main" id="{FBE5007D-F6A1-E622-1B9C-256BC1A1F2E9}"/>
                </a:ext>
              </a:extLst>
            </p:cNvPr>
            <p:cNvSpPr txBox="1"/>
            <p:nvPr/>
          </p:nvSpPr>
          <p:spPr>
            <a:xfrm>
              <a:off x="1804605" y="1924337"/>
              <a:ext cx="1544319" cy="623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Dùng</a:t>
              </a:r>
              <a:r>
                <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từ</a:t>
              </a:r>
              <a:endPar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17" name="Group 16">
            <a:extLst>
              <a:ext uri="{FF2B5EF4-FFF2-40B4-BE49-F238E27FC236}">
                <a16:creationId xmlns:a16="http://schemas.microsoft.com/office/drawing/2014/main" id="{6BED2220-B0ED-02B5-2081-B8761DC2EFBE}"/>
              </a:ext>
            </a:extLst>
          </p:cNvPr>
          <p:cNvGrpSpPr/>
          <p:nvPr/>
        </p:nvGrpSpPr>
        <p:grpSpPr>
          <a:xfrm>
            <a:off x="7048923" y="1649931"/>
            <a:ext cx="4525181" cy="1357542"/>
            <a:chOff x="1230278" y="1638012"/>
            <a:chExt cx="2081881" cy="1196627"/>
          </a:xfrm>
        </p:grpSpPr>
        <p:sp>
          <p:nvSpPr>
            <p:cNvPr id="18" name="Freeform 673">
              <a:extLst>
                <a:ext uri="{FF2B5EF4-FFF2-40B4-BE49-F238E27FC236}">
                  <a16:creationId xmlns:a16="http://schemas.microsoft.com/office/drawing/2014/main" id="{C43A9055-BDF9-97F1-C19E-26DB37D10388}"/>
                </a:ext>
              </a:extLst>
            </p:cNvPr>
            <p:cNvSpPr>
              <a:spLocks/>
            </p:cNvSpPr>
            <p:nvPr/>
          </p:nvSpPr>
          <p:spPr bwMode="auto">
            <a:xfrm>
              <a:off x="1230278"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9" name="TextBox 18">
              <a:extLst>
                <a:ext uri="{FF2B5EF4-FFF2-40B4-BE49-F238E27FC236}">
                  <a16:creationId xmlns:a16="http://schemas.microsoft.com/office/drawing/2014/main" id="{102367F7-DC73-8401-FDBC-B2620EE030AF}"/>
                </a:ext>
              </a:extLst>
            </p:cNvPr>
            <p:cNvSpPr txBox="1"/>
            <p:nvPr/>
          </p:nvSpPr>
          <p:spPr>
            <a:xfrm>
              <a:off x="1767840" y="1918671"/>
              <a:ext cx="1544319" cy="623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latin typeface="Cambria" panose="02040503050406030204" pitchFamily="18" charset="0"/>
                  <a:ea typeface="Cambria" panose="02040503050406030204" pitchFamily="18" charset="0"/>
                  <a:cs typeface="Vogue-ExtraBold" panose="020B0500000000000000" pitchFamily="34" charset="0"/>
                </a:rPr>
                <a:t>Đặt</a:t>
              </a:r>
              <a:r>
                <a:rPr lang="en-US" sz="4000" dirty="0">
                  <a:latin typeface="Cambria" panose="02040503050406030204" pitchFamily="18" charset="0"/>
                  <a:ea typeface="Cambria" panose="02040503050406030204" pitchFamily="18" charset="0"/>
                  <a:cs typeface="Vogue-ExtraBold" panose="020B0500000000000000" pitchFamily="34" charset="0"/>
                </a:rPr>
                <a:t> </a:t>
              </a:r>
              <a:r>
                <a:rPr lang="en-US" sz="4000" dirty="0" err="1">
                  <a:latin typeface="Cambria" panose="02040503050406030204" pitchFamily="18" charset="0"/>
                  <a:ea typeface="Cambria" panose="02040503050406030204" pitchFamily="18" charset="0"/>
                  <a:cs typeface="Vogue-ExtraBold" panose="020B0500000000000000" pitchFamily="34" charset="0"/>
                </a:rPr>
                <a:t>câu</a:t>
              </a:r>
              <a:endPar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20" name="Group 19">
            <a:extLst>
              <a:ext uri="{FF2B5EF4-FFF2-40B4-BE49-F238E27FC236}">
                <a16:creationId xmlns:a16="http://schemas.microsoft.com/office/drawing/2014/main" id="{E3C1A4D9-39D7-0D83-1D2D-B40B998123CD}"/>
              </a:ext>
            </a:extLst>
          </p:cNvPr>
          <p:cNvGrpSpPr/>
          <p:nvPr/>
        </p:nvGrpSpPr>
        <p:grpSpPr>
          <a:xfrm>
            <a:off x="7203473" y="3171757"/>
            <a:ext cx="4497667" cy="1357542"/>
            <a:chOff x="1338146" y="1638012"/>
            <a:chExt cx="2069223" cy="1196627"/>
          </a:xfrm>
        </p:grpSpPr>
        <p:sp>
          <p:nvSpPr>
            <p:cNvPr id="21" name="Freeform 673">
              <a:extLst>
                <a:ext uri="{FF2B5EF4-FFF2-40B4-BE49-F238E27FC236}">
                  <a16:creationId xmlns:a16="http://schemas.microsoft.com/office/drawing/2014/main" id="{D4A6F0F8-CB3E-3878-331F-FDE980C43C99}"/>
                </a:ext>
              </a:extLst>
            </p:cNvPr>
            <p:cNvSpPr>
              <a:spLocks/>
            </p:cNvSpPr>
            <p:nvPr/>
          </p:nvSpPr>
          <p:spPr bwMode="auto">
            <a:xfrm>
              <a:off x="1338146"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22" name="TextBox 21">
              <a:extLst>
                <a:ext uri="{FF2B5EF4-FFF2-40B4-BE49-F238E27FC236}">
                  <a16:creationId xmlns:a16="http://schemas.microsoft.com/office/drawing/2014/main" id="{0719625C-1D78-8958-16BE-77DC1358BE1B}"/>
                </a:ext>
              </a:extLst>
            </p:cNvPr>
            <p:cNvSpPr txBox="1"/>
            <p:nvPr/>
          </p:nvSpPr>
          <p:spPr>
            <a:xfrm>
              <a:off x="1863050" y="1924337"/>
              <a:ext cx="1544319" cy="623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Chính</a:t>
              </a:r>
              <a:r>
                <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tả</a:t>
              </a:r>
              <a:endPar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23" name="Group 22">
            <a:extLst>
              <a:ext uri="{FF2B5EF4-FFF2-40B4-BE49-F238E27FC236}">
                <a16:creationId xmlns:a16="http://schemas.microsoft.com/office/drawing/2014/main" id="{4BB1F7C8-575C-9D9B-827F-346F0EBF9788}"/>
              </a:ext>
            </a:extLst>
          </p:cNvPr>
          <p:cNvGrpSpPr/>
          <p:nvPr/>
        </p:nvGrpSpPr>
        <p:grpSpPr>
          <a:xfrm>
            <a:off x="4954639" y="4852464"/>
            <a:ext cx="5318708" cy="1357542"/>
            <a:chOff x="1338146" y="1638012"/>
            <a:chExt cx="2446956" cy="1196627"/>
          </a:xfrm>
        </p:grpSpPr>
        <p:sp>
          <p:nvSpPr>
            <p:cNvPr id="24" name="Freeform 673">
              <a:extLst>
                <a:ext uri="{FF2B5EF4-FFF2-40B4-BE49-F238E27FC236}">
                  <a16:creationId xmlns:a16="http://schemas.microsoft.com/office/drawing/2014/main" id="{3F270C5A-FF09-4A3F-BC29-50C5AE4BC668}"/>
                </a:ext>
              </a:extLst>
            </p:cNvPr>
            <p:cNvSpPr>
              <a:spLocks/>
            </p:cNvSpPr>
            <p:nvPr/>
          </p:nvSpPr>
          <p:spPr bwMode="auto">
            <a:xfrm>
              <a:off x="1338146"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25" name="TextBox 24">
              <a:extLst>
                <a:ext uri="{FF2B5EF4-FFF2-40B4-BE49-F238E27FC236}">
                  <a16:creationId xmlns:a16="http://schemas.microsoft.com/office/drawing/2014/main" id="{64DC88D6-7365-C0A6-5E6E-256F8C1F5304}"/>
                </a:ext>
              </a:extLst>
            </p:cNvPr>
            <p:cNvSpPr txBox="1"/>
            <p:nvPr/>
          </p:nvSpPr>
          <p:spPr>
            <a:xfrm>
              <a:off x="2240783" y="1842520"/>
              <a:ext cx="1544319" cy="623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a:t>
              </a:r>
            </a:p>
          </p:txBody>
        </p:sp>
      </p:grpSp>
    </p:spTree>
    <p:extLst>
      <p:ext uri="{BB962C8B-B14F-4D97-AF65-F5344CB8AC3E}">
        <p14:creationId xmlns:p14="http://schemas.microsoft.com/office/powerpoint/2010/main" val="1019797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white background with red lanterns and flowers&#10;&#10;Description automatically generated">
            <a:extLst>
              <a:ext uri="{FF2B5EF4-FFF2-40B4-BE49-F238E27FC236}">
                <a16:creationId xmlns:a16="http://schemas.microsoft.com/office/drawing/2014/main" id="{F46B1185-3C3D-5859-2669-925CB6D40B1F}"/>
              </a:ext>
            </a:extLst>
          </p:cNvPr>
          <p:cNvPicPr>
            <a:picLocks noChangeAspect="1"/>
          </p:cNvPicPr>
          <p:nvPr/>
        </p:nvPicPr>
        <p:blipFill rotWithShape="1">
          <a:blip r:embed="rId2">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pic>
        <p:nvPicPr>
          <p:cNvPr id="13" name="Picture 12" descr="A blue circle with white pages and a yellow sun and text&#10;&#10;Description automatically generated">
            <a:extLst>
              <a:ext uri="{FF2B5EF4-FFF2-40B4-BE49-F238E27FC236}">
                <a16:creationId xmlns:a16="http://schemas.microsoft.com/office/drawing/2014/main" id="{FE433E17-211B-A5B8-2346-632C245D0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0301" y="0"/>
            <a:ext cx="1400175" cy="1111904"/>
          </a:xfrm>
          <a:prstGeom prst="rect">
            <a:avLst/>
          </a:prstGeom>
        </p:spPr>
      </p:pic>
      <p:pic>
        <p:nvPicPr>
          <p:cNvPr id="4" name="Picture 3">
            <a:extLst>
              <a:ext uri="{FF2B5EF4-FFF2-40B4-BE49-F238E27FC236}">
                <a16:creationId xmlns:a16="http://schemas.microsoft.com/office/drawing/2014/main" id="{1C4F55AE-A258-E62E-3A0C-951CBA4941FD}"/>
              </a:ext>
            </a:extLst>
          </p:cNvPr>
          <p:cNvPicPr>
            <a:picLocks noChangeAspect="1"/>
          </p:cNvPicPr>
          <p:nvPr/>
        </p:nvPicPr>
        <p:blipFill>
          <a:blip r:embed="rId4"/>
          <a:stretch>
            <a:fillRect/>
          </a:stretch>
        </p:blipFill>
        <p:spPr>
          <a:xfrm>
            <a:off x="1942978" y="1251351"/>
            <a:ext cx="8306044" cy="2406508"/>
          </a:xfrm>
          <a:prstGeom prst="rect">
            <a:avLst/>
          </a:prstGeom>
        </p:spPr>
      </p:pic>
      <p:pic>
        <p:nvPicPr>
          <p:cNvPr id="2" name="Picture 1">
            <a:extLst>
              <a:ext uri="{FF2B5EF4-FFF2-40B4-BE49-F238E27FC236}">
                <a16:creationId xmlns:a16="http://schemas.microsoft.com/office/drawing/2014/main" id="{AF857C78-2C56-26A3-7634-998DC194C707}"/>
              </a:ext>
            </a:extLst>
          </p:cNvPr>
          <p:cNvPicPr>
            <a:picLocks noChangeAspect="1"/>
          </p:cNvPicPr>
          <p:nvPr/>
        </p:nvPicPr>
        <p:blipFill>
          <a:blip r:embed="rId5"/>
          <a:stretch>
            <a:fillRect/>
          </a:stretch>
        </p:blipFill>
        <p:spPr>
          <a:xfrm>
            <a:off x="3672724" y="3862028"/>
            <a:ext cx="5464080" cy="2791803"/>
          </a:xfrm>
          <a:prstGeom prst="rect">
            <a:avLst/>
          </a:prstGeom>
        </p:spPr>
      </p:pic>
    </p:spTree>
    <p:extLst>
      <p:ext uri="{BB962C8B-B14F-4D97-AF65-F5344CB8AC3E}">
        <p14:creationId xmlns:p14="http://schemas.microsoft.com/office/powerpoint/2010/main" val="375366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9346076" cy="104288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noProof="0" dirty="0">
                <a:solidFill>
                  <a:srgbClr val="ED7D31">
                    <a:lumMod val="50000"/>
                  </a:srgbClr>
                </a:solidFill>
                <a:latin typeface="#9Slide07 Cadena" panose="02000503000000020004" pitchFamily="2" charset="0"/>
              </a:rPr>
              <a:t>Đề bài: Viết hướng dẫn sử dụng một đồ dùng quen thuộc với em</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ndParaRPr>
          </a:p>
        </p:txBody>
      </p:sp>
      <p:sp>
        <p:nvSpPr>
          <p:cNvPr id="9" name="Rectangle: Rounded Corners 8">
            <a:extLst>
              <a:ext uri="{FF2B5EF4-FFF2-40B4-BE49-F238E27FC236}">
                <a16:creationId xmlns:a16="http://schemas.microsoft.com/office/drawing/2014/main" id="{60CB5E0B-6B9C-FAFE-2E27-FEEA07003B7D}"/>
              </a:ext>
            </a:extLst>
          </p:cNvPr>
          <p:cNvSpPr/>
          <p:nvPr/>
        </p:nvSpPr>
        <p:spPr>
          <a:xfrm>
            <a:off x="968829" y="5323114"/>
            <a:ext cx="3331028" cy="9241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Mũ bảo hiểm</a:t>
            </a:r>
            <a:endParaRPr lang="vi-VN" sz="3200"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A0B1B516-9CCE-07FF-A641-4E71F1293FC4}"/>
              </a:ext>
            </a:extLst>
          </p:cNvPr>
          <p:cNvSpPr/>
          <p:nvPr/>
        </p:nvSpPr>
        <p:spPr>
          <a:xfrm>
            <a:off x="4778829" y="5323114"/>
            <a:ext cx="2373085" cy="58782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Xe đạp</a:t>
            </a:r>
            <a:endParaRPr lang="vi-VN" sz="3200" dirty="0">
              <a:solidFill>
                <a:schemeClr val="tx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B6674D00-4B2B-842C-095C-876506699ECC}"/>
              </a:ext>
            </a:extLst>
          </p:cNvPr>
          <p:cNvSpPr/>
          <p:nvPr/>
        </p:nvSpPr>
        <p:spPr>
          <a:xfrm>
            <a:off x="7892145" y="5322951"/>
            <a:ext cx="2779340" cy="58782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Ti vi</a:t>
            </a:r>
            <a:endParaRPr lang="vi-VN" sz="3200"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F23B9120-A150-20C3-259B-5D2E29E2B4A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656192" y="1740526"/>
            <a:ext cx="8879615" cy="3376948"/>
          </a:xfrm>
          <a:prstGeom prst="rect">
            <a:avLst/>
          </a:prstGeom>
        </p:spPr>
      </p:pic>
    </p:spTree>
    <p:extLst>
      <p:ext uri="{BB962C8B-B14F-4D97-AF65-F5344CB8AC3E}">
        <p14:creationId xmlns:p14="http://schemas.microsoft.com/office/powerpoint/2010/main" val="2226532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895350" y="1503570"/>
            <a:ext cx="1040130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Chọn một đồ dùng để hướng dẫn sử dụng</a:t>
            </a:r>
            <a:endParaRPr lang="vi-VN"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28170BE5-F563-BA90-0B6D-1F26B6D7F3C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442388" y="2348320"/>
            <a:ext cx="9307224" cy="3539569"/>
          </a:xfrm>
          <a:prstGeom prst="rect">
            <a:avLst/>
          </a:prstGeom>
        </p:spPr>
      </p:pic>
    </p:spTree>
    <p:extLst>
      <p:ext uri="{BB962C8B-B14F-4D97-AF65-F5344CB8AC3E}">
        <p14:creationId xmlns:p14="http://schemas.microsoft.com/office/powerpoint/2010/main" val="4205087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ctangular frame with objects on it&#10;&#10;Description automatically generated">
            <a:extLst>
              <a:ext uri="{FF2B5EF4-FFF2-40B4-BE49-F238E27FC236}">
                <a16:creationId xmlns:a16="http://schemas.microsoft.com/office/drawing/2014/main" id="{6450170B-98A5-B477-6DC9-89C91D2AB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9" y="0"/>
            <a:ext cx="12322629" cy="6858000"/>
          </a:xfrm>
          <a:prstGeom prst="rect">
            <a:avLst/>
          </a:prstGeom>
        </p:spPr>
      </p:pic>
      <p:sp>
        <p:nvSpPr>
          <p:cNvPr id="14" name="Rectangle: Rounded Corners 13">
            <a:extLst>
              <a:ext uri="{FF2B5EF4-FFF2-40B4-BE49-F238E27FC236}">
                <a16:creationId xmlns:a16="http://schemas.microsoft.com/office/drawing/2014/main" id="{1B527A31-D8D4-0D62-CE3C-52EE924A9FDC}"/>
              </a:ext>
            </a:extLst>
          </p:cNvPr>
          <p:cNvSpPr/>
          <p:nvPr/>
        </p:nvSpPr>
        <p:spPr>
          <a:xfrm>
            <a:off x="1431471" y="1531204"/>
            <a:ext cx="9203872" cy="41729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914E2C9F-FA07-62E5-11C9-16F1EC3C91C3}"/>
              </a:ext>
            </a:extLst>
          </p:cNvPr>
          <p:cNvSpPr txBox="1"/>
          <p:nvPr/>
        </p:nvSpPr>
        <p:spPr>
          <a:xfrm>
            <a:off x="1616528" y="1847944"/>
            <a:ext cx="8958943" cy="3539430"/>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Xác định nội dung hướng dẫn:</a:t>
            </a:r>
          </a:p>
          <a:p>
            <a:pPr algn="just"/>
            <a:r>
              <a:rPr lang="en-US" sz="2800" b="1" dirty="0">
                <a:latin typeface="Cambria" panose="02040503050406030204" pitchFamily="18" charset="0"/>
                <a:ea typeface="Cambria" panose="02040503050406030204" pitchFamily="18" charset="0"/>
              </a:rPr>
              <a:t>	Trước khi sử dụng sản phẩm: Hướng dẫn kiểm tra sản phẩm trước khi sử dụng (để đảm bảo an toàn và hiệu quả)</a:t>
            </a:r>
          </a:p>
          <a:p>
            <a:pPr algn="just"/>
            <a:r>
              <a:rPr lang="en-US" sz="2800" b="1" dirty="0">
                <a:latin typeface="Cambria" panose="02040503050406030204" pitchFamily="18" charset="0"/>
                <a:ea typeface="Cambria" panose="02040503050406030204" pitchFamily="18" charset="0"/>
              </a:rPr>
              <a:t>	Khi sử dụng sản phẩm: Chỉ ra các bước sử dụng sản phẩm theo đúng trình tự </a:t>
            </a:r>
          </a:p>
          <a:p>
            <a:pPr algn="just"/>
            <a:r>
              <a:rPr lang="en-US" sz="2800" b="1" dirty="0">
                <a:latin typeface="Cambria" panose="02040503050406030204" pitchFamily="18" charset="0"/>
                <a:ea typeface="Cambria" panose="02040503050406030204" pitchFamily="18" charset="0"/>
              </a:rPr>
              <a:t>	Sau khi sử dụng sản phẩm: Hướng dẫn cách cất giữ, bảo quản sản phẩm.  </a:t>
            </a:r>
            <a:endParaRPr lang="vi-VN"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2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4000" b="0" i="0" dirty="0">
              <a:solidFill>
                <a:srgbClr val="000000"/>
              </a:solidFill>
              <a:effectLst/>
              <a:latin typeface="Cambria" panose="02040503050406030204" pitchFamily="18" charset="0"/>
              <a:ea typeface="Cambria" panose="02040503050406030204" pitchFamily="18" charset="0"/>
            </a:endParaRPr>
          </a:p>
          <a:p>
            <a:pPr algn="just"/>
            <a:endParaRPr lang="en-US" sz="3600" dirty="0">
              <a:solidFill>
                <a:srgbClr val="000000"/>
              </a:solidFill>
              <a:latin typeface="Cambria" panose="02040503050406030204" pitchFamily="18" charset="0"/>
              <a:ea typeface="Cambria" panose="02040503050406030204" pitchFamily="18" charset="0"/>
            </a:endParaRPr>
          </a:p>
          <a:p>
            <a:pPr algn="just"/>
            <a:r>
              <a:rPr lang="vi-VN" sz="3600" b="0" i="0" dirty="0">
                <a:solidFill>
                  <a:srgbClr val="000000"/>
                </a:solidFill>
                <a:effectLst/>
                <a:latin typeface="Cambria" panose="02040503050406030204" pitchFamily="18" charset="0"/>
                <a:ea typeface="Cambria" panose="02040503050406030204" pitchFamily="18" charset="0"/>
              </a:rPr>
              <a:t>Chọn một đồ dùng: máy sấy tóc</a:t>
            </a:r>
          </a:p>
          <a:p>
            <a:pPr algn="just"/>
            <a:r>
              <a:rPr lang="vi-VN" sz="3600" b="0" i="0" dirty="0">
                <a:solidFill>
                  <a:srgbClr val="000000"/>
                </a:solidFill>
                <a:effectLst/>
                <a:latin typeface="Cambria" panose="02040503050406030204" pitchFamily="18" charset="0"/>
                <a:ea typeface="Cambria" panose="02040503050406030204" pitchFamily="18" charset="0"/>
              </a:rPr>
              <a:t>- Xác dịnh nội dung hướng dẫn:</a:t>
            </a:r>
          </a:p>
          <a:p>
            <a:pPr algn="just"/>
            <a:r>
              <a:rPr lang="vi-VN" sz="3600" b="0" i="0" dirty="0">
                <a:solidFill>
                  <a:srgbClr val="000000"/>
                </a:solidFill>
                <a:effectLst/>
                <a:latin typeface="Cambria" panose="02040503050406030204" pitchFamily="18" charset="0"/>
                <a:ea typeface="Cambria" panose="02040503050406030204" pitchFamily="18" charset="0"/>
              </a:rPr>
              <a:t>+ Trước khi sử dụng: Kiểm tra máy sấy: dây diện có bị đứt, hở,....</a:t>
            </a:r>
          </a:p>
          <a:p>
            <a:pPr algn="just"/>
            <a:r>
              <a:rPr lang="vi-VN" sz="3600" b="0" i="0" dirty="0">
                <a:solidFill>
                  <a:srgbClr val="000000"/>
                </a:solidFill>
                <a:effectLst/>
                <a:latin typeface="Cambria" panose="02040503050406030204" pitchFamily="18" charset="0"/>
                <a:ea typeface="Cambria" panose="02040503050406030204" pitchFamily="18" charset="0"/>
              </a:rPr>
              <a:t>+ Trong khi sử dụng:</a:t>
            </a:r>
          </a:p>
          <a:p>
            <a:pPr algn="just"/>
            <a:r>
              <a:rPr lang="vi-VN" sz="3600" b="0" i="0" dirty="0">
                <a:solidFill>
                  <a:srgbClr val="000000"/>
                </a:solidFill>
                <a:effectLst/>
                <a:latin typeface="Cambria" panose="02040503050406030204" pitchFamily="18" charset="0"/>
                <a:ea typeface="Cambria" panose="02040503050406030204" pitchFamily="18" charset="0"/>
              </a:rPr>
              <a:t>Bước 1: Bật máy sấy, lựa chọn chế độ sấy vừa phải.</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895350" y="1175657"/>
            <a:ext cx="10401300" cy="1200329"/>
          </a:xfrm>
          <a:prstGeom prst="rect">
            <a:avLst/>
          </a:prstGeom>
          <a:noFill/>
        </p:spPr>
        <p:txBody>
          <a:bodyPr wrap="square" rtlCol="0">
            <a:spAutoFit/>
          </a:bodyPr>
          <a:lstStyle/>
          <a:p>
            <a:r>
              <a:rPr lang="en-US" sz="3600" b="1" dirty="0">
                <a:solidFill>
                  <a:srgbClr val="DB3422"/>
                </a:solidFill>
                <a:latin typeface="Cambria" panose="02040503050406030204" pitchFamily="18" charset="0"/>
                <a:ea typeface="Cambria" panose="02040503050406030204" pitchFamily="18" charset="0"/>
              </a:rPr>
              <a:t>Chọn một đồ dùng để hướng dẫn sử dụng: Máy sấy tóc</a:t>
            </a:r>
            <a:endParaRPr lang="vi-VN" sz="3600" b="1" dirty="0">
              <a:solidFill>
                <a:srgbClr val="DB342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724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3600" b="0" i="0" dirty="0">
              <a:solidFill>
                <a:srgbClr val="000000"/>
              </a:solidFill>
              <a:effectLst/>
              <a:latin typeface="Cambria" panose="02040503050406030204" pitchFamily="18" charset="0"/>
              <a:ea typeface="Cambria" panose="02040503050406030204" pitchFamily="18" charset="0"/>
            </a:endParaRPr>
          </a:p>
          <a:p>
            <a:pPr algn="just"/>
            <a:endParaRPr lang="en-US" sz="3600" dirty="0">
              <a:solidFill>
                <a:srgbClr val="000000"/>
              </a:solidFill>
              <a:latin typeface="Cambria" panose="02040503050406030204" pitchFamily="18" charset="0"/>
              <a:ea typeface="Cambria" panose="02040503050406030204" pitchFamily="18" charset="0"/>
            </a:endParaRPr>
          </a:p>
          <a:p>
            <a:pPr algn="just"/>
            <a:endParaRPr lang="en-US" sz="3600" b="0" i="0" dirty="0">
              <a:solidFill>
                <a:srgbClr val="000000"/>
              </a:solidFill>
              <a:effectLst/>
              <a:latin typeface="Cambria" panose="02040503050406030204" pitchFamily="18" charset="0"/>
              <a:ea typeface="Cambria" panose="02040503050406030204" pitchFamily="18" charset="0"/>
            </a:endParaRPr>
          </a:p>
          <a:p>
            <a:pPr algn="just"/>
            <a:r>
              <a:rPr lang="vi-VN" sz="3600" b="0" i="0" dirty="0">
                <a:solidFill>
                  <a:srgbClr val="000000"/>
                </a:solidFill>
                <a:effectLst/>
                <a:latin typeface="Cambria" panose="02040503050406030204" pitchFamily="18" charset="0"/>
                <a:ea typeface="Cambria" panose="02040503050406030204" pitchFamily="18" charset="0"/>
              </a:rPr>
              <a:t>Bước 2: Duy trì khoảng cách giữa máy sấy và tóc.</a:t>
            </a:r>
          </a:p>
          <a:p>
            <a:pPr algn="just"/>
            <a:r>
              <a:rPr lang="vi-VN" sz="3600" b="0" i="0" dirty="0">
                <a:solidFill>
                  <a:srgbClr val="000000"/>
                </a:solidFill>
                <a:effectLst/>
                <a:latin typeface="Cambria" panose="02040503050406030204" pitchFamily="18" charset="0"/>
                <a:ea typeface="Cambria" panose="02040503050406030204" pitchFamily="18" charset="0"/>
              </a:rPr>
              <a:t>Bước 3: Liên tục đảo chiều luồng sấy khí sấy.</a:t>
            </a:r>
          </a:p>
          <a:p>
            <a:pPr algn="just"/>
            <a:r>
              <a:rPr lang="vi-VN" sz="3600" b="0" i="0" dirty="0">
                <a:solidFill>
                  <a:srgbClr val="000000"/>
                </a:solidFill>
                <a:effectLst/>
                <a:latin typeface="Cambria" panose="02040503050406030204" pitchFamily="18" charset="0"/>
                <a:ea typeface="Cambria" panose="02040503050406030204" pitchFamily="18" charset="0"/>
              </a:rPr>
              <a:t>Bước 4: Tắt máy sấy.</a:t>
            </a:r>
          </a:p>
          <a:p>
            <a:pPr algn="just"/>
            <a:r>
              <a:rPr lang="vi-VN" sz="3600" b="0" i="0" dirty="0">
                <a:solidFill>
                  <a:srgbClr val="000000"/>
                </a:solidFill>
                <a:effectLst/>
                <a:latin typeface="Cambria" panose="02040503050406030204" pitchFamily="18" charset="0"/>
                <a:ea typeface="Cambria" panose="02040503050406030204" pitchFamily="18" charset="0"/>
              </a:rPr>
              <a:t>- Sau khi sử dụng: Vệ sinh máy sấy</a:t>
            </a:r>
          </a:p>
          <a:p>
            <a:pPr algn="just"/>
            <a:endParaRPr lang="vi-VN" sz="32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1047750" y="1395680"/>
            <a:ext cx="10401300" cy="1200329"/>
          </a:xfrm>
          <a:prstGeom prst="rect">
            <a:avLst/>
          </a:prstGeom>
          <a:noFill/>
        </p:spPr>
        <p:txBody>
          <a:bodyPr wrap="square" rtlCol="0">
            <a:spAutoFit/>
          </a:bodyPr>
          <a:lstStyle/>
          <a:p>
            <a:r>
              <a:rPr lang="en-US" sz="3600" b="1" dirty="0">
                <a:solidFill>
                  <a:srgbClr val="DB3422"/>
                </a:solidFill>
                <a:latin typeface="Cambria" panose="02040503050406030204" pitchFamily="18" charset="0"/>
                <a:ea typeface="Cambria" panose="02040503050406030204" pitchFamily="18" charset="0"/>
              </a:rPr>
              <a:t>Chọn một đồ dùng để hướng dẫn sử dụng: Máy sấy tóc</a:t>
            </a:r>
            <a:endParaRPr lang="vi-VN" sz="3600" b="1" dirty="0">
              <a:solidFill>
                <a:srgbClr val="DB342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019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3529" y="270860"/>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Hướng dẫn sử dụng máy sấy tóc</a:t>
            </a:r>
          </a:p>
          <a:p>
            <a:pPr algn="just"/>
            <a:r>
              <a:rPr lang="vi-VN" sz="2800" b="0" i="0" dirty="0">
                <a:solidFill>
                  <a:srgbClr val="000000"/>
                </a:solidFill>
                <a:effectLst/>
                <a:latin typeface="Cambria" panose="02040503050406030204" pitchFamily="18" charset="0"/>
                <a:ea typeface="Cambria" panose="02040503050406030204" pitchFamily="18" charset="0"/>
              </a:rPr>
              <a:t>- Trước khi sử dụng: Kiểm tra máy sấy: dây diện có bị đứt, hở,....</a:t>
            </a:r>
          </a:p>
          <a:p>
            <a:pPr algn="just"/>
            <a:r>
              <a:rPr lang="vi-VN" sz="2800" b="0" i="0" dirty="0">
                <a:solidFill>
                  <a:srgbClr val="000000"/>
                </a:solidFill>
                <a:effectLst/>
                <a:latin typeface="Cambria" panose="02040503050406030204" pitchFamily="18" charset="0"/>
                <a:ea typeface="Cambria" panose="02040503050406030204" pitchFamily="18" charset="0"/>
              </a:rPr>
              <a:t>- Trong khi sử dụng:</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Bước 1: Bật máy sấy, lựa chọn chế độ sấy vừa phải.</a:t>
            </a:r>
          </a:p>
          <a:p>
            <a:pPr algn="just"/>
            <a:r>
              <a:rPr lang="vi-VN" sz="2800" b="0" i="0" dirty="0">
                <a:solidFill>
                  <a:srgbClr val="000000"/>
                </a:solidFill>
                <a:effectLst/>
                <a:latin typeface="Cambria" panose="02040503050406030204" pitchFamily="18" charset="0"/>
                <a:ea typeface="Cambria" panose="02040503050406030204" pitchFamily="18" charset="0"/>
              </a:rPr>
              <a:t>+ Thông thường máy sấy thường có 3 chế độ nhiệt: sấy mát, sấy ấm, sấy nóng. Và 3 chế độ gió: nhẹ, vừa, mạnh. Sử dụng các nút bấm trên thân máy để lựa chọn chế độ sấy phù hợp.</a:t>
            </a:r>
          </a:p>
          <a:p>
            <a:pPr algn="just"/>
            <a:r>
              <a:rPr lang="vi-VN" sz="2800" b="0" i="0" dirty="0">
                <a:solidFill>
                  <a:srgbClr val="000000"/>
                </a:solidFill>
                <a:effectLst/>
                <a:latin typeface="Cambria" panose="02040503050406030204" pitchFamily="18" charset="0"/>
                <a:ea typeface="Cambria" panose="02040503050406030204" pitchFamily="18" charset="0"/>
              </a:rPr>
              <a:t>+ Không nên sấy tóc ngay sau khi vừa gội đầu xong. Tốt nhất nên lau khô tóc bằng khăn mềm trước rồi mới sấy.</a:t>
            </a:r>
          </a:p>
          <a:p>
            <a:pPr algn="just"/>
            <a:r>
              <a:rPr lang="vi-VN" sz="2800" b="0" i="0" dirty="0">
                <a:solidFill>
                  <a:srgbClr val="000000"/>
                </a:solidFill>
                <a:effectLst/>
                <a:latin typeface="Cambria" panose="02040503050406030204" pitchFamily="18" charset="0"/>
                <a:ea typeface="Cambria" panose="02040503050406030204" pitchFamily="18" charset="0"/>
              </a:rPr>
              <a:t>+ Nên sử dụng tốc độ thấp nhất khi sấy khô tóc, tầm 57 độ là tốt nhất. Nhiệt độ này sẽ giúp tóc vẫn còn duy trì độ ẩm thích hợp, tóc sẽ mềm mượt và không bị gãy rụng. Nếu máy sấy có chế độ thổi mát thì nên sử dụng chế độ này.</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284515" y="38307"/>
            <a:ext cx="1491343" cy="465107"/>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Viết</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2352428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i="0" dirty="0">
                <a:solidFill>
                  <a:srgbClr val="000000"/>
                </a:solidFill>
                <a:effectLst/>
                <a:latin typeface="Cambria" panose="02040503050406030204" pitchFamily="18" charset="0"/>
                <a:ea typeface="Cambria" panose="02040503050406030204" pitchFamily="18" charset="0"/>
              </a:rPr>
              <a:t>Bước 2: Duy trì khoảng cách giữa máy sấy và tóc.</a:t>
            </a:r>
          </a:p>
          <a:p>
            <a:pPr algn="just"/>
            <a:r>
              <a:rPr lang="vi-VN" sz="2800" b="0" i="0" dirty="0">
                <a:solidFill>
                  <a:srgbClr val="000000"/>
                </a:solidFill>
                <a:effectLst/>
                <a:latin typeface="Cambria" panose="02040503050406030204" pitchFamily="18" charset="0"/>
                <a:ea typeface="Cambria" panose="02040503050406030204" pitchFamily="18" charset="0"/>
              </a:rPr>
              <a:t>Nên để máy cách xa tóc từ 15-20cm và để máy nghiêng một góc từ 30-45 độ để tránh luồng hơi nóng từ máy trực tiếp tác động đến tóc.</a:t>
            </a:r>
          </a:p>
          <a:p>
            <a:pPr algn="just"/>
            <a:r>
              <a:rPr lang="vi-VN" sz="2800" b="1" i="0" dirty="0">
                <a:solidFill>
                  <a:srgbClr val="000000"/>
                </a:solidFill>
                <a:effectLst/>
                <a:latin typeface="Cambria" panose="02040503050406030204" pitchFamily="18" charset="0"/>
                <a:ea typeface="Cambria" panose="02040503050406030204" pitchFamily="18" charset="0"/>
              </a:rPr>
              <a:t>Bước 3: Liên tục đảo chiều luồng sấy khí sấy.</a:t>
            </a:r>
          </a:p>
          <a:p>
            <a:pPr algn="just"/>
            <a:r>
              <a:rPr lang="vi-VN" sz="2800" b="0" i="0" dirty="0">
                <a:solidFill>
                  <a:srgbClr val="000000"/>
                </a:solidFill>
                <a:effectLst/>
                <a:latin typeface="Cambria" panose="02040503050406030204" pitchFamily="18" charset="0"/>
                <a:ea typeface="Cambria" panose="02040503050406030204" pitchFamily="18" charset="0"/>
              </a:rPr>
              <a:t>Để tóc luôn thẳng mềm và óng mượt, tốt nhất không nên tập trung sấy một chổ quá lâu mà nên sấy đều xung quanh theo từng phần (đoạn) tóc.</a:t>
            </a:r>
          </a:p>
          <a:p>
            <a:pPr algn="just"/>
            <a:r>
              <a:rPr lang="vi-VN" sz="2800" b="0" i="0" dirty="0">
                <a:solidFill>
                  <a:srgbClr val="000000"/>
                </a:solidFill>
                <a:effectLst/>
                <a:latin typeface="Cambria" panose="02040503050406030204" pitchFamily="18" charset="0"/>
                <a:ea typeface="Cambria" panose="02040503050406030204" pitchFamily="18" charset="0"/>
              </a:rPr>
              <a:t>Lưu ý:</a:t>
            </a:r>
          </a:p>
          <a:p>
            <a:pPr algn="just"/>
            <a:r>
              <a:rPr lang="vi-VN" sz="2800" b="0" i="0" dirty="0">
                <a:solidFill>
                  <a:srgbClr val="000000"/>
                </a:solidFill>
                <a:effectLst/>
                <a:latin typeface="Cambria" panose="02040503050406030204" pitchFamily="18" charset="0"/>
                <a:ea typeface="Cambria" panose="02040503050406030204" pitchFamily="18" charset="0"/>
              </a:rPr>
              <a:t>+ Đa phần các loại mấy sấy tóc có trang bị bộ phận bảo vệ chống quá nhiệt, sẽ tự động tắt khi máy quá nóng. Lúc xảy ra tình trạng này, nên tắt máy, tháo phích điện và để máy nguội trong vài phút rồi mới sử dụng lại.</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284515" y="38307"/>
            <a:ext cx="1491343" cy="465107"/>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Viết</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228199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0" dirty="0">
                <a:solidFill>
                  <a:srgbClr val="000000"/>
                </a:solidFill>
                <a:effectLst/>
                <a:latin typeface="Cambria" panose="02040503050406030204" pitchFamily="18" charset="0"/>
                <a:ea typeface="Cambria" panose="02040503050406030204" pitchFamily="18" charset="0"/>
              </a:rPr>
              <a:t>Bước 4: Tắt máy sấy.</a:t>
            </a:r>
          </a:p>
          <a:p>
            <a:pPr algn="just"/>
            <a:r>
              <a:rPr lang="vi-VN" sz="3200" b="0" i="0" dirty="0">
                <a:solidFill>
                  <a:srgbClr val="000000"/>
                </a:solidFill>
                <a:effectLst/>
                <a:latin typeface="Cambria" panose="02040503050406030204" pitchFamily="18" charset="0"/>
                <a:ea typeface="Cambria" panose="02040503050406030204" pitchFamily="18" charset="0"/>
              </a:rPr>
              <a:t>Bấm các nút bấm về vị trí ban đầu.</a:t>
            </a:r>
          </a:p>
          <a:p>
            <a:pPr algn="just"/>
            <a:r>
              <a:rPr lang="vi-VN" sz="3200" b="0" i="0" dirty="0">
                <a:solidFill>
                  <a:srgbClr val="000000"/>
                </a:solidFill>
                <a:effectLst/>
                <a:latin typeface="Cambria" panose="02040503050406030204" pitchFamily="18" charset="0"/>
                <a:ea typeface="Cambria" panose="02040503050406030204" pitchFamily="18" charset="0"/>
              </a:rPr>
              <a:t>- Sau khi sử dụng: Vệ sinh máy sấy</a:t>
            </a:r>
          </a:p>
          <a:p>
            <a:pPr algn="just"/>
            <a:r>
              <a:rPr lang="vi-VN" sz="3200" b="0" i="0" dirty="0">
                <a:solidFill>
                  <a:srgbClr val="000000"/>
                </a:solidFill>
                <a:effectLst/>
                <a:latin typeface="Cambria" panose="02040503050406030204" pitchFamily="18" charset="0"/>
                <a:ea typeface="Cambria" panose="02040503050406030204" pitchFamily="18" charset="0"/>
              </a:rPr>
              <a:t>Dùng bàn chải vệ sinh bộ phận thổi khí và bộ phận hút khí mỗi tháng một lần vì bụi bẩn hay tóc mắc kẹt lại sẽ làm giảm hiệu suất làm khô hay sấy, dễ gây hư hỏng máy.</a:t>
            </a:r>
          </a:p>
          <a:p>
            <a:pPr algn="just"/>
            <a:endParaRPr lang="vi-VN" sz="28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347267" y="513436"/>
            <a:ext cx="2077250" cy="625082"/>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Viết</a:t>
            </a:r>
            <a:r>
              <a:rPr kumimoji="0" lang="en-US" sz="4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79201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697</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等线</vt:lpstr>
      <vt:lpstr>#9Slide07 Cadena</vt:lpstr>
      <vt:lpstr>#9Slide07 HoneyCream</vt:lpstr>
      <vt:lpstr>Arial</vt:lpstr>
      <vt:lpstr>Calibri</vt:lpstr>
      <vt:lpstr>Cambria</vt:lpstr>
      <vt:lpstr>SVN-Newton</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Thảo Hoàng</cp:lastModifiedBy>
  <cp:revision>8</cp:revision>
  <dcterms:created xsi:type="dcterms:W3CDTF">2023-12-23T08:43:50Z</dcterms:created>
  <dcterms:modified xsi:type="dcterms:W3CDTF">2026-02-11T05:15:10Z</dcterms:modified>
</cp:coreProperties>
</file>