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62" r:id="rId3"/>
    <p:sldId id="271" r:id="rId4"/>
    <p:sldId id="263" r:id="rId5"/>
    <p:sldId id="264" r:id="rId6"/>
    <p:sldId id="265" r:id="rId7"/>
    <p:sldId id="267" r:id="rId8"/>
    <p:sldId id="268" r:id="rId9"/>
    <p:sldId id="269" r:id="rId10"/>
    <p:sldId id="272" r:id="rId11"/>
    <p:sldId id="273" r:id="rId12"/>
    <p:sldId id="274" r:id="rId13"/>
    <p:sldId id="277" r:id="rId14"/>
    <p:sldId id="279"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CC3300"/>
    <a:srgbClr val="CC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13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51151-1F76-46B2-AEAB-CEFBDB0C5ADA}"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3B70-80D7-4A10-B7DD-AD2A396300E3}" type="slidenum">
              <a:rPr lang="en-US" smtClean="0"/>
              <a:t>‹#›</a:t>
            </a:fld>
            <a:endParaRPr lang="en-US"/>
          </a:p>
        </p:txBody>
      </p:sp>
    </p:spTree>
    <p:extLst>
      <p:ext uri="{BB962C8B-B14F-4D97-AF65-F5344CB8AC3E}">
        <p14:creationId xmlns:p14="http://schemas.microsoft.com/office/powerpoint/2010/main" val="326354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36067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78615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7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353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7"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8" name="组合 1"/>
          <p:cNvGrpSpPr/>
          <p:nvPr userDrawn="1"/>
        </p:nvGrpSpPr>
        <p:grpSpPr>
          <a:xfrm>
            <a:off x="756891" y="721391"/>
            <a:ext cx="10860708" cy="5525785"/>
            <a:chOff x="756891" y="721391"/>
            <a:chExt cx="10860708" cy="5525785"/>
          </a:xfrm>
        </p:grpSpPr>
        <p:sp>
          <p:nvSpPr>
            <p:cNvPr id="9"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1021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0568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9"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10" name="组合 1"/>
          <p:cNvGrpSpPr/>
          <p:nvPr userDrawn="1"/>
        </p:nvGrpSpPr>
        <p:grpSpPr>
          <a:xfrm>
            <a:off x="254614" y="218941"/>
            <a:ext cx="11937385" cy="6452315"/>
            <a:chOff x="756891" y="721391"/>
            <a:chExt cx="10860708" cy="5525785"/>
          </a:xfrm>
        </p:grpSpPr>
        <p:sp>
          <p:nvSpPr>
            <p:cNvPr id="11"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32218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079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996989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5112616" y="-1247833"/>
            <a:ext cx="17680425" cy="14586162"/>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31942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2"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4" name="Picture 3"/>
          <p:cNvPicPr>
            <a:picLocks noChangeAspect="1"/>
          </p:cNvPicPr>
          <p:nvPr/>
        </p:nvPicPr>
        <p:blipFill>
          <a:blip r:embed="rId9"/>
          <a:stretch>
            <a:fillRect/>
          </a:stretch>
        </p:blipFill>
        <p:spPr>
          <a:xfrm>
            <a:off x="5263189" y="1045025"/>
            <a:ext cx="3139712" cy="1670449"/>
          </a:xfrm>
          <a:prstGeom prst="rect">
            <a:avLst/>
          </a:prstGeom>
        </p:spPr>
      </p:pic>
      <p:pic>
        <p:nvPicPr>
          <p:cNvPr id="5" name="Picture 4"/>
          <p:cNvPicPr>
            <a:picLocks noChangeAspect="1"/>
          </p:cNvPicPr>
          <p:nvPr/>
        </p:nvPicPr>
        <p:blipFill>
          <a:blip r:embed="rId10"/>
          <a:stretch>
            <a:fillRect/>
          </a:stretch>
        </p:blipFill>
        <p:spPr>
          <a:xfrm>
            <a:off x="2972858" y="2438964"/>
            <a:ext cx="7724301" cy="2609314"/>
          </a:xfrm>
          <a:prstGeom prst="rect">
            <a:avLst/>
          </a:prstGeom>
        </p:spPr>
      </p:pic>
      <p:pic>
        <p:nvPicPr>
          <p:cNvPr id="9" name="Picture 8"/>
          <p:cNvPicPr>
            <a:picLocks noChangeAspect="1"/>
          </p:cNvPicPr>
          <p:nvPr/>
        </p:nvPicPr>
        <p:blipFill>
          <a:blip r:embed="rId11"/>
          <a:stretch>
            <a:fillRect/>
          </a:stretch>
        </p:blipFill>
        <p:spPr>
          <a:xfrm>
            <a:off x="4911990" y="3849163"/>
            <a:ext cx="4054191" cy="1341236"/>
          </a:xfrm>
          <a:prstGeom prst="rect">
            <a:avLst/>
          </a:prstGeom>
        </p:spPr>
      </p:pic>
      <p:pic>
        <p:nvPicPr>
          <p:cNvPr id="15" name="图片 4" descr="图片15"/>
          <p:cNvPicPr>
            <a:picLocks noChangeAspect="1"/>
          </p:cNvPicPr>
          <p:nvPr/>
        </p:nvPicPr>
        <p:blipFill>
          <a:blip r:embed="rId12"/>
          <a:stretch>
            <a:fillRect/>
          </a:stretch>
        </p:blipFill>
        <p:spPr>
          <a:xfrm>
            <a:off x="9201150" y="155978"/>
            <a:ext cx="1282065" cy="1308735"/>
          </a:xfrm>
          <a:prstGeom prst="rect">
            <a:avLst/>
          </a:prstGeom>
        </p:spPr>
      </p:pic>
    </p:spTree>
    <p:extLst>
      <p:ext uri="{BB962C8B-B14F-4D97-AF65-F5344CB8AC3E}">
        <p14:creationId xmlns:p14="http://schemas.microsoft.com/office/powerpoint/2010/main" val="1040768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624" y="188491"/>
            <a:ext cx="4669971" cy="950191"/>
          </a:xfrm>
          <a:prstGeom prst="rect">
            <a:avLst/>
          </a:prstGeom>
        </p:spPr>
      </p:pic>
      <p:sp>
        <p:nvSpPr>
          <p:cNvPr id="5" name="TextBox 4"/>
          <p:cNvSpPr txBox="1"/>
          <p:nvPr/>
        </p:nvSpPr>
        <p:spPr>
          <a:xfrm>
            <a:off x="402773" y="1295437"/>
            <a:ext cx="3905796" cy="5293757"/>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Tao đi học về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Là mày chạy xồ ra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Đầu tiên mày rối rít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mừng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lắc cái đầu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Khịt khịt mũi, rung râu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rún chân sau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Chân trước chồm, mày bắt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Bắt tay tao rất chặt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Thế là mày tất bật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Đưa vội tao vào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Dù tao đi đâu xa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Cũng nhớ mày lắm đấy</a:t>
            </a:r>
            <a:r>
              <a:rPr lang="en-US" sz="260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4444638" y="1295437"/>
            <a:ext cx="3905796" cy="4493538"/>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Hôm nay tao bỗng thấy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cổng rộng thế này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Vì không thấy bóng mày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Nằm chờ tao trước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nghe tiếng mày sủa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Như những buổi trưa nào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thấy mày đón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vàng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mũi đen khịt khịt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không bắt tay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Tay tao buồn làm sao!</a:t>
            </a:r>
            <a:endParaRPr lang="en-US" sz="26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8486503" y="1295437"/>
            <a:ext cx="3905796" cy="3293209"/>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Nghe bom thằng Mỹ nổ</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bỏ chạy đi đâu?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chờ mày đã lâu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Cơm phần mày để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nhớ mày lắm đó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Vàng ơi là Vàng ơi!</a:t>
            </a:r>
            <a:endParaRPr lang="en-US" sz="260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3"/>
          <a:srcRect l="12452" r="8133"/>
          <a:stretch/>
        </p:blipFill>
        <p:spPr>
          <a:xfrm>
            <a:off x="9079444" y="4777237"/>
            <a:ext cx="2860007" cy="2023475"/>
          </a:xfrm>
          <a:prstGeom prst="rect">
            <a:avLst/>
          </a:prstGeom>
        </p:spPr>
      </p:pic>
      <p:sp>
        <p:nvSpPr>
          <p:cNvPr id="9" name="TextBox 8"/>
          <p:cNvSpPr txBox="1"/>
          <p:nvPr/>
        </p:nvSpPr>
        <p:spPr>
          <a:xfrm>
            <a:off x="6172975" y="803951"/>
            <a:ext cx="3566125"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433936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7838" y="6065575"/>
            <a:ext cx="2713419"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pic>
        <p:nvPicPr>
          <p:cNvPr id="5" name="Picture 4"/>
          <p:cNvPicPr>
            <a:picLocks noChangeAspect="1"/>
          </p:cNvPicPr>
          <p:nvPr/>
        </p:nvPicPr>
        <p:blipFill>
          <a:blip r:embed="rId2"/>
          <a:stretch>
            <a:fillRect/>
          </a:stretch>
        </p:blipFill>
        <p:spPr>
          <a:xfrm>
            <a:off x="1376600" y="394472"/>
            <a:ext cx="5167892" cy="107298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299546" y="106422"/>
            <a:ext cx="3739598" cy="253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91152" y="1467461"/>
            <a:ext cx="4010297" cy="369331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Con trâu đen lông mượt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Cái sừng nó vênh vênh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Nó cao lớn lênh khênh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Chân đi như đập đất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ơi ăn cỏ mật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Hay là ăn cỏ gà</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Đừng ăn lúa đồng ta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(Lúa của mẹ của cha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Phải cấy cày vất vả)</a:t>
            </a:r>
            <a:endParaRPr lang="en-US" sz="2600">
              <a:latin typeface="Cambria" panose="02040503050406030204" pitchFamily="18" charset="0"/>
              <a:ea typeface="Cambria" panose="02040503050406030204" pitchFamily="18" charset="0"/>
            </a:endParaRPr>
          </a:p>
        </p:txBody>
      </p:sp>
      <p:sp>
        <p:nvSpPr>
          <p:cNvPr id="8" name="TextBox 7"/>
          <p:cNvSpPr txBox="1"/>
          <p:nvPr/>
        </p:nvSpPr>
        <p:spPr>
          <a:xfrm>
            <a:off x="8115654" y="2772366"/>
            <a:ext cx="4010297"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Đừng lo đồng nứt nẻ</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Ta có máy bơm rồi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Khó nhọc mấy mùa thôi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Sau thì trâu được nghỉ</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Máy cày rồi có nhé</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chỉ còn vui chơi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Hếch cái mũi, trâu cười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Nhe cả hàm răng sún…</a:t>
            </a:r>
            <a:endParaRPr lang="en-US" sz="2600">
              <a:latin typeface="Cambria" panose="02040503050406030204" pitchFamily="18" charset="0"/>
              <a:ea typeface="Cambria" panose="02040503050406030204" pitchFamily="18" charset="0"/>
            </a:endParaRPr>
          </a:p>
        </p:txBody>
      </p:sp>
      <p:sp>
        <p:nvSpPr>
          <p:cNvPr id="9" name="TextBox 8"/>
          <p:cNvSpPr txBox="1"/>
          <p:nvPr/>
        </p:nvSpPr>
        <p:spPr>
          <a:xfrm>
            <a:off x="3852754" y="2425163"/>
            <a:ext cx="4620265"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Trâu ơi, uống nước nhá</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Đây rồi nước mương trong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trời hồng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trăng tỏ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Bờ mương xanh mướt cỏ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Của trâu đấy, tha hồ</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cứ chén cho no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Ngày mai cày cho khoẻ</a:t>
            </a:r>
            <a:endParaRPr lang="en-US" sz="2600"/>
          </a:p>
        </p:txBody>
      </p:sp>
    </p:spTree>
    <p:extLst>
      <p:ext uri="{BB962C8B-B14F-4D97-AF65-F5344CB8AC3E}">
        <p14:creationId xmlns:p14="http://schemas.microsoft.com/office/powerpoint/2010/main" val="694570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3" name="图片 4" descr="图片15"/>
          <p:cNvPicPr>
            <a:picLocks noChangeAspect="1"/>
          </p:cNvPicPr>
          <p:nvPr/>
        </p:nvPicPr>
        <p:blipFill>
          <a:blip r:embed="rId3"/>
          <a:stretch>
            <a:fillRect/>
          </a:stretch>
        </p:blipFill>
        <p:spPr>
          <a:xfrm>
            <a:off x="10682151" y="0"/>
            <a:ext cx="1282065" cy="1308735"/>
          </a:xfrm>
          <a:prstGeom prst="rect">
            <a:avLst/>
          </a:prstGeom>
        </p:spPr>
      </p:pic>
      <p:pic>
        <p:nvPicPr>
          <p:cNvPr id="4" name="Picture 3"/>
          <p:cNvPicPr>
            <a:picLocks noChangeAspect="1"/>
          </p:cNvPicPr>
          <p:nvPr/>
        </p:nvPicPr>
        <p:blipFill>
          <a:blip r:embed="rId4"/>
          <a:stretch>
            <a:fillRect/>
          </a:stretch>
        </p:blipFill>
        <p:spPr>
          <a:xfrm>
            <a:off x="974388" y="654367"/>
            <a:ext cx="11217612" cy="118272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82448019"/>
              </p:ext>
            </p:extLst>
          </p:nvPr>
        </p:nvGraphicFramePr>
        <p:xfrm>
          <a:off x="1289956" y="1963102"/>
          <a:ext cx="9591404" cy="3931394"/>
        </p:xfrm>
        <a:graphic>
          <a:graphicData uri="http://schemas.openxmlformats.org/drawingml/2006/table">
            <a:tbl>
              <a:tblPr firstRow="1" bandRow="1">
                <a:tableStyleId>{D7AC3CCA-C797-4891-BE02-D94E43425B78}</a:tableStyleId>
              </a:tblPr>
              <a:tblGrid>
                <a:gridCol w="3655139">
                  <a:extLst>
                    <a:ext uri="{9D8B030D-6E8A-4147-A177-3AD203B41FA5}">
                      <a16:colId xmlns:a16="http://schemas.microsoft.com/office/drawing/2014/main" val="3978263964"/>
                    </a:ext>
                  </a:extLst>
                </a:gridCol>
                <a:gridCol w="2587944">
                  <a:extLst>
                    <a:ext uri="{9D8B030D-6E8A-4147-A177-3AD203B41FA5}">
                      <a16:colId xmlns:a16="http://schemas.microsoft.com/office/drawing/2014/main" val="496916450"/>
                    </a:ext>
                  </a:extLst>
                </a:gridCol>
                <a:gridCol w="3348321">
                  <a:extLst>
                    <a:ext uri="{9D8B030D-6E8A-4147-A177-3AD203B41FA5}">
                      <a16:colId xmlns:a16="http://schemas.microsoft.com/office/drawing/2014/main" val="3145606923"/>
                    </a:ext>
                  </a:extLst>
                </a:gridCol>
              </a:tblGrid>
              <a:tr h="56166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200" b="1" baseline="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770386688"/>
                  </a:ext>
                </a:extLst>
              </a:tr>
              <a:tr h="820595">
                <a:tc>
                  <a:txBody>
                    <a:bodyPr/>
                    <a:lstStyle/>
                    <a:p>
                      <a:r>
                        <a:rPr lang="en-US" sz="2800"/>
                        <a:t>Tên</a:t>
                      </a:r>
                      <a:r>
                        <a:rPr lang="en-US" sz="2800" baseline="0"/>
                        <a:t> bài thơ: </a:t>
                      </a:r>
                      <a:endParaRPr lang="en-US" sz="2800"/>
                    </a:p>
                  </a:txBody>
                  <a:tcPr anchor="ctr">
                    <a:solidFill>
                      <a:schemeClr val="bg1"/>
                    </a:solidFill>
                  </a:tcPr>
                </a:tc>
                <a:tc>
                  <a:txBody>
                    <a:bodyPr/>
                    <a:lstStyle/>
                    <a:p>
                      <a:r>
                        <a:rPr lang="en-US" sz="2800"/>
                        <a:t>Tác</a:t>
                      </a:r>
                      <a:r>
                        <a:rPr lang="en-US" sz="2800" baseline="0"/>
                        <a:t> giả: </a:t>
                      </a:r>
                      <a:endParaRPr lang="en-US" sz="2800"/>
                    </a:p>
                  </a:txBody>
                  <a:tcPr anchor="ctr">
                    <a:solidFill>
                      <a:schemeClr val="bg1"/>
                    </a:solidFill>
                  </a:tcPr>
                </a:tc>
                <a:tc>
                  <a:txBody>
                    <a:bodyPr/>
                    <a:lstStyle/>
                    <a:p>
                      <a:r>
                        <a:rPr lang="en-US" sz="2800"/>
                        <a:t>Ngày</a:t>
                      </a:r>
                      <a:r>
                        <a:rPr lang="en-US" sz="2800" baseline="0"/>
                        <a:t> đọc: </a:t>
                      </a:r>
                      <a:endParaRPr lang="en-US" sz="2800"/>
                    </a:p>
                  </a:txBody>
                  <a:tcPr anchor="ctr">
                    <a:solidFill>
                      <a:schemeClr val="bg1"/>
                    </a:solidFill>
                  </a:tcPr>
                </a:tc>
                <a:extLst>
                  <a:ext uri="{0D108BD9-81ED-4DB2-BD59-A6C34878D82A}">
                    <a16:rowId xmlns:a16="http://schemas.microsoft.com/office/drawing/2014/main" val="161848342"/>
                  </a:ext>
                </a:extLst>
              </a:tr>
              <a:tr h="890489">
                <a:tc gridSpan="3">
                  <a:txBody>
                    <a:bodyPr/>
                    <a:lstStyle/>
                    <a:p>
                      <a:r>
                        <a:rPr lang="en-US" sz="2800"/>
                        <a:t>Hình</a:t>
                      </a:r>
                      <a:r>
                        <a:rPr lang="en-US" sz="2800" baseline="0"/>
                        <a:t> ảnh thể hiện tình yêu thương: </a:t>
                      </a:r>
                      <a:endParaRPr lang="en-US" sz="2800"/>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644174374"/>
                  </a:ext>
                </a:extLst>
              </a:tr>
              <a:tr h="820595">
                <a:tc gridSpan="3">
                  <a:txBody>
                    <a:bodyPr/>
                    <a:lstStyle/>
                    <a:p>
                      <a:r>
                        <a:rPr lang="en-US" sz="2800"/>
                        <a:t>Cảm nghĩ</a:t>
                      </a:r>
                      <a:r>
                        <a:rPr lang="en-US" sz="2800" baseline="0"/>
                        <a:t> của em sau khi đọc bài thơ:</a:t>
                      </a:r>
                      <a:endParaRPr lang="en-US" sz="2800"/>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311893325"/>
                  </a:ext>
                </a:extLst>
              </a:tr>
              <a:tr h="820595">
                <a:tc gridSpan="3">
                  <a:txBody>
                    <a:bodyPr/>
                    <a:lstStyle/>
                    <a:p>
                      <a:r>
                        <a:rPr lang="en-US" sz="2800"/>
                        <a:t>Mức độ</a:t>
                      </a:r>
                      <a:r>
                        <a:rPr lang="en-US" sz="2800" baseline="0"/>
                        <a:t> yêu thích: </a:t>
                      </a:r>
                      <a:endParaRPr lang="en-US" sz="2800"/>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9194543"/>
                  </a:ext>
                </a:extLst>
              </a:tr>
            </a:tbl>
          </a:graphicData>
        </a:graphic>
      </p:graphicFrame>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3121135" y="2675038"/>
            <a:ext cx="766860" cy="54674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138653" y="2675038"/>
            <a:ext cx="766860" cy="54674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156171" y="2675038"/>
            <a:ext cx="766860" cy="5467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83194" y="3532832"/>
            <a:ext cx="766860" cy="5467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843918" y="4390626"/>
            <a:ext cx="766860" cy="546743"/>
          </a:xfrm>
          <a:prstGeom prst="rect">
            <a:avLst/>
          </a:prstGeom>
        </p:spPr>
      </p:pic>
      <p:grpSp>
        <p:nvGrpSpPr>
          <p:cNvPr id="12" name="Group 11"/>
          <p:cNvGrpSpPr/>
          <p:nvPr/>
        </p:nvGrpSpPr>
        <p:grpSpPr>
          <a:xfrm>
            <a:off x="4158547" y="5127700"/>
            <a:ext cx="2937282" cy="614881"/>
            <a:chOff x="5823678" y="5037015"/>
            <a:chExt cx="2937282" cy="614881"/>
          </a:xfrm>
        </p:grpSpPr>
        <p:sp>
          <p:nvSpPr>
            <p:cNvPr id="13"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7"/>
              <a:stretch>
                <a:fillRect/>
              </a:stretch>
            </a:blipFill>
          </p:spPr>
        </p:sp>
        <p:sp>
          <p:nvSpPr>
            <p:cNvPr id="14"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7"/>
              <a:stretch>
                <a:fillRect/>
              </a:stretch>
            </a:blipFill>
          </p:spPr>
        </p:sp>
        <p:sp>
          <p:nvSpPr>
            <p:cNvPr id="15"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7"/>
              <a:stretch>
                <a:fillRect/>
              </a:stretch>
            </a:blipFill>
          </p:spPr>
        </p:sp>
        <p:sp>
          <p:nvSpPr>
            <p:cNvPr id="16"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sp>
          <p:nvSpPr>
            <p:cNvPr id="17"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grpSp>
    </p:spTree>
    <p:extLst>
      <p:ext uri="{BB962C8B-B14F-4D97-AF65-F5344CB8AC3E}">
        <p14:creationId xmlns:p14="http://schemas.microsoft.com/office/powerpoint/2010/main" val="1273841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7822" y="1379039"/>
            <a:ext cx="5222005" cy="5229402"/>
          </a:xfrm>
          <a:prstGeom prst="rect">
            <a:avLst/>
          </a:prstGeom>
        </p:spPr>
      </p:pic>
      <p:pic>
        <p:nvPicPr>
          <p:cNvPr id="4" name="Picture 3"/>
          <p:cNvPicPr>
            <a:picLocks noChangeAspect="1"/>
          </p:cNvPicPr>
          <p:nvPr/>
        </p:nvPicPr>
        <p:blipFill>
          <a:blip r:embed="rId3"/>
          <a:stretch>
            <a:fillRect/>
          </a:stretch>
        </p:blipFill>
        <p:spPr>
          <a:xfrm>
            <a:off x="3406474" y="1666422"/>
            <a:ext cx="7364606" cy="3859102"/>
          </a:xfrm>
          <a:prstGeom prst="rect">
            <a:avLst/>
          </a:prstGeom>
        </p:spPr>
      </p:pic>
    </p:spTree>
    <p:extLst>
      <p:ext uri="{BB962C8B-B14F-4D97-AF65-F5344CB8AC3E}">
        <p14:creationId xmlns:p14="http://schemas.microsoft.com/office/powerpoint/2010/main" val="2409749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p:cNvSpPr/>
          <p:nvPr/>
        </p:nvSpPr>
        <p:spPr>
          <a:xfrm>
            <a:off x="143691" y="3063240"/>
            <a:ext cx="4000422" cy="379476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6" name="Group 5"/>
          <p:cNvGrpSpPr/>
          <p:nvPr/>
        </p:nvGrpSpPr>
        <p:grpSpPr>
          <a:xfrm>
            <a:off x="4393028" y="200252"/>
            <a:ext cx="7341773" cy="5647739"/>
            <a:chOff x="4889416" y="-701085"/>
            <a:chExt cx="7341773" cy="564773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16" y="-701085"/>
              <a:ext cx="7341773" cy="5647739"/>
            </a:xfrm>
            <a:prstGeom prst="rect">
              <a:avLst/>
            </a:prstGeom>
          </p:spPr>
        </p:pic>
        <p:sp>
          <p:nvSpPr>
            <p:cNvPr id="5" name="TextBox 14"/>
            <p:cNvSpPr txBox="1"/>
            <p:nvPr/>
          </p:nvSpPr>
          <p:spPr>
            <a:xfrm>
              <a:off x="5625520" y="1199456"/>
              <a:ext cx="4802547" cy="1846659"/>
            </a:xfrm>
            <a:prstGeom prst="rect">
              <a:avLst/>
            </a:prstGeom>
          </p:spPr>
          <p:txBody>
            <a:bodyPr wrap="square" lIns="0" tIns="0" rIns="0" bIns="0" rtlCol="0" anchor="t">
              <a:spAutoFit/>
            </a:bodyPr>
            <a:lstStyle/>
            <a:p>
              <a:pPr algn="ctr" defTabSz="609630"/>
              <a:r>
                <a:rPr lang="en-US" sz="4000" b="1">
                  <a:solidFill>
                    <a:srgbClr val="006666"/>
                  </a:solidFill>
                  <a:latin typeface="Cambria" panose="02040503050406030204" pitchFamily="18" charset="0"/>
                  <a:ea typeface="Cambria" panose="02040503050406030204" pitchFamily="18" charset="0"/>
                </a:rPr>
                <a:t>Tìm đọc thêm một số bài thơ về chủ đề tình yêu thương.</a:t>
              </a:r>
              <a:endParaRPr lang="en-US" sz="4000" b="1" dirty="0">
                <a:solidFill>
                  <a:srgbClr val="00666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330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15" name="图片 4" descr="图片15"/>
          <p:cNvPicPr>
            <a:picLocks noChangeAspect="1"/>
          </p:cNvPicPr>
          <p:nvPr/>
        </p:nvPicPr>
        <p:blipFill>
          <a:blip r:embed="rId9"/>
          <a:stretch>
            <a:fillRect/>
          </a:stretch>
        </p:blipFill>
        <p:spPr>
          <a:xfrm>
            <a:off x="9201150" y="155978"/>
            <a:ext cx="1282065" cy="1308735"/>
          </a:xfrm>
          <a:prstGeom prst="rect">
            <a:avLst/>
          </a:prstGeom>
        </p:spPr>
      </p:pic>
      <p:pic>
        <p:nvPicPr>
          <p:cNvPr id="2" name="Picture 1"/>
          <p:cNvPicPr>
            <a:picLocks noChangeAspect="1"/>
          </p:cNvPicPr>
          <p:nvPr/>
        </p:nvPicPr>
        <p:blipFill>
          <a:blip r:embed="rId10"/>
          <a:stretch>
            <a:fillRect/>
          </a:stretch>
        </p:blipFill>
        <p:spPr>
          <a:xfrm>
            <a:off x="3004214" y="1427236"/>
            <a:ext cx="8126672" cy="3548180"/>
          </a:xfrm>
          <a:prstGeom prst="rect">
            <a:avLst/>
          </a:prstGeom>
        </p:spPr>
      </p:pic>
    </p:spTree>
    <p:extLst>
      <p:ext uri="{BB962C8B-B14F-4D97-AF65-F5344CB8AC3E}">
        <p14:creationId xmlns:p14="http://schemas.microsoft.com/office/powerpoint/2010/main" val="1852515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2" descr="5623725d7d8c1e2d0de6dba4a5264bb6"/>
          <p:cNvPicPr>
            <a:picLocks noChangeAspect="1"/>
          </p:cNvPicPr>
          <p:nvPr/>
        </p:nvPicPr>
        <p:blipFill>
          <a:blip r:embed="rId3"/>
          <a:stretch>
            <a:fillRect/>
          </a:stretch>
        </p:blipFill>
        <p:spPr>
          <a:xfrm>
            <a:off x="392791" y="-561703"/>
            <a:ext cx="7614739" cy="7639685"/>
          </a:xfrm>
          <a:prstGeom prst="rect">
            <a:avLst/>
          </a:prstGeom>
        </p:spPr>
      </p:pic>
      <p:pic>
        <p:nvPicPr>
          <p:cNvPr id="13" name="图片 6" descr="包图网_19766793父亲与儿子读书父亲节元素"/>
          <p:cNvPicPr>
            <a:picLocks noChangeAspect="1"/>
          </p:cNvPicPr>
          <p:nvPr/>
        </p:nvPicPr>
        <p:blipFill>
          <a:blip r:embed="rId4"/>
          <a:stretch>
            <a:fillRect/>
          </a:stretch>
        </p:blipFill>
        <p:spPr>
          <a:xfrm>
            <a:off x="6899365" y="1306286"/>
            <a:ext cx="5902325" cy="5902325"/>
          </a:xfrm>
          <a:prstGeom prst="rect">
            <a:avLst/>
          </a:prstGeom>
        </p:spPr>
      </p:pic>
      <p:sp>
        <p:nvSpPr>
          <p:cNvPr id="14" name="TextBox 13"/>
          <p:cNvSpPr txBox="1"/>
          <p:nvPr/>
        </p:nvSpPr>
        <p:spPr>
          <a:xfrm>
            <a:off x="1588100" y="2101298"/>
            <a:ext cx="4718594" cy="2585323"/>
          </a:xfrm>
          <a:prstGeom prst="rect">
            <a:avLst/>
          </a:prstGeom>
          <a:noFill/>
        </p:spPr>
        <p:txBody>
          <a:bodyPr wrap="square" rtlCol="0">
            <a:spAutoFit/>
          </a:bodyPr>
          <a:lstStyle/>
          <a:p>
            <a:pPr algn="ctr"/>
            <a:r>
              <a:rPr lang="en-US" sz="5400" b="1">
                <a:solidFill>
                  <a:srgbClr val="800080"/>
                </a:solidFill>
                <a:latin typeface="Cambria" panose="02040503050406030204" pitchFamily="18" charset="0"/>
                <a:ea typeface="Cambria" panose="02040503050406030204" pitchFamily="18" charset="0"/>
              </a:rPr>
              <a:t>Em hiểu “</a:t>
            </a:r>
            <a:r>
              <a:rPr lang="en-US" sz="5400" b="1">
                <a:solidFill>
                  <a:srgbClr val="CC3300"/>
                </a:solidFill>
                <a:latin typeface="Cambria" panose="02040503050406030204" pitchFamily="18" charset="0"/>
                <a:ea typeface="Cambria" panose="02040503050406030204" pitchFamily="18" charset="0"/>
              </a:rPr>
              <a:t>tình yêu thương</a:t>
            </a:r>
            <a:r>
              <a:rPr lang="en-US" sz="5400" b="1">
                <a:solidFill>
                  <a:srgbClr val="800080"/>
                </a:solidFill>
                <a:latin typeface="Cambria" panose="02040503050406030204" pitchFamily="18" charset="0"/>
                <a:ea typeface="Cambria" panose="02040503050406030204" pitchFamily="18" charset="0"/>
              </a:rPr>
              <a:t>” là gì?</a:t>
            </a:r>
            <a:endParaRPr lang="en-US" sz="54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7564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3" name="图片 6" descr="包图网_19766793父亲与儿子读书父亲节元素"/>
          <p:cNvPicPr>
            <a:picLocks noChangeAspect="1"/>
          </p:cNvPicPr>
          <p:nvPr/>
        </p:nvPicPr>
        <p:blipFill>
          <a:blip r:embed="rId3"/>
          <a:stretch>
            <a:fillRect/>
          </a:stretch>
        </p:blipFill>
        <p:spPr>
          <a:xfrm>
            <a:off x="6899365" y="1306286"/>
            <a:ext cx="5902325" cy="5902325"/>
          </a:xfrm>
          <a:prstGeom prst="rect">
            <a:avLst/>
          </a:prstGeom>
        </p:spPr>
      </p:pic>
      <p:sp>
        <p:nvSpPr>
          <p:cNvPr id="14" name="TextBox 13"/>
          <p:cNvSpPr txBox="1"/>
          <p:nvPr/>
        </p:nvSpPr>
        <p:spPr>
          <a:xfrm>
            <a:off x="1214846" y="1474281"/>
            <a:ext cx="6622868" cy="3970318"/>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en-US" sz="3600" b="1">
                <a:solidFill>
                  <a:srgbClr val="CC3300"/>
                </a:solidFill>
                <a:latin typeface="Cambria" panose="02040503050406030204" pitchFamily="18" charset="0"/>
                <a:ea typeface="Cambria" panose="02040503050406030204" pitchFamily="18" charset="0"/>
              </a:rPr>
              <a:t>Tình yêu thương </a:t>
            </a:r>
            <a:r>
              <a:rPr lang="en-US" sz="3600">
                <a:latin typeface="Cambria" panose="02040503050406030204" pitchFamily="18" charset="0"/>
                <a:ea typeface="Cambria" panose="02040503050406030204" pitchFamily="18" charset="0"/>
              </a:rPr>
              <a:t>là một dạng cảm xúc của con người. Nó thể hiện cảm xúc, tình cảm, vẻ đẹp tâm hồn để từ đó con người có thể hiểu được nhau, thông cảm cho nhau và có sự gắn bó liên kết với nhau hơn.</a:t>
            </a:r>
            <a:endParaRPr lang="en-US" sz="88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581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8" y="830866"/>
            <a:ext cx="10583817" cy="1200329"/>
          </a:xfrm>
          <a:prstGeom prst="rect">
            <a:avLst/>
          </a:prstGeom>
          <a:noFill/>
        </p:spPr>
        <p:txBody>
          <a:bodyPr wrap="square" rtlCol="0">
            <a:spAutoFit/>
          </a:bodyPr>
          <a:lstStyle/>
          <a:p>
            <a:pPr algn="ctr"/>
            <a:r>
              <a:rPr lang="en-US" sz="3600" b="1">
                <a:solidFill>
                  <a:srgbClr val="800080"/>
                </a:solidFill>
                <a:latin typeface="Cambria" panose="02040503050406030204" pitchFamily="18" charset="0"/>
                <a:ea typeface="Cambria" panose="02040503050406030204" pitchFamily="18" charset="0"/>
              </a:rPr>
              <a:t>1</a:t>
            </a:r>
            <a:r>
              <a:rPr lang="en-US" sz="3600" b="1" dirty="0">
                <a:solidFill>
                  <a:srgbClr val="800080"/>
                </a:solidFill>
                <a:latin typeface="Cambria" panose="02040503050406030204" pitchFamily="18" charset="0"/>
                <a:ea typeface="Cambria" panose="02040503050406030204" pitchFamily="18" charset="0"/>
              </a:rPr>
              <a:t>.</a:t>
            </a:r>
            <a:r>
              <a:rPr lang="en-US" sz="3600" b="1" dirty="0">
                <a:solidFill>
                  <a:srgbClr val="C00000"/>
                </a:solidFill>
                <a:latin typeface="Cambria" panose="02040503050406030204" pitchFamily="18" charset="0"/>
                <a:ea typeface="Cambria" panose="02040503050406030204" pitchFamily="18" charset="0"/>
              </a:rPr>
              <a:t> </a:t>
            </a:r>
            <a:r>
              <a:rPr lang="en-US" sz="3600" b="1"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a:solidFill>
                  <a:schemeClr val="tx1">
                    <a:lumMod val="65000"/>
                    <a:lumOff val="35000"/>
                  </a:schemeClr>
                </a:solidFill>
                <a:latin typeface="Cambria" panose="02040503050406030204" pitchFamily="18" charset="0"/>
                <a:ea typeface="Cambria" panose="02040503050406030204" pitchFamily="18" charset="0"/>
              </a:rPr>
              <a:t> bài thơ về tình yêu thương giữa con người với con người hoặc giữa con người với loài vật.</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899" y="2442754"/>
            <a:ext cx="3306483" cy="342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796" y="2442754"/>
            <a:ext cx="3129643" cy="3617232"/>
          </a:xfrm>
          <a:prstGeom prst="rect">
            <a:avLst/>
          </a:prstGeom>
        </p:spPr>
      </p:pic>
      <p:pic>
        <p:nvPicPr>
          <p:cNvPr id="5" name="图片 4" descr="图片15"/>
          <p:cNvPicPr>
            <a:picLocks noChangeAspect="1"/>
          </p:cNvPicPr>
          <p:nvPr/>
        </p:nvPicPr>
        <p:blipFill>
          <a:blip r:embed="rId4"/>
          <a:stretch>
            <a:fillRect/>
          </a:stretch>
        </p:blipFill>
        <p:spPr>
          <a:xfrm>
            <a:off x="10909935" y="0"/>
            <a:ext cx="1282065" cy="1308735"/>
          </a:xfrm>
          <a:prstGeom prst="rect">
            <a:avLst/>
          </a:prstGeom>
        </p:spPr>
      </p:pic>
    </p:spTree>
    <p:extLst>
      <p:ext uri="{BB962C8B-B14F-4D97-AF65-F5344CB8AC3E}">
        <p14:creationId xmlns:p14="http://schemas.microsoft.com/office/powerpoint/2010/main" val="11390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04" y="1406510"/>
            <a:ext cx="4156438" cy="4300870"/>
          </a:xfrm>
          <a:prstGeom prst="rect">
            <a:avLst/>
          </a:prstGeom>
        </p:spPr>
      </p:pic>
      <p:sp>
        <p:nvSpPr>
          <p:cNvPr id="4" name="TextBox 3"/>
          <p:cNvSpPr txBox="1"/>
          <p:nvPr/>
        </p:nvSpPr>
        <p:spPr>
          <a:xfrm>
            <a:off x="5447211" y="1065997"/>
            <a:ext cx="5734594" cy="4524315"/>
          </a:xfrm>
          <a:prstGeom prst="rect">
            <a:avLst/>
          </a:prstGeom>
          <a:noFill/>
        </p:spPr>
        <p:txBody>
          <a:bodyPr wrap="square" rtlCol="0">
            <a:spAutoFit/>
          </a:bodyPr>
          <a:lstStyle/>
          <a:p>
            <a:pPr algn="just"/>
            <a:r>
              <a:rPr lang="en-US" sz="3600" b="1">
                <a:solidFill>
                  <a:srgbClr val="006666"/>
                </a:solidFill>
                <a:latin typeface="Cambria" panose="02040503050406030204" pitchFamily="18" charset="0"/>
                <a:ea typeface="Cambria" panose="02040503050406030204" pitchFamily="18" charset="0"/>
              </a:rPr>
              <a:t>    Đọc tập thơ </a:t>
            </a:r>
            <a:r>
              <a:rPr lang="en-US" sz="3600" b="1" i="1">
                <a:solidFill>
                  <a:srgbClr val="006666"/>
                </a:solidFill>
                <a:latin typeface="Cambria" panose="02040503050406030204" pitchFamily="18" charset="0"/>
                <a:ea typeface="Cambria" panose="02040503050406030204" pitchFamily="18" charset="0"/>
              </a:rPr>
              <a:t>Lớp học thung mây</a:t>
            </a:r>
            <a:r>
              <a:rPr lang="en-US" sz="3600" b="1">
                <a:solidFill>
                  <a:srgbClr val="006666"/>
                </a:solidFill>
                <a:latin typeface="Cambria" panose="02040503050406030204" pitchFamily="18" charset="0"/>
                <a:ea typeface="Cambria" panose="02040503050406030204" pitchFamily="18" charset="0"/>
              </a:rPr>
              <a:t> của Bảo Ngọc, các bạn nhỏ đều yêu thích bài </a:t>
            </a:r>
            <a:r>
              <a:rPr lang="en-US" sz="3600" b="1" i="1">
                <a:solidFill>
                  <a:srgbClr val="006666"/>
                </a:solidFill>
                <a:latin typeface="Cambria" panose="02040503050406030204" pitchFamily="18" charset="0"/>
                <a:ea typeface="Cambria" panose="02040503050406030204" pitchFamily="18" charset="0"/>
              </a:rPr>
              <a:t>Hạt vàng góc ruộng</a:t>
            </a:r>
            <a:r>
              <a:rPr lang="en-US" sz="3600" b="1">
                <a:solidFill>
                  <a:srgbClr val="006666"/>
                </a:solidFill>
                <a:latin typeface="Cambria" panose="02040503050406030204" pitchFamily="18" charset="0"/>
                <a:ea typeface="Cambria" panose="02040503050406030204" pitchFamily="18" charset="0"/>
              </a:rPr>
              <a:t>, yêu người mẹ nhân hậu, luôn dành tình yêu thương cho mọi người, mọi vật.</a:t>
            </a:r>
            <a:endParaRPr lang="en-US" sz="3600" b="1" dirty="0">
              <a:solidFill>
                <a:srgbClr val="006666"/>
              </a:solidFill>
              <a:latin typeface="Cambria" panose="02040503050406030204" pitchFamily="18" charset="0"/>
              <a:ea typeface="Cambria" panose="02040503050406030204" pitchFamily="18" charset="0"/>
            </a:endParaRPr>
          </a:p>
        </p:txBody>
      </p:sp>
      <p:pic>
        <p:nvPicPr>
          <p:cNvPr id="5" name="图片 4" descr="图片15"/>
          <p:cNvPicPr>
            <a:picLocks noChangeAspect="1"/>
          </p:cNvPicPr>
          <p:nvPr/>
        </p:nvPicPr>
        <p:blipFill>
          <a:blip r:embed="rId3"/>
          <a:stretch>
            <a:fillRect/>
          </a:stretch>
        </p:blipFill>
        <p:spPr>
          <a:xfrm>
            <a:off x="26126" y="26126"/>
            <a:ext cx="1068704" cy="1090936"/>
          </a:xfrm>
          <a:prstGeom prst="rect">
            <a:avLst/>
          </a:prstGeom>
        </p:spPr>
      </p:pic>
    </p:spTree>
    <p:extLst>
      <p:ext uri="{BB962C8B-B14F-4D97-AF65-F5344CB8AC3E}">
        <p14:creationId xmlns:p14="http://schemas.microsoft.com/office/powerpoint/2010/main" val="1034844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79" y="862148"/>
            <a:ext cx="3763578" cy="4349932"/>
          </a:xfrm>
          <a:prstGeom prst="rect">
            <a:avLst/>
          </a:prstGeom>
        </p:spPr>
      </p:pic>
      <p:sp>
        <p:nvSpPr>
          <p:cNvPr id="4" name="TextBox 3"/>
          <p:cNvSpPr txBox="1"/>
          <p:nvPr/>
        </p:nvSpPr>
        <p:spPr>
          <a:xfrm>
            <a:off x="4892426" y="1005840"/>
            <a:ext cx="6348548" cy="5016758"/>
          </a:xfrm>
          <a:prstGeom prst="rect">
            <a:avLst/>
          </a:prstGeom>
          <a:noFill/>
        </p:spPr>
        <p:txBody>
          <a:bodyPr wrap="square" rtlCol="0">
            <a:spAutoFit/>
          </a:bodyPr>
          <a:lstStyle/>
          <a:p>
            <a:pPr algn="just"/>
            <a:r>
              <a:rPr lang="en-US" sz="3200" b="1">
                <a:solidFill>
                  <a:srgbClr val="006666"/>
                </a:solidFill>
                <a:latin typeface="Cambria" panose="02040503050406030204" pitchFamily="18" charset="0"/>
                <a:ea typeface="Cambria" panose="02040503050406030204" pitchFamily="18" charset="0"/>
              </a:rPr>
              <a:t>    </a:t>
            </a:r>
            <a:r>
              <a:rPr lang="en-US" sz="3200" b="1" i="1">
                <a:solidFill>
                  <a:srgbClr val="006666"/>
                </a:solidFill>
                <a:latin typeface="Cambria" panose="02040503050406030204" pitchFamily="18" charset="0"/>
                <a:ea typeface="Cambria" panose="02040503050406030204" pitchFamily="18" charset="0"/>
              </a:rPr>
              <a:t>Góc sân và khoảng trời </a:t>
            </a:r>
            <a:r>
              <a:rPr lang="en-US" sz="3200" b="1">
                <a:solidFill>
                  <a:srgbClr val="006666"/>
                </a:solidFill>
                <a:latin typeface="Cambria" panose="02040503050406030204" pitchFamily="18" charset="0"/>
                <a:ea typeface="Cambria" panose="02040503050406030204" pitchFamily="18" charset="0"/>
              </a:rPr>
              <a:t>là tập thơ của Trần Đăng Khoa, được xuất bản lần đầu khi tác giả mới 10 tuổi. Tập thơ có nhiều bài thể hiện tình yêu thương giữa con người với con người (Mẹ ốm, Nghe thầy đọc thơ, Khi mẹ vắng nhà,…), giữa con người với loài vật (Sao không về Vàng ơi?, Con trâu đen lông mượt,…)</a:t>
            </a:r>
            <a:endParaRPr lang="en-US" sz="3200" b="1" dirty="0">
              <a:solidFill>
                <a:srgbClr val="006666"/>
              </a:solidFill>
              <a:latin typeface="Cambria" panose="02040503050406030204" pitchFamily="18" charset="0"/>
              <a:ea typeface="Cambria" panose="02040503050406030204" pitchFamily="18" charset="0"/>
            </a:endParaRPr>
          </a:p>
        </p:txBody>
      </p:sp>
      <p:pic>
        <p:nvPicPr>
          <p:cNvPr id="6" name="图片 4" descr="图片15"/>
          <p:cNvPicPr>
            <a:picLocks noChangeAspect="1"/>
          </p:cNvPicPr>
          <p:nvPr/>
        </p:nvPicPr>
        <p:blipFill>
          <a:blip r:embed="rId3"/>
          <a:stretch>
            <a:fillRect/>
          </a:stretch>
        </p:blipFill>
        <p:spPr>
          <a:xfrm>
            <a:off x="94839" y="0"/>
            <a:ext cx="1282065" cy="1308735"/>
          </a:xfrm>
          <a:prstGeom prst="rect">
            <a:avLst/>
          </a:prstGeom>
        </p:spPr>
      </p:pic>
    </p:spTree>
    <p:extLst>
      <p:ext uri="{BB962C8B-B14F-4D97-AF65-F5344CB8AC3E}">
        <p14:creationId xmlns:p14="http://schemas.microsoft.com/office/powerpoint/2010/main" val="1401770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520"/>
            <a:ext cx="3114809" cy="1579653"/>
          </a:xfrm>
          <a:prstGeom prst="rect">
            <a:avLst/>
          </a:prstGeom>
        </p:spPr>
      </p:pic>
      <p:pic>
        <p:nvPicPr>
          <p:cNvPr id="3" name="Picture 2"/>
          <p:cNvPicPr>
            <a:picLocks noChangeAspect="1"/>
          </p:cNvPicPr>
          <p:nvPr/>
        </p:nvPicPr>
        <p:blipFill>
          <a:blip r:embed="rId3"/>
          <a:stretch>
            <a:fillRect/>
          </a:stretch>
        </p:blipFill>
        <p:spPr>
          <a:xfrm>
            <a:off x="3114809" y="155648"/>
            <a:ext cx="3291699" cy="1740722"/>
          </a:xfrm>
          <a:prstGeom prst="rect">
            <a:avLst/>
          </a:prstGeom>
        </p:spPr>
      </p:pic>
      <p:sp>
        <p:nvSpPr>
          <p:cNvPr id="4" name="TextBox 3"/>
          <p:cNvSpPr txBox="1"/>
          <p:nvPr/>
        </p:nvSpPr>
        <p:spPr>
          <a:xfrm>
            <a:off x="142338" y="1610724"/>
            <a:ext cx="5465922"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Mọi hôm mẹ thích vui chơi</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Hôm nay mẹ chẳng nói cười được đâu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Lá trầu khô giữa cơi trầu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Truyện Kiều gấp lại trên đầu bấy nay</a:t>
            </a:r>
            <a:endParaRPr lang="en-US" sz="2400">
              <a:latin typeface="Cambria" panose="02040503050406030204" pitchFamily="18" charset="0"/>
              <a:ea typeface="Cambria" panose="02040503050406030204" pitchFamily="18" charset="0"/>
            </a:endParaRPr>
          </a:p>
        </p:txBody>
      </p:sp>
      <p:sp>
        <p:nvSpPr>
          <p:cNvPr id="5" name="TextBox 4"/>
          <p:cNvSpPr txBox="1"/>
          <p:nvPr/>
        </p:nvSpPr>
        <p:spPr>
          <a:xfrm>
            <a:off x="-1" y="3265085"/>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Cánh màn khép lỏng cả ngày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Ruộng vườn vắng mẹ cuốc cày sớm trưa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mưa từ những ngày xưa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Lặn trong đời mẹ đến giờ chưa tan</a:t>
            </a: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0" y="4883763"/>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Khắp người đau buốt, nóng ran</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ơi! Cô bác xóm làng đến thăm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Người cho trứng, người cho cam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Và anh bác sĩ đã mang thuốc vào</a:t>
            </a:r>
            <a:endParaRPr lang="en-US" sz="2400">
              <a:latin typeface="Cambria" panose="02040503050406030204" pitchFamily="18" charset="0"/>
              <a:ea typeface="Cambria" panose="02040503050406030204" pitchFamily="18" charset="0"/>
            </a:endParaRPr>
          </a:p>
        </p:txBody>
      </p:sp>
      <p:sp>
        <p:nvSpPr>
          <p:cNvPr id="7" name="TextBox 6"/>
          <p:cNvSpPr txBox="1"/>
          <p:nvPr/>
        </p:nvSpPr>
        <p:spPr>
          <a:xfrm>
            <a:off x="5750597" y="1081032"/>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Sáng nay trời đổ mưa rào</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trong trái chín ngọt ngào bay hương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Cả đời đi gió đi sương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Bây giờ mẹ lại lần giường tập đi</a:t>
            </a:r>
            <a:endParaRPr lang="en-US" sz="2400">
              <a:latin typeface="Cambria" panose="02040503050406030204" pitchFamily="18" charset="0"/>
              <a:ea typeface="Cambria" panose="02040503050406030204" pitchFamily="18" charset="0"/>
            </a:endParaRPr>
          </a:p>
        </p:txBody>
      </p:sp>
      <p:sp>
        <p:nvSpPr>
          <p:cNvPr id="8" name="TextBox 7"/>
          <p:cNvSpPr txBox="1"/>
          <p:nvPr/>
        </p:nvSpPr>
        <p:spPr>
          <a:xfrm>
            <a:off x="5750596" y="2590156"/>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Mẹ vui, con có quản gì</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Ngâm thơ, kể chuyện rồi thì múa ca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Rồi con diễn kịch giữa nhà</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Một mình con sắm cả ba vai chèo</a:t>
            </a:r>
            <a:endParaRPr lang="en-US" sz="2400">
              <a:latin typeface="Cambria" panose="02040503050406030204" pitchFamily="18" charset="0"/>
              <a:ea typeface="Cambria" panose="02040503050406030204" pitchFamily="18" charset="0"/>
            </a:endParaRPr>
          </a:p>
        </p:txBody>
      </p:sp>
      <p:sp>
        <p:nvSpPr>
          <p:cNvPr id="9" name="TextBox 8"/>
          <p:cNvSpPr txBox="1"/>
          <p:nvPr/>
        </p:nvSpPr>
        <p:spPr>
          <a:xfrm>
            <a:off x="5741802" y="4122190"/>
            <a:ext cx="5796967" cy="1569660"/>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Vì con mẹ khổ đủ điều</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Quanh đôi mắt mẹ đã nhiều nếp nhăn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Con mong mẹ khoẻ dần dần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Ngày ăn ngon miệng, đêm nằm ngủ say</a:t>
            </a:r>
          </a:p>
        </p:txBody>
      </p:sp>
      <p:sp>
        <p:nvSpPr>
          <p:cNvPr id="10" name="TextBox 9"/>
          <p:cNvSpPr txBox="1"/>
          <p:nvPr/>
        </p:nvSpPr>
        <p:spPr>
          <a:xfrm>
            <a:off x="5702613" y="5671444"/>
            <a:ext cx="5796967" cy="830997"/>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Rồi ra đọc sách, cấy cày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là đất nước, tháng ngày của con...</a:t>
            </a:r>
            <a:endParaRPr lang="en-US" sz="2400">
              <a:latin typeface="Cambria" panose="02040503050406030204" pitchFamily="18" charset="0"/>
              <a:ea typeface="Cambria" panose="02040503050406030204" pitchFamily="18" charset="0"/>
            </a:endParaRPr>
          </a:p>
        </p:txBody>
      </p:sp>
      <p:sp>
        <p:nvSpPr>
          <p:cNvPr id="11" name="TextBox 10"/>
          <p:cNvSpPr txBox="1"/>
          <p:nvPr/>
        </p:nvSpPr>
        <p:spPr>
          <a:xfrm>
            <a:off x="6191828" y="467081"/>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162524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238899" y="222069"/>
            <a:ext cx="6529694" cy="6390765"/>
          </a:xfrm>
          <a:prstGeom prst="rect">
            <a:avLst/>
          </a:prstGeom>
        </p:spPr>
      </p:pic>
      <p:pic>
        <p:nvPicPr>
          <p:cNvPr id="4" name="Picture 3"/>
          <p:cNvPicPr>
            <a:picLocks noChangeAspect="1"/>
          </p:cNvPicPr>
          <p:nvPr/>
        </p:nvPicPr>
        <p:blipFill>
          <a:blip r:embed="rId4"/>
          <a:stretch>
            <a:fillRect/>
          </a:stretch>
        </p:blipFill>
        <p:spPr>
          <a:xfrm>
            <a:off x="5856713" y="731521"/>
            <a:ext cx="5468586" cy="1286367"/>
          </a:xfrm>
          <a:prstGeom prst="rect">
            <a:avLst/>
          </a:prstGeom>
        </p:spPr>
      </p:pic>
      <p:sp>
        <p:nvSpPr>
          <p:cNvPr id="5" name="TextBox 4"/>
          <p:cNvSpPr txBox="1"/>
          <p:nvPr/>
        </p:nvSpPr>
        <p:spPr>
          <a:xfrm>
            <a:off x="5055326" y="1921588"/>
            <a:ext cx="6871061" cy="4622804"/>
          </a:xfrm>
          <a:prstGeom prst="rect">
            <a:avLst/>
          </a:prstGeom>
          <a:noFill/>
        </p:spPr>
        <p:txBody>
          <a:bodyPr wrap="square" rtlCol="0">
            <a:spAutoFit/>
          </a:bodyPr>
          <a:lstStyle/>
          <a:p>
            <a:pPr algn="ctr">
              <a:lnSpc>
                <a:spcPct val="110000"/>
              </a:lnSpc>
            </a:pPr>
            <a:r>
              <a:rPr lang="en-US" sz="2800">
                <a:latin typeface="Cambria" panose="02040503050406030204" pitchFamily="18" charset="0"/>
                <a:ea typeface="Cambria" panose="02040503050406030204" pitchFamily="18" charset="0"/>
              </a:rPr>
              <a:t>E</a:t>
            </a:r>
            <a:r>
              <a:rPr lang="vi-VN" sz="2800">
                <a:latin typeface="Cambria" panose="02040503050406030204" pitchFamily="18" charset="0"/>
                <a:ea typeface="Cambria" panose="02040503050406030204" pitchFamily="18" charset="0"/>
              </a:rPr>
              <a:t>m nghe thầy đọc bao ngày</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Tiếng thơ đỏ nắng, xanh cây quanh nhà</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Mái chèo nghiêng mặt sông xa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Bâng khuâng nghe vọng tiếng bà năm xưa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Nghe trăng thở động tàu dừa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Rào rào nghe chuyển cơn mưa giữa trời...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Đêm nay thầy ở đâu rồi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Nhớ thầy, em lại lặng ngồi em nghe...</a:t>
            </a:r>
          </a:p>
          <a:p>
            <a:pPr algn="ctr"/>
            <a:br>
              <a:rPr lang="vi-VN" sz="2400"/>
            </a:b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8203508" y="5914293"/>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3486010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032" y="4153990"/>
            <a:ext cx="5229042" cy="2351314"/>
          </a:xfrm>
          <a:prstGeom prst="rect">
            <a:avLst/>
          </a:prstGeom>
        </p:spPr>
      </p:pic>
      <p:pic>
        <p:nvPicPr>
          <p:cNvPr id="4" name="Picture 3"/>
          <p:cNvPicPr>
            <a:picLocks noChangeAspect="1"/>
          </p:cNvPicPr>
          <p:nvPr/>
        </p:nvPicPr>
        <p:blipFill>
          <a:blip r:embed="rId3"/>
          <a:stretch>
            <a:fillRect/>
          </a:stretch>
        </p:blipFill>
        <p:spPr>
          <a:xfrm>
            <a:off x="366032" y="656569"/>
            <a:ext cx="4852837" cy="1286367"/>
          </a:xfrm>
          <a:prstGeom prst="rect">
            <a:avLst/>
          </a:prstGeom>
        </p:spPr>
      </p:pic>
      <p:sp>
        <p:nvSpPr>
          <p:cNvPr id="5" name="TextBox 4"/>
          <p:cNvSpPr txBox="1"/>
          <p:nvPr/>
        </p:nvSpPr>
        <p:spPr>
          <a:xfrm>
            <a:off x="6823165" y="1299752"/>
            <a:ext cx="5643155" cy="5339539"/>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Sớm mẹ về, thấy khoai đã chín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Buổi mẹ về, gạo đã trắng tinh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Trưa mẹ về, cơm dẻo và ngon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Chiều mẹ về, cỏ đã quang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Tối mẹ về, cổng nhà sạch sẽ</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bảo em: Dạo này ngoan thế!</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 Không mẹ ơi! Con đã ngoan đâu</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Áo mẹ mưa bạc màu</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Đầu mẹ nắng cháy tóc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ngày đêm khó nhọc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Con chưa ngoan, chưa ngoan!</a:t>
            </a:r>
            <a:br>
              <a:rPr lang="vi-VN" sz="2600">
                <a:latin typeface="Cambria" panose="02040503050406030204" pitchFamily="18" charset="0"/>
                <a:ea typeface="Cambria" panose="02040503050406030204" pitchFamily="18" charset="0"/>
              </a:rPr>
            </a:br>
            <a:endParaRPr lang="en-US" sz="2600">
              <a:latin typeface="Cambria" panose="02040503050406030204" pitchFamily="18" charset="0"/>
              <a:ea typeface="Cambria" panose="02040503050406030204" pitchFamily="18" charset="0"/>
            </a:endParaRPr>
          </a:p>
        </p:txBody>
      </p:sp>
      <p:sp>
        <p:nvSpPr>
          <p:cNvPr id="6" name="TextBox 5"/>
          <p:cNvSpPr txBox="1"/>
          <p:nvPr/>
        </p:nvSpPr>
        <p:spPr>
          <a:xfrm>
            <a:off x="366032" y="1742653"/>
            <a:ext cx="7707086" cy="2268250"/>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Khi mẹ vắng nhà, em luộc khoai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cùng chị giã gạo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thổi cơm</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nhổ cỏ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quét sân và quét cổng</a:t>
            </a:r>
            <a:r>
              <a:rPr lang="en-US" sz="2600">
                <a:latin typeface="Cambria" panose="02040503050406030204" pitchFamily="18" charset="0"/>
                <a:ea typeface="Cambria" panose="02040503050406030204" pitchFamily="18" charset="0"/>
              </a:rPr>
              <a:t>.</a:t>
            </a:r>
            <a:endParaRPr lang="en-US" sz="2600"/>
          </a:p>
        </p:txBody>
      </p:sp>
      <p:sp>
        <p:nvSpPr>
          <p:cNvPr id="7" name="TextBox 6"/>
          <p:cNvSpPr txBox="1"/>
          <p:nvPr/>
        </p:nvSpPr>
        <p:spPr>
          <a:xfrm>
            <a:off x="8473019" y="6243694"/>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2791191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1613</Words>
  <Application>Microsoft Office PowerPoint</Application>
  <PresentationFormat>Widescreen</PresentationFormat>
  <Paragraphs>41</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#9Slide07 HoneyCream</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Thảo Hoàng</cp:lastModifiedBy>
  <cp:revision>36</cp:revision>
  <dcterms:created xsi:type="dcterms:W3CDTF">2023-12-22T01:04:53Z</dcterms:created>
  <dcterms:modified xsi:type="dcterms:W3CDTF">2026-02-11T05:14:34Z</dcterms:modified>
</cp:coreProperties>
</file>