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9"/>
  </p:notesMasterIdLst>
  <p:sldIdLst>
    <p:sldId id="257" r:id="rId2"/>
    <p:sldId id="264" r:id="rId3"/>
    <p:sldId id="276" r:id="rId4"/>
    <p:sldId id="286" r:id="rId5"/>
    <p:sldId id="287" r:id="rId6"/>
    <p:sldId id="260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EE5F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3447" autoAdjust="0"/>
  </p:normalViewPr>
  <p:slideViewPr>
    <p:cSldViewPr showGuides="1">
      <p:cViewPr varScale="1">
        <p:scale>
          <a:sx n="62" d="100"/>
          <a:sy n="62" d="100"/>
        </p:scale>
        <p:origin x="8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279D-ECC5-4DCB-8005-E3BBFFB5D5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279D-ECC5-4DCB-8005-E3BBFFB5D5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2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4279D-ECC5-4DCB-8005-E3BBFFB5D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57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279D-ECC5-4DCB-8005-E3BBFFB5D5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279D-ECC5-4DCB-8005-E3BBFFB5D5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9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8275C-931B-F0F7-2B89-21EC13EA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71600"/>
            <a:ext cx="4237087" cy="117663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93ACF05C-5C8A-7841-ABB8-45F55D73BD81}"/>
              </a:ext>
            </a:extLst>
          </p:cNvPr>
          <p:cNvSpPr txBox="1"/>
          <p:nvPr/>
        </p:nvSpPr>
        <p:spPr>
          <a:xfrm>
            <a:off x="101179" y="1914272"/>
            <a:ext cx="12192000" cy="16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800" b="1" i="0" u="none" strike="noStrike" kern="1200" cap="none" spc="0" normalizeH="0" baseline="0" noProof="0" dirty="0">
              <a:ln w="2762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711F2-50CA-D7E7-15C4-2A78D976B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438400"/>
            <a:ext cx="6626926" cy="334699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254AEC-E59F-E8FA-DF00-F29BB6D41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290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0A6FFB-CF8B-7B32-48CE-72E588B52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243040"/>
              </p:ext>
            </p:extLst>
          </p:nvPr>
        </p:nvGraphicFramePr>
        <p:xfrm>
          <a:off x="1371600" y="990600"/>
          <a:ext cx="9448800" cy="3855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29419152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20056177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63259290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+mj-lt"/>
                        </a:rPr>
                        <a:t>Đoạn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văn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in </a:t>
                      </a:r>
                      <a:r>
                        <a:rPr lang="en-US" sz="2400" b="1" dirty="0" err="1">
                          <a:latin typeface="+mj-lt"/>
                        </a:rPr>
                        <a:t>đậm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được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thay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thế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27364"/>
                  </a:ext>
                </a:extLst>
              </a:tr>
              <a:tr h="1487311">
                <a:tc rowSpan="2">
                  <a:txBody>
                    <a:bodyPr/>
                    <a:lstStyle/>
                    <a:p>
                      <a:pPr algn="just"/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Cánh đồng cỏ của cao nguyên Gia Lai, Đắk Lắk vào mùa mưa có rất nhiều hồ nước. </a:t>
                      </a: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Đó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là những vạt đất trũng, phơi nắng suốt mấy tháng mùa khô. Bước vào mùa mưa, </a:t>
                      </a: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chúng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trở thành những hồ nước đầy ăm ắp như những chiếc gương lớn.</a:t>
                      </a:r>
                    </a:p>
                    <a:p>
                      <a:pPr algn="r"/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vi-VN" sz="240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Theo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Thiên Lương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576808"/>
                  </a:ext>
                </a:extLst>
              </a:tr>
              <a:tr h="14873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31742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AFC4BC4-CC63-F1A0-41A5-6D605998E148}"/>
              </a:ext>
            </a:extLst>
          </p:cNvPr>
          <p:cNvSpPr txBox="1"/>
          <p:nvPr/>
        </p:nvSpPr>
        <p:spPr>
          <a:xfrm>
            <a:off x="7010400" y="2133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</a:rPr>
              <a:t>Đó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5C0E6-318D-F835-DC14-FE160D7E042A}"/>
              </a:ext>
            </a:extLst>
          </p:cNvPr>
          <p:cNvSpPr txBox="1"/>
          <p:nvPr/>
        </p:nvSpPr>
        <p:spPr>
          <a:xfrm>
            <a:off x="8686800" y="20574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hồ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nước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BD08B-2620-0B37-CB2F-BED59EC13D08}"/>
              </a:ext>
            </a:extLst>
          </p:cNvPr>
          <p:cNvSpPr txBox="1"/>
          <p:nvPr/>
        </p:nvSpPr>
        <p:spPr>
          <a:xfrm>
            <a:off x="7086600" y="3657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</a:rPr>
              <a:t>chúng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E6426-656C-A007-DD36-ADB4BD598750}"/>
              </a:ext>
            </a:extLst>
          </p:cNvPr>
          <p:cNvSpPr txBox="1"/>
          <p:nvPr/>
        </p:nvSpPr>
        <p:spPr>
          <a:xfrm>
            <a:off x="8763000" y="35814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vạt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trũng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83C278-9F12-86D8-62F0-33E6C6F96BDD}"/>
              </a:ext>
            </a:extLst>
          </p:cNvPr>
          <p:cNvGrpSpPr/>
          <p:nvPr/>
        </p:nvGrpSpPr>
        <p:grpSpPr>
          <a:xfrm>
            <a:off x="2971800" y="914400"/>
            <a:ext cx="8534400" cy="4115690"/>
            <a:chOff x="32670" y="4669933"/>
            <a:chExt cx="7391018" cy="39804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B96FD6-4B12-541F-2A1A-46A4EF153765}"/>
                </a:ext>
              </a:extLst>
            </p:cNvPr>
            <p:cNvSpPr txBox="1"/>
            <p:nvPr/>
          </p:nvSpPr>
          <p:spPr>
            <a:xfrm>
              <a:off x="726877" y="4994830"/>
              <a:ext cx="6696811" cy="3655598"/>
            </a:xfrm>
            <a:prstGeom prst="roundRect">
              <a:avLst/>
            </a:prstGeom>
            <a:solidFill>
              <a:srgbClr val="FFEBFF"/>
            </a:solidFill>
            <a:ln w="38100">
              <a:solidFill>
                <a:srgbClr val="FF5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Những từ in đậm trong đoạn văn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(Bét-tô-ven, nhà soạn nhạc thiên tài) 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là những từ cùng nói về Bét-tô-ven. Chúng được sử dụng để liên kết các câu trong đoạn văn và để tránh sự trùng lặp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từ</a:t>
              </a:r>
              <a:r>
                <a:rPr kumimoji="0" lang="en-US" sz="36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ngữ</a:t>
              </a:r>
              <a:r>
                <a:rPr kumimoji="0" lang="en-US" sz="360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 đoạn văn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D4D96-3364-6BE9-8E6C-3CB5F0179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70" y="4669933"/>
              <a:ext cx="887562" cy="802640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F03642A7-4FFD-2648-975B-57C9437DE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004457"/>
            <a:ext cx="3605769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3">
            <a:extLst>
              <a:ext uri="{FF2B5EF4-FFF2-40B4-BE49-F238E27FC236}">
                <a16:creationId xmlns:a16="http://schemas.microsoft.com/office/drawing/2014/main" id="{46FB8304-F63D-7ED1-42B3-19A024889D49}"/>
              </a:ext>
            </a:extLst>
          </p:cNvPr>
          <p:cNvSpPr/>
          <p:nvPr/>
        </p:nvSpPr>
        <p:spPr>
          <a:xfrm>
            <a:off x="838200" y="228600"/>
            <a:ext cx="10515600" cy="1096093"/>
          </a:xfrm>
          <a:prstGeom prst="roundRect">
            <a:avLst>
              <a:gd name="adj" fmla="val 50000"/>
            </a:avLst>
          </a:prstGeom>
          <a:solidFill>
            <a:srgbClr val="FFCDB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/>
              </a:rPr>
              <a:t>Các từ ngữ in đậm trong mỗi đoạn văn dưới đây thay thế cho những từ ngữ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20DB0-26B8-A711-43D9-12E187F0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70528"/>
            <a:ext cx="7448550" cy="49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83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F62BDF-33C1-2B75-23AA-7EA636B14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55340"/>
              </p:ext>
            </p:extLst>
          </p:nvPr>
        </p:nvGraphicFramePr>
        <p:xfrm>
          <a:off x="1143000" y="914400"/>
          <a:ext cx="10363200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558308959"/>
                    </a:ext>
                  </a:extLst>
                </a:gridCol>
                <a:gridCol w="3306965">
                  <a:extLst>
                    <a:ext uri="{9D8B030D-6E8A-4147-A177-3AD203B41FA5}">
                      <a16:colId xmlns:a16="http://schemas.microsoft.com/office/drawing/2014/main" val="142765680"/>
                    </a:ext>
                  </a:extLst>
                </a:gridCol>
                <a:gridCol w="5532235">
                  <a:extLst>
                    <a:ext uri="{9D8B030D-6E8A-4147-A177-3AD203B41FA5}">
                      <a16:colId xmlns:a16="http://schemas.microsoft.com/office/drawing/2014/main" val="178310059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</a:rPr>
                        <a:t>Đoạn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</a:rPr>
                        <a:t>Từ</a:t>
                      </a:r>
                      <a:r>
                        <a:rPr lang="en-US" sz="3600" b="1" dirty="0">
                          <a:latin typeface="+mj-lt"/>
                        </a:rPr>
                        <a:t> in </a:t>
                      </a:r>
                      <a:r>
                        <a:rPr lang="en-US" sz="3600" b="1" dirty="0" err="1">
                          <a:latin typeface="+mj-lt"/>
                        </a:rPr>
                        <a:t>đậm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</a:rPr>
                        <a:t>Thay</a:t>
                      </a:r>
                      <a:r>
                        <a:rPr lang="en-US" sz="3600" b="1" dirty="0">
                          <a:latin typeface="+mj-lt"/>
                        </a:rPr>
                        <a:t> </a:t>
                      </a:r>
                      <a:r>
                        <a:rPr lang="en-US" sz="3600" b="1" dirty="0" err="1">
                          <a:latin typeface="+mj-lt"/>
                        </a:rPr>
                        <a:t>thế</a:t>
                      </a:r>
                      <a:r>
                        <a:rPr lang="en-US" sz="3600" b="1" dirty="0">
                          <a:latin typeface="+mj-lt"/>
                        </a:rPr>
                        <a:t> </a:t>
                      </a:r>
                      <a:r>
                        <a:rPr lang="en-US" sz="3600" b="1" dirty="0" err="1">
                          <a:latin typeface="+mj-lt"/>
                        </a:rPr>
                        <a:t>cho</a:t>
                      </a:r>
                      <a:r>
                        <a:rPr lang="en-US" sz="3600" b="1" dirty="0">
                          <a:latin typeface="+mj-lt"/>
                        </a:rPr>
                        <a:t> </a:t>
                      </a:r>
                      <a:r>
                        <a:rPr lang="en-US" sz="3600" b="1" dirty="0" err="1">
                          <a:latin typeface="+mj-lt"/>
                        </a:rPr>
                        <a:t>từ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61161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họ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74458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nhà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hành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045929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nhạc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sĩ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giang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hồ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0008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49C08AD-9A63-6CF6-FBE8-6152D7A578EE}"/>
              </a:ext>
            </a:extLst>
          </p:cNvPr>
          <p:cNvSpPr txBox="1"/>
          <p:nvPr/>
        </p:nvSpPr>
        <p:spPr>
          <a:xfrm>
            <a:off x="6096000" y="21336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nghệ nhân người Mông thổi khèn nơi đỉnh núi mênh mang lộng gió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A73D5-D57C-28D1-EDB4-CC59874BA988}"/>
              </a:ext>
            </a:extLst>
          </p:cNvPr>
          <p:cNvSpPr txBox="1"/>
          <p:nvPr/>
        </p:nvSpPr>
        <p:spPr>
          <a:xfrm>
            <a:off x="6096000" y="31242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dơi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FC98F-6C1F-B00E-278B-5D2A7249EDC6}"/>
              </a:ext>
            </a:extLst>
          </p:cNvPr>
          <p:cNvSpPr txBox="1"/>
          <p:nvPr/>
        </p:nvSpPr>
        <p:spPr>
          <a:xfrm>
            <a:off x="6096000" y="41910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</a:t>
            </a:r>
          </a:p>
        </p:txBody>
      </p:sp>
    </p:spTree>
    <p:extLst>
      <p:ext uri="{BB962C8B-B14F-4D97-AF65-F5344CB8AC3E}">
        <p14:creationId xmlns:p14="http://schemas.microsoft.com/office/powerpoint/2010/main" val="11610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</TotalTime>
  <Words>198</Words>
  <Application>Microsoft Office PowerPoint</Application>
  <PresentationFormat>Widescreen</PresentationFormat>
  <Paragraphs>29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Cambria</vt:lpstr>
      <vt:lpstr>iCiel Pony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28</cp:revision>
  <dcterms:created xsi:type="dcterms:W3CDTF">2022-11-10T14:07:48Z</dcterms:created>
  <dcterms:modified xsi:type="dcterms:W3CDTF">2026-03-12T22:28:22Z</dcterms:modified>
</cp:coreProperties>
</file>