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26" r:id="rId2"/>
    <p:sldId id="325" r:id="rId3"/>
    <p:sldId id="262" r:id="rId4"/>
    <p:sldId id="269" r:id="rId5"/>
    <p:sldId id="390" r:id="rId6"/>
    <p:sldId id="391" r:id="rId7"/>
    <p:sldId id="392" r:id="rId8"/>
    <p:sldId id="31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0" y="40"/>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C5A86-B078-4F62-A710-0138F2E022EF}" type="datetimeFigureOut">
              <a:rPr lang="en-US" smtClean="0"/>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C6B5A-DB48-43C0-9059-D062B7718969}" type="slidenum">
              <a:rPr lang="en-US" smtClean="0"/>
              <a:t>‹#›</a:t>
            </a:fld>
            <a:endParaRPr lang="en-US"/>
          </a:p>
        </p:txBody>
      </p:sp>
    </p:spTree>
    <p:extLst>
      <p:ext uri="{BB962C8B-B14F-4D97-AF65-F5344CB8AC3E}">
        <p14:creationId xmlns:p14="http://schemas.microsoft.com/office/powerpoint/2010/main" val="374827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73008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0816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7565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73002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7050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89426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309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1914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71814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9573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5625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4999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a:stretch>
            <a:fillRect/>
          </a:stretch>
        </p:blipFill>
        <p:spPr>
          <a:xfrm>
            <a:off x="482600" y="473075"/>
            <a:ext cx="663575" cy="734695"/>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18135" flipH="1">
            <a:off x="9146955" y="4038848"/>
            <a:ext cx="3092524" cy="3092524"/>
          </a:xfrm>
          <a:prstGeom prst="rect">
            <a:avLst/>
          </a:prstGeom>
        </p:spPr>
      </p:pic>
      <p:sp>
        <p:nvSpPr>
          <p:cNvPr id="24" name="Google Shape;542;p39">
            <a:extLst>
              <a:ext uri="{FF2B5EF4-FFF2-40B4-BE49-F238E27FC236}">
                <a16:creationId xmlns:a16="http://schemas.microsoft.com/office/drawing/2014/main" id="{2C7FC5DB-1E9C-4DF3-8147-A44FA6CF3893}"/>
              </a:ext>
            </a:extLst>
          </p:cNvPr>
          <p:cNvSpPr/>
          <p:nvPr/>
        </p:nvSpPr>
        <p:spPr>
          <a:xfrm>
            <a:off x="2739629" y="1466971"/>
            <a:ext cx="6227021" cy="3473753"/>
          </a:xfrm>
          <a:custGeom>
            <a:avLst/>
            <a:gdLst/>
            <a:ahLst/>
            <a:cxnLst/>
            <a:rect l="l" t="t" r="r" b="b"/>
            <a:pathLst>
              <a:path w="43198" h="30328" extrusionOk="0">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ln w="76200"/>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354E"/>
              </a:solidFill>
              <a:effectLst/>
              <a:uLnTx/>
              <a:uFillTx/>
              <a:latin typeface="Arial"/>
              <a:ea typeface="+mn-ea"/>
              <a:cs typeface="+mn-cs"/>
              <a:sym typeface="Arial"/>
            </a:endParaRPr>
          </a:p>
        </p:txBody>
      </p:sp>
      <p:pic>
        <p:nvPicPr>
          <p:cNvPr id="25" name="Picture 24">
            <a:extLst>
              <a:ext uri="{FF2B5EF4-FFF2-40B4-BE49-F238E27FC236}">
                <a16:creationId xmlns:a16="http://schemas.microsoft.com/office/drawing/2014/main" id="{BA20FC66-E4A3-4098-A1A0-9B252B6A64AF}"/>
              </a:ext>
            </a:extLst>
          </p:cNvPr>
          <p:cNvPicPr>
            <a:picLocks noChangeAspect="1"/>
          </p:cNvPicPr>
          <p:nvPr/>
        </p:nvPicPr>
        <p:blipFill>
          <a:blip r:embed="rId6"/>
          <a:stretch>
            <a:fillRect/>
          </a:stretch>
        </p:blipFill>
        <p:spPr>
          <a:xfrm>
            <a:off x="2934576" y="1995195"/>
            <a:ext cx="6151397" cy="2353260"/>
          </a:xfrm>
          <a:prstGeom prst="rect">
            <a:avLst/>
          </a:prstGeom>
        </p:spPr>
      </p:pic>
      <p:pic>
        <p:nvPicPr>
          <p:cNvPr id="31" name="Picture 8" descr="https://i.pinimg.com/564x/3b/10/37/3b1037fde6f90055ff49d688133d9c45.jpg">
            <a:extLst>
              <a:ext uri="{FF2B5EF4-FFF2-40B4-BE49-F238E27FC236}">
                <a16:creationId xmlns:a16="http://schemas.microsoft.com/office/drawing/2014/main" id="{077A090F-9FE1-4DE1-BE51-761C6730712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876095" y="2714397"/>
            <a:ext cx="5362575" cy="403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66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2" presetClass="entr" presetSubtype="4"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3"/>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4">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5"/>
          <a:stretch>
            <a:fillRect/>
          </a:stretch>
        </p:blipFill>
        <p:spPr>
          <a:xfrm>
            <a:off x="10550525" y="347980"/>
            <a:ext cx="1642110" cy="2591435"/>
          </a:xfrm>
          <a:prstGeom prst="rect">
            <a:avLst/>
          </a:prstGeom>
        </p:spPr>
      </p:pic>
      <p:pic>
        <p:nvPicPr>
          <p:cNvPr id="18" name="图片 17" descr="未标题-4"/>
          <p:cNvPicPr>
            <a:picLocks noChangeAspect="1"/>
          </p:cNvPicPr>
          <p:nvPr/>
        </p:nvPicPr>
        <p:blipFill>
          <a:blip r:embed="rId6"/>
          <a:stretch>
            <a:fillRect/>
          </a:stretch>
        </p:blipFill>
        <p:spPr>
          <a:xfrm>
            <a:off x="1584325" y="1005840"/>
            <a:ext cx="774700" cy="546100"/>
          </a:xfrm>
          <a:prstGeom prst="rect">
            <a:avLst/>
          </a:prstGeom>
        </p:spPr>
      </p:pic>
      <p:pic>
        <p:nvPicPr>
          <p:cNvPr id="19" name="图片 18" descr="未标题-5"/>
          <p:cNvPicPr>
            <a:picLocks noChangeAspect="1"/>
          </p:cNvPicPr>
          <p:nvPr/>
        </p:nvPicPr>
        <p:blipFill>
          <a:blip r:embed="rId7"/>
          <a:stretch>
            <a:fillRect/>
          </a:stretch>
        </p:blipFill>
        <p:spPr>
          <a:xfrm>
            <a:off x="11254740" y="4396105"/>
            <a:ext cx="787400" cy="635000"/>
          </a:xfrm>
          <a:prstGeom prst="rect">
            <a:avLst/>
          </a:prstGeom>
        </p:spPr>
      </p:pic>
      <p:grpSp>
        <p:nvGrpSpPr>
          <p:cNvPr id="27" name="组合 26"/>
          <p:cNvGrpSpPr/>
          <p:nvPr/>
        </p:nvGrpSpPr>
        <p:grpSpPr>
          <a:xfrm>
            <a:off x="3196856" y="1187988"/>
            <a:ext cx="1331420" cy="1331420"/>
            <a:chOff x="10757" y="5883"/>
            <a:chExt cx="2737" cy="2737"/>
          </a:xfrm>
        </p:grpSpPr>
        <p:sp>
          <p:nvSpPr>
            <p:cNvPr id="26" name="圆角矩形 25"/>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22" name="圆角矩形 21"/>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T</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28" name="组合 27"/>
          <p:cNvGrpSpPr/>
          <p:nvPr/>
        </p:nvGrpSpPr>
        <p:grpSpPr>
          <a:xfrm>
            <a:off x="4570361" y="1187988"/>
            <a:ext cx="1331420" cy="1331420"/>
            <a:chOff x="10757" y="5883"/>
            <a:chExt cx="2737" cy="2737"/>
          </a:xfrm>
        </p:grpSpPr>
        <p:sp>
          <p:nvSpPr>
            <p:cNvPr id="29" name="圆角矩形 28"/>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0" name="圆角矩形 29"/>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O</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1" name="组合 30"/>
          <p:cNvGrpSpPr/>
          <p:nvPr/>
        </p:nvGrpSpPr>
        <p:grpSpPr>
          <a:xfrm>
            <a:off x="5948946" y="1187988"/>
            <a:ext cx="1331420" cy="1331420"/>
            <a:chOff x="10757" y="5883"/>
            <a:chExt cx="2737" cy="2737"/>
          </a:xfrm>
        </p:grpSpPr>
        <p:sp>
          <p:nvSpPr>
            <p:cNvPr id="32" name="圆角矩形 31"/>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3" name="圆角矩形 32"/>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Á</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4" name="组合 33"/>
          <p:cNvGrpSpPr/>
          <p:nvPr/>
        </p:nvGrpSpPr>
        <p:grpSpPr>
          <a:xfrm>
            <a:off x="7346581" y="1187988"/>
            <a:ext cx="1331420" cy="1331420"/>
            <a:chOff x="10757" y="5883"/>
            <a:chExt cx="2737" cy="2737"/>
          </a:xfrm>
        </p:grpSpPr>
        <p:sp>
          <p:nvSpPr>
            <p:cNvPr id="35" name="圆角矩形 34"/>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6" name="圆角矩形 35"/>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N</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pic>
        <p:nvPicPr>
          <p:cNvPr id="43" name="图片 42" descr="sfd"/>
          <p:cNvPicPr>
            <a:picLocks noChangeAspect="1"/>
          </p:cNvPicPr>
          <p:nvPr/>
        </p:nvPicPr>
        <p:blipFill>
          <a:blip r:embed="rId8"/>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9"/>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8"/>
          <a:stretch>
            <a:fillRect/>
          </a:stretch>
        </p:blipFill>
        <p:spPr>
          <a:xfrm>
            <a:off x="10148570" y="5429250"/>
            <a:ext cx="3119755" cy="1873250"/>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98156" y="2420506"/>
            <a:ext cx="638174" cy="872717"/>
          </a:xfrm>
          <a:prstGeom prst="rect">
            <a:avLst/>
          </a:prstGeom>
        </p:spPr>
      </p:pic>
      <p:pic>
        <p:nvPicPr>
          <p:cNvPr id="6" name="图片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5056" y="2299992"/>
            <a:ext cx="538761" cy="607377"/>
          </a:xfrm>
          <a:prstGeom prst="rect">
            <a:avLst/>
          </a:prstGeom>
        </p:spPr>
      </p:pic>
      <p:pic>
        <p:nvPicPr>
          <p:cNvPr id="21" name="图片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pic>
        <p:nvPicPr>
          <p:cNvPr id="14" name="Picture 13">
            <a:extLst>
              <a:ext uri="{FF2B5EF4-FFF2-40B4-BE49-F238E27FC236}">
                <a16:creationId xmlns:a16="http://schemas.microsoft.com/office/drawing/2014/main" id="{BB739A25-3F68-1AE9-1BBC-81980733BC1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9085" y="2590511"/>
            <a:ext cx="14357850" cy="34619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par>
                                <p:cTn id="39" presetID="2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500"/>
                                        <p:tgtEl>
                                          <p:spTgt spid="45"/>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par>
                          <p:cTn id="63" fill="hold">
                            <p:stCondLst>
                              <p:cond delay="3000"/>
                            </p:stCondLst>
                            <p:childTnLst>
                              <p:par>
                                <p:cTn id="64" presetID="53" presetClass="entr" presetSubtype="16"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par>
                                <p:cTn id="69" presetID="53" presetClass="entr" presetSubtype="16"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ppt_w</p:attrName>
                                        </p:attrNameLst>
                                      </p:cBhvr>
                                      <p:tavLst>
                                        <p:tav tm="0">
                                          <p:val>
                                            <p:fltVal val="0"/>
                                          </p:val>
                                        </p:tav>
                                        <p:tav tm="100000">
                                          <p:val>
                                            <p:strVal val="#ppt_w"/>
                                          </p:val>
                                        </p:tav>
                                      </p:tavLst>
                                    </p:anim>
                                    <p:anim calcmode="lin" valueType="num">
                                      <p:cBhvr>
                                        <p:cTn id="72" dur="500" fill="hold"/>
                                        <p:tgtEl>
                                          <p:spTgt spid="6"/>
                                        </p:tgtEl>
                                        <p:attrNameLst>
                                          <p:attrName>ppt_h</p:attrName>
                                        </p:attrNameLst>
                                      </p:cBhvr>
                                      <p:tavLst>
                                        <p:tav tm="0">
                                          <p:val>
                                            <p:fltVal val="0"/>
                                          </p:val>
                                        </p:tav>
                                        <p:tav tm="100000">
                                          <p:val>
                                            <p:strVal val="#ppt_h"/>
                                          </p:val>
                                        </p:tav>
                                      </p:tavLst>
                                    </p:anim>
                                    <p:animEffect transition="in" filter="fade">
                                      <p:cBhvr>
                                        <p:cTn id="73" dur="500"/>
                                        <p:tgtEl>
                                          <p:spTgt spid="6"/>
                                        </p:tgtEl>
                                      </p:cBhvr>
                                    </p:animEffect>
                                  </p:childTnLst>
                                </p:cTn>
                              </p:par>
                              <p:par>
                                <p:cTn id="74" presetID="53" presetClass="entr" presetSubtype="16"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par>
                                <p:cTn id="79" presetID="53" presetClass="entr" presetSubtype="16"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p:cTn id="81" dur="500" fill="hold"/>
                                        <p:tgtEl>
                                          <p:spTgt spid="53"/>
                                        </p:tgtEl>
                                        <p:attrNameLst>
                                          <p:attrName>ppt_w</p:attrName>
                                        </p:attrNameLst>
                                      </p:cBhvr>
                                      <p:tavLst>
                                        <p:tav tm="0">
                                          <p:val>
                                            <p:fltVal val="0"/>
                                          </p:val>
                                        </p:tav>
                                        <p:tav tm="100000">
                                          <p:val>
                                            <p:strVal val="#ppt_w"/>
                                          </p:val>
                                        </p:tav>
                                      </p:tavLst>
                                    </p:anim>
                                    <p:anim calcmode="lin" valueType="num">
                                      <p:cBhvr>
                                        <p:cTn id="82" dur="500" fill="hold"/>
                                        <p:tgtEl>
                                          <p:spTgt spid="53"/>
                                        </p:tgtEl>
                                        <p:attrNameLst>
                                          <p:attrName>ppt_h</p:attrName>
                                        </p:attrNameLst>
                                      </p:cBhvr>
                                      <p:tavLst>
                                        <p:tav tm="0">
                                          <p:val>
                                            <p:fltVal val="0"/>
                                          </p:val>
                                        </p:tav>
                                        <p:tav tm="100000">
                                          <p:val>
                                            <p:strVal val="#ppt_h"/>
                                          </p:val>
                                        </p:tav>
                                      </p:tavLst>
                                    </p:anim>
                                    <p:animEffect transition="in" filter="fade">
                                      <p:cBhvr>
                                        <p:cTn id="83" dur="500"/>
                                        <p:tgtEl>
                                          <p:spTgt spid="53"/>
                                        </p:tgtEl>
                                      </p:cBhvr>
                                    </p:animEffect>
                                  </p:childTnLst>
                                </p:cTn>
                              </p:par>
                              <p:par>
                                <p:cTn id="84" presetID="53" presetClass="entr" presetSubtype="16" fill="hold" nodeType="with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par>
                                <p:cTn id="89" presetID="53" presetClass="entr" presetSubtype="16"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500" fill="hold"/>
                                        <p:tgtEl>
                                          <p:spTgt spid="44"/>
                                        </p:tgtEl>
                                        <p:attrNameLst>
                                          <p:attrName>ppt_w</p:attrName>
                                        </p:attrNameLst>
                                      </p:cBhvr>
                                      <p:tavLst>
                                        <p:tav tm="0">
                                          <p:val>
                                            <p:fltVal val="0"/>
                                          </p:val>
                                        </p:tav>
                                        <p:tav tm="100000">
                                          <p:val>
                                            <p:strVal val="#ppt_w"/>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Effect transition="in" filter="fade">
                                      <p:cBhvr>
                                        <p:cTn id="93" dur="500"/>
                                        <p:tgtEl>
                                          <p:spTgt spid="44"/>
                                        </p:tgtEl>
                                      </p:cBhvr>
                                    </p:animEffect>
                                  </p:childTnLst>
                                </p:cTn>
                              </p:par>
                              <p:par>
                                <p:cTn id="94" presetID="53" presetClass="entr" presetSubtype="16" fill="hold" nodeType="withEffect">
                                  <p:stCondLst>
                                    <p:cond delay="0"/>
                                  </p:stCondLst>
                                  <p:childTnLst>
                                    <p:set>
                                      <p:cBhvr>
                                        <p:cTn id="95" dur="1" fill="hold">
                                          <p:stCondLst>
                                            <p:cond delay="0"/>
                                          </p:stCondLst>
                                        </p:cTn>
                                        <p:tgtEl>
                                          <p:spTgt spid="3"/>
                                        </p:tgtEl>
                                        <p:attrNameLst>
                                          <p:attrName>style.visibility</p:attrName>
                                        </p:attrNameLst>
                                      </p:cBhvr>
                                      <p:to>
                                        <p:strVal val="visible"/>
                                      </p:to>
                                    </p:set>
                                    <p:anim calcmode="lin" valueType="num">
                                      <p:cBhvr>
                                        <p:cTn id="96" dur="500" fill="hold"/>
                                        <p:tgtEl>
                                          <p:spTgt spid="3"/>
                                        </p:tgtEl>
                                        <p:attrNameLst>
                                          <p:attrName>ppt_w</p:attrName>
                                        </p:attrNameLst>
                                      </p:cBhvr>
                                      <p:tavLst>
                                        <p:tav tm="0">
                                          <p:val>
                                            <p:fltVal val="0"/>
                                          </p:val>
                                        </p:tav>
                                        <p:tav tm="100000">
                                          <p:val>
                                            <p:strVal val="#ppt_w"/>
                                          </p:val>
                                        </p:tav>
                                      </p:tavLst>
                                    </p:anim>
                                    <p:anim calcmode="lin" valueType="num">
                                      <p:cBhvr>
                                        <p:cTn id="97" dur="500" fill="hold"/>
                                        <p:tgtEl>
                                          <p:spTgt spid="3"/>
                                        </p:tgtEl>
                                        <p:attrNameLst>
                                          <p:attrName>ppt_h</p:attrName>
                                        </p:attrNameLst>
                                      </p:cBhvr>
                                      <p:tavLst>
                                        <p:tav tm="0">
                                          <p:val>
                                            <p:fltVal val="0"/>
                                          </p:val>
                                        </p:tav>
                                        <p:tav tm="100000">
                                          <p:val>
                                            <p:strVal val="#ppt_h"/>
                                          </p:val>
                                        </p:tav>
                                      </p:tavLst>
                                    </p:anim>
                                    <p:animEffect transition="in" filter="fade">
                                      <p:cBhvr>
                                        <p:cTn id="98" dur="500"/>
                                        <p:tgtEl>
                                          <p:spTgt spid="3"/>
                                        </p:tgtEl>
                                      </p:cBhvr>
                                    </p:animEffect>
                                  </p:childTnLst>
                                </p:cTn>
                              </p:par>
                              <p:par>
                                <p:cTn id="99" presetID="53" presetClass="entr" presetSubtype="16"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childTnLst>
                          </p:cTn>
                        </p:par>
                        <p:par>
                          <p:cTn id="104" fill="hold">
                            <p:stCondLst>
                              <p:cond delay="3500"/>
                            </p:stCondLst>
                            <p:childTnLst>
                              <p:par>
                                <p:cTn id="105" presetID="22" presetClass="entr" presetSubtype="8" fill="hold" nodeType="after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wipe(down)">
                                      <p:cBhvr>
                                        <p:cTn id="1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Người ta cần dán các mảnh nhựa màu vừa đủ vào khung của những chiếc đèn hình lập phương như hình dưới đây. Hãy tính diện tích các mảnh nhựa màu cần sử dụng cho mỗi bóng đèn.</a:t>
            </a:r>
            <a:endPar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pic>
        <p:nvPicPr>
          <p:cNvPr id="6" name="Picture 5">
            <a:extLst>
              <a:ext uri="{FF2B5EF4-FFF2-40B4-BE49-F238E27FC236}">
                <a16:creationId xmlns:a16="http://schemas.microsoft.com/office/drawing/2014/main" id="{3CB0C2F0-D09A-3D02-F837-5ABAFC3857E6}"/>
              </a:ext>
            </a:extLst>
          </p:cNvPr>
          <p:cNvPicPr>
            <a:picLocks noChangeAspect="1"/>
          </p:cNvPicPr>
          <p:nvPr/>
        </p:nvPicPr>
        <p:blipFill>
          <a:blip r:embed="rId3"/>
          <a:stretch>
            <a:fillRect/>
          </a:stretch>
        </p:blipFill>
        <p:spPr>
          <a:xfrm>
            <a:off x="1731508" y="2508476"/>
            <a:ext cx="8522834" cy="3715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TextBox 1">
            <a:extLst>
              <a:ext uri="{FF2B5EF4-FFF2-40B4-BE49-F238E27FC236}">
                <a16:creationId xmlns:a16="http://schemas.microsoft.com/office/drawing/2014/main" id="{5D8A0248-3728-D27E-0516-190710531D60}"/>
              </a:ext>
            </a:extLst>
          </p:cNvPr>
          <p:cNvSpPr txBox="1"/>
          <p:nvPr/>
        </p:nvSpPr>
        <p:spPr>
          <a:xfrm>
            <a:off x="146046" y="653148"/>
            <a:ext cx="11893550" cy="5355312"/>
          </a:xfrm>
          <a:prstGeom prst="rect">
            <a:avLst/>
          </a:prstGeom>
          <a:noFill/>
        </p:spPr>
        <p:txBody>
          <a:bodyPr wrap="square" rtlCol="0">
            <a:spAutoFit/>
          </a:bodyPr>
          <a:lstStyle/>
          <a:p>
            <a:pPr algn="ctr"/>
            <a:r>
              <a:rPr lang="en-US" sz="3800" b="0" i="0" dirty="0" err="1">
                <a:solidFill>
                  <a:srgbClr val="FF0000"/>
                </a:solidFill>
                <a:effectLst/>
                <a:latin typeface="Cambria" panose="02040503050406030204" pitchFamily="18" charset="0"/>
                <a:ea typeface="Cambria" panose="02040503050406030204" pitchFamily="18" charset="0"/>
              </a:rPr>
              <a:t>Diện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tích</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nhựa</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cần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sử</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dụng</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cho</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bóng</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đèn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cạnh</a:t>
            </a:r>
            <a:r>
              <a:rPr lang="en-US" sz="3800" b="0" i="0" dirty="0">
                <a:solidFill>
                  <a:srgbClr val="FF0000"/>
                </a:solidFill>
                <a:effectLst/>
                <a:latin typeface="Cambria" panose="02040503050406030204" pitchFamily="18" charset="0"/>
                <a:ea typeface="Cambria" panose="02040503050406030204" pitchFamily="18" charset="0"/>
              </a:rPr>
              <a:t> 25 cm </a:t>
            </a:r>
            <a:r>
              <a:rPr lang="en-US" sz="3800" b="0" i="0" dirty="0" err="1">
                <a:solidFill>
                  <a:srgbClr val="FF0000"/>
                </a:solidFill>
                <a:effectLst/>
                <a:latin typeface="Cambria" panose="02040503050406030204" pitchFamily="18" charset="0"/>
                <a:ea typeface="Cambria" panose="02040503050406030204" pitchFamily="18" charset="0"/>
              </a:rPr>
              <a:t>là</a:t>
            </a:r>
            <a:r>
              <a:rPr lang="en-US" sz="3800" b="0" i="0" dirty="0">
                <a:solidFill>
                  <a:srgbClr val="FF0000"/>
                </a:solidFill>
                <a:effectLst/>
                <a:latin typeface="Cambria" panose="02040503050406030204" pitchFamily="18" charset="0"/>
                <a:ea typeface="Cambria" panose="02040503050406030204" pitchFamily="18" charset="0"/>
              </a:rPr>
              <a:t>:</a:t>
            </a:r>
          </a:p>
          <a:p>
            <a:pPr algn="ctr"/>
            <a:r>
              <a:rPr lang="en-US" sz="3800" b="0" i="0" dirty="0">
                <a:solidFill>
                  <a:srgbClr val="FF0000"/>
                </a:solidFill>
                <a:effectLst/>
                <a:latin typeface="Cambria" panose="02040503050406030204" pitchFamily="18" charset="0"/>
                <a:ea typeface="Cambria" panose="02040503050406030204" pitchFamily="18" charset="0"/>
              </a:rPr>
              <a:t>25 × 25 × 6 = 3 750 (cm</a:t>
            </a:r>
            <a:r>
              <a:rPr lang="en-US" sz="3800" b="0" i="0" baseline="30000" dirty="0">
                <a:solidFill>
                  <a:srgbClr val="FF0000"/>
                </a:solidFill>
                <a:effectLst/>
                <a:latin typeface="Cambria" panose="02040503050406030204" pitchFamily="18" charset="0"/>
                <a:ea typeface="Cambria" panose="02040503050406030204" pitchFamily="18" charset="0"/>
              </a:rPr>
              <a:t>2</a:t>
            </a:r>
            <a:r>
              <a:rPr lang="en-US" sz="3800" b="0" i="0" dirty="0">
                <a:solidFill>
                  <a:srgbClr val="FF0000"/>
                </a:solidFill>
                <a:effectLst/>
                <a:latin typeface="Cambria" panose="02040503050406030204" pitchFamily="18" charset="0"/>
                <a:ea typeface="Cambria" panose="02040503050406030204" pitchFamily="18" charset="0"/>
              </a:rPr>
              <a:t>)</a:t>
            </a:r>
          </a:p>
          <a:p>
            <a:pPr algn="ctr"/>
            <a:r>
              <a:rPr lang="en-US" sz="3800" b="0" i="0" dirty="0" err="1">
                <a:solidFill>
                  <a:srgbClr val="FF0000"/>
                </a:solidFill>
                <a:effectLst/>
                <a:latin typeface="Cambria" panose="02040503050406030204" pitchFamily="18" charset="0"/>
                <a:ea typeface="Cambria" panose="02040503050406030204" pitchFamily="18" charset="0"/>
              </a:rPr>
              <a:t>Diện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tích</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nhựa</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cần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sử</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dụng</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cho</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bóng</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đèn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cạnh</a:t>
            </a:r>
            <a:r>
              <a:rPr lang="en-US" sz="3800" b="0" i="0" dirty="0">
                <a:solidFill>
                  <a:srgbClr val="FF0000"/>
                </a:solidFill>
                <a:effectLst/>
                <a:latin typeface="Cambria" panose="02040503050406030204" pitchFamily="18" charset="0"/>
                <a:ea typeface="Cambria" panose="02040503050406030204" pitchFamily="18" charset="0"/>
              </a:rPr>
              <a:t> 15 cm </a:t>
            </a:r>
            <a:r>
              <a:rPr lang="en-US" sz="3800" b="0" i="0" dirty="0" err="1">
                <a:solidFill>
                  <a:srgbClr val="FF0000"/>
                </a:solidFill>
                <a:effectLst/>
                <a:latin typeface="Cambria" panose="02040503050406030204" pitchFamily="18" charset="0"/>
                <a:ea typeface="Cambria" panose="02040503050406030204" pitchFamily="18" charset="0"/>
              </a:rPr>
              <a:t>là</a:t>
            </a:r>
            <a:r>
              <a:rPr lang="en-US" sz="3800" b="0" i="0" dirty="0">
                <a:solidFill>
                  <a:srgbClr val="FF0000"/>
                </a:solidFill>
                <a:effectLst/>
                <a:latin typeface="Cambria" panose="02040503050406030204" pitchFamily="18" charset="0"/>
                <a:ea typeface="Cambria" panose="02040503050406030204" pitchFamily="18" charset="0"/>
              </a:rPr>
              <a:t>:</a:t>
            </a:r>
          </a:p>
          <a:p>
            <a:pPr algn="ctr"/>
            <a:r>
              <a:rPr lang="en-US" sz="3800" b="0" i="0" dirty="0">
                <a:solidFill>
                  <a:srgbClr val="FF0000"/>
                </a:solidFill>
                <a:effectLst/>
                <a:latin typeface="Cambria" panose="02040503050406030204" pitchFamily="18" charset="0"/>
                <a:ea typeface="Cambria" panose="02040503050406030204" pitchFamily="18" charset="0"/>
              </a:rPr>
              <a:t>15 × 15 × 6 = 1 350 (cm</a:t>
            </a:r>
            <a:r>
              <a:rPr lang="en-US" sz="3800" b="0" i="0" baseline="30000" dirty="0">
                <a:solidFill>
                  <a:srgbClr val="FF0000"/>
                </a:solidFill>
                <a:effectLst/>
                <a:latin typeface="Cambria" panose="02040503050406030204" pitchFamily="18" charset="0"/>
                <a:ea typeface="Cambria" panose="02040503050406030204" pitchFamily="18" charset="0"/>
              </a:rPr>
              <a:t>2</a:t>
            </a:r>
            <a:r>
              <a:rPr lang="en-US" sz="3800" b="0" i="0" dirty="0">
                <a:solidFill>
                  <a:srgbClr val="FF0000"/>
                </a:solidFill>
                <a:effectLst/>
                <a:latin typeface="Cambria" panose="02040503050406030204" pitchFamily="18" charset="0"/>
                <a:ea typeface="Cambria" panose="02040503050406030204" pitchFamily="18" charset="0"/>
              </a:rPr>
              <a:t>)</a:t>
            </a:r>
          </a:p>
          <a:p>
            <a:pPr algn="ctr"/>
            <a:r>
              <a:rPr lang="en-US" sz="3800" b="0" i="0" dirty="0" err="1">
                <a:solidFill>
                  <a:srgbClr val="FF0000"/>
                </a:solidFill>
                <a:effectLst/>
                <a:latin typeface="Cambria" panose="02040503050406030204" pitchFamily="18" charset="0"/>
                <a:ea typeface="Cambria" panose="02040503050406030204" pitchFamily="18" charset="0"/>
              </a:rPr>
              <a:t>Diện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tích</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nhựa</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cần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sử</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dụng</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cho</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bóng</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đèn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cạnh</a:t>
            </a:r>
            <a:r>
              <a:rPr lang="en-US" sz="3800" b="0" i="0" dirty="0">
                <a:solidFill>
                  <a:srgbClr val="FF0000"/>
                </a:solidFill>
                <a:effectLst/>
                <a:latin typeface="Cambria" panose="02040503050406030204" pitchFamily="18" charset="0"/>
                <a:ea typeface="Cambria" panose="02040503050406030204" pitchFamily="18" charset="0"/>
              </a:rPr>
              <a:t> 25 cm </a:t>
            </a:r>
            <a:r>
              <a:rPr lang="en-US" sz="3800" b="0" i="0" dirty="0" err="1">
                <a:solidFill>
                  <a:srgbClr val="FF0000"/>
                </a:solidFill>
                <a:effectLst/>
                <a:latin typeface="Cambria" panose="02040503050406030204" pitchFamily="18" charset="0"/>
                <a:ea typeface="Cambria" panose="02040503050406030204" pitchFamily="18" charset="0"/>
              </a:rPr>
              <a:t>là</a:t>
            </a:r>
            <a:r>
              <a:rPr lang="en-US" sz="3800" b="0" i="0" dirty="0">
                <a:solidFill>
                  <a:srgbClr val="FF0000"/>
                </a:solidFill>
                <a:effectLst/>
                <a:latin typeface="Cambria" panose="02040503050406030204" pitchFamily="18" charset="0"/>
                <a:ea typeface="Cambria" panose="02040503050406030204" pitchFamily="18" charset="0"/>
              </a:rPr>
              <a:t>:</a:t>
            </a:r>
          </a:p>
          <a:p>
            <a:pPr algn="ctr"/>
            <a:r>
              <a:rPr lang="en-US" sz="3800" b="0" i="0" dirty="0">
                <a:solidFill>
                  <a:srgbClr val="FF0000"/>
                </a:solidFill>
                <a:effectLst/>
                <a:latin typeface="Cambria" panose="02040503050406030204" pitchFamily="18" charset="0"/>
                <a:ea typeface="Cambria" panose="02040503050406030204" pitchFamily="18" charset="0"/>
              </a:rPr>
              <a:t>30 × 30 × 6 = 5 400 (</a:t>
            </a:r>
            <a:r>
              <a:rPr lang="en-US" sz="3800" b="0" i="0">
                <a:solidFill>
                  <a:srgbClr val="FF0000"/>
                </a:solidFill>
                <a:effectLst/>
                <a:latin typeface="Cambria" panose="02040503050406030204" pitchFamily="18" charset="0"/>
                <a:ea typeface="Cambria" panose="02040503050406030204" pitchFamily="18" charset="0"/>
              </a:rPr>
              <a:t>cm</a:t>
            </a:r>
            <a:r>
              <a:rPr lang="en-US" sz="3800" b="0" i="0" baseline="30000">
                <a:solidFill>
                  <a:srgbClr val="FF0000"/>
                </a:solidFill>
                <a:effectLst/>
                <a:latin typeface="Cambria" panose="02040503050406030204" pitchFamily="18" charset="0"/>
                <a:ea typeface="Cambria" panose="02040503050406030204" pitchFamily="18" charset="0"/>
              </a:rPr>
              <a:t>2</a:t>
            </a:r>
            <a:r>
              <a:rPr lang="en-US" sz="3800" b="0" i="0">
                <a:solidFill>
                  <a:srgbClr val="FF0000"/>
                </a:solidFill>
                <a:effectLst/>
                <a:latin typeface="Cambria" panose="02040503050406030204" pitchFamily="18" charset="0"/>
                <a:ea typeface="Cambria" panose="02040503050406030204" pitchFamily="18" charset="0"/>
              </a:rPr>
              <a:t>)</a:t>
            </a:r>
            <a:endParaRPr lang="vi-VN" sz="3800" b="0" i="0">
              <a:solidFill>
                <a:srgbClr val="FF0000"/>
              </a:solidFill>
              <a:effectLst/>
              <a:latin typeface="Cambria" panose="02040503050406030204" pitchFamily="18" charset="0"/>
              <a:ea typeface="Cambria" panose="02040503050406030204" pitchFamily="18" charset="0"/>
            </a:endParaRPr>
          </a:p>
          <a:p>
            <a:pPr algn="ctr"/>
            <a:r>
              <a:rPr lang="vi-VN" sz="3800">
                <a:solidFill>
                  <a:srgbClr val="FF0000"/>
                </a:solidFill>
                <a:latin typeface="Cambria" panose="02040503050406030204" pitchFamily="18" charset="0"/>
                <a:ea typeface="Cambria" panose="02040503050406030204" pitchFamily="18" charset="0"/>
              </a:rPr>
              <a:t>Đáp số: Bóng đèn thứ nhất: 3 750 </a:t>
            </a:r>
            <a:r>
              <a:rPr lang="en-US" sz="3800">
                <a:solidFill>
                  <a:srgbClr val="FF0000"/>
                </a:solidFill>
                <a:latin typeface="Cambria" panose="02040503050406030204" pitchFamily="18" charset="0"/>
                <a:ea typeface="Cambria" panose="02040503050406030204" pitchFamily="18" charset="0"/>
              </a:rPr>
              <a:t>cm</a:t>
            </a:r>
            <a:r>
              <a:rPr lang="en-US" sz="3800" baseline="30000">
                <a:solidFill>
                  <a:srgbClr val="FF0000"/>
                </a:solidFill>
                <a:latin typeface="Cambria" panose="02040503050406030204" pitchFamily="18" charset="0"/>
                <a:ea typeface="Cambria" panose="02040503050406030204" pitchFamily="18" charset="0"/>
              </a:rPr>
              <a:t>2</a:t>
            </a:r>
            <a:endParaRPr lang="vi-VN" sz="3800">
              <a:solidFill>
                <a:srgbClr val="FF0000"/>
              </a:solidFill>
              <a:latin typeface="Cambria" panose="02040503050406030204" pitchFamily="18" charset="0"/>
              <a:ea typeface="Cambria" panose="02040503050406030204" pitchFamily="18" charset="0"/>
            </a:endParaRPr>
          </a:p>
          <a:p>
            <a:pPr algn="ctr"/>
            <a:r>
              <a:rPr lang="vi-VN" sz="3800">
                <a:solidFill>
                  <a:srgbClr val="FF0000"/>
                </a:solidFill>
                <a:latin typeface="Cambria" panose="02040503050406030204" pitchFamily="18" charset="0"/>
                <a:ea typeface="Cambria" panose="02040503050406030204" pitchFamily="18" charset="0"/>
              </a:rPr>
              <a:t>            Bóng đèn thứ hai: 1 350 </a:t>
            </a:r>
            <a:r>
              <a:rPr lang="en-US" sz="3800">
                <a:solidFill>
                  <a:srgbClr val="FF0000"/>
                </a:solidFill>
                <a:latin typeface="Cambria" panose="02040503050406030204" pitchFamily="18" charset="0"/>
                <a:ea typeface="Cambria" panose="02040503050406030204" pitchFamily="18" charset="0"/>
              </a:rPr>
              <a:t>cm</a:t>
            </a:r>
            <a:r>
              <a:rPr lang="en-US" sz="3800" baseline="30000">
                <a:solidFill>
                  <a:srgbClr val="FF0000"/>
                </a:solidFill>
                <a:latin typeface="Cambria" panose="02040503050406030204" pitchFamily="18" charset="0"/>
                <a:ea typeface="Cambria" panose="02040503050406030204" pitchFamily="18" charset="0"/>
              </a:rPr>
              <a:t>2</a:t>
            </a:r>
            <a:endParaRPr lang="vi-VN" sz="3800">
              <a:solidFill>
                <a:srgbClr val="FF0000"/>
              </a:solidFill>
              <a:latin typeface="Cambria" panose="02040503050406030204" pitchFamily="18" charset="0"/>
              <a:ea typeface="Cambria" panose="02040503050406030204" pitchFamily="18" charset="0"/>
            </a:endParaRPr>
          </a:p>
          <a:p>
            <a:pPr algn="ctr"/>
            <a:r>
              <a:rPr lang="vi-VN" sz="3800">
                <a:solidFill>
                  <a:srgbClr val="FF0000"/>
                </a:solidFill>
                <a:latin typeface="Cambria" panose="02040503050406030204" pitchFamily="18" charset="0"/>
                <a:ea typeface="Cambria" panose="02040503050406030204" pitchFamily="18" charset="0"/>
              </a:rPr>
              <a:t>           Bóng đèn thứ ba: 5 400 </a:t>
            </a:r>
            <a:r>
              <a:rPr lang="en-US" sz="3800">
                <a:solidFill>
                  <a:srgbClr val="FF0000"/>
                </a:solidFill>
                <a:latin typeface="Cambria" panose="02040503050406030204" pitchFamily="18" charset="0"/>
                <a:ea typeface="Cambria" panose="02040503050406030204" pitchFamily="18" charset="0"/>
              </a:rPr>
              <a:t>cm</a:t>
            </a:r>
            <a:r>
              <a:rPr lang="en-US" sz="3800" baseline="30000">
                <a:solidFill>
                  <a:srgbClr val="FF0000"/>
                </a:solidFill>
                <a:latin typeface="Cambria" panose="02040503050406030204" pitchFamily="18" charset="0"/>
                <a:ea typeface="Cambria" panose="02040503050406030204" pitchFamily="18" charset="0"/>
              </a:rPr>
              <a:t>2</a:t>
            </a:r>
            <a:endParaRPr lang="en-US" sz="3800" b="0" i="0" dirty="0">
              <a:solidFill>
                <a:srgbClr val="FF0000"/>
              </a:solidFill>
              <a:effectLst/>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308324"/>
          </a:xfrm>
          <a:prstGeom prst="rect">
            <a:avLst/>
          </a:prstGeom>
          <a:noFill/>
        </p:spPr>
        <p:txBody>
          <a:bodyPr wrap="square">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Mai muốn phủ các mặt xung quanh và mặt trên cùng của một chiếc bánh có dạng hình lập phương cạnh 10 cm bằng một lớp kem. Tính diện tích phần bánh cần phủ.</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pic>
        <p:nvPicPr>
          <p:cNvPr id="8" name="Picture 7">
            <a:extLst>
              <a:ext uri="{FF2B5EF4-FFF2-40B4-BE49-F238E27FC236}">
                <a16:creationId xmlns:a16="http://schemas.microsoft.com/office/drawing/2014/main" id="{50A160B4-877B-BB42-1700-D704F6500E4C}"/>
              </a:ext>
            </a:extLst>
          </p:cNvPr>
          <p:cNvPicPr>
            <a:picLocks noChangeAspect="1"/>
          </p:cNvPicPr>
          <p:nvPr/>
        </p:nvPicPr>
        <p:blipFill>
          <a:blip r:embed="rId3"/>
          <a:stretch>
            <a:fillRect/>
          </a:stretch>
        </p:blipFill>
        <p:spPr>
          <a:xfrm>
            <a:off x="7490353" y="2481942"/>
            <a:ext cx="4183215" cy="3073854"/>
          </a:xfrm>
          <a:prstGeom prst="rect">
            <a:avLst/>
          </a:prstGeom>
        </p:spPr>
      </p:pic>
      <p:sp>
        <p:nvSpPr>
          <p:cNvPr id="9" name="TextBox 8">
            <a:extLst>
              <a:ext uri="{FF2B5EF4-FFF2-40B4-BE49-F238E27FC236}">
                <a16:creationId xmlns:a16="http://schemas.microsoft.com/office/drawing/2014/main" id="{7BE06220-8D7A-C95D-784A-7334467EE302}"/>
              </a:ext>
            </a:extLst>
          </p:cNvPr>
          <p:cNvSpPr txBox="1"/>
          <p:nvPr/>
        </p:nvSpPr>
        <p:spPr>
          <a:xfrm>
            <a:off x="1012371" y="3135086"/>
            <a:ext cx="6792686" cy="2308324"/>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Bài</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giải</a:t>
            </a:r>
            <a:r>
              <a:rPr lang="en-US" sz="3600" b="1" i="0" dirty="0">
                <a:solidFill>
                  <a:srgbClr val="FF0000"/>
                </a:solidFill>
                <a:effectLst/>
                <a:latin typeface="Cambria" panose="02040503050406030204" pitchFamily="18" charset="0"/>
                <a:ea typeface="Cambria" panose="02040503050406030204" pitchFamily="18" charset="0"/>
              </a:rPr>
              <a:t>:</a:t>
            </a:r>
            <a:endParaRPr lang="en-US" sz="3600" b="0" i="0" dirty="0">
              <a:solidFill>
                <a:srgbClr val="FF0000"/>
              </a:solidFill>
              <a:effectLst/>
              <a:latin typeface="Cambria" panose="02040503050406030204" pitchFamily="18" charset="0"/>
              <a:ea typeface="Cambria" panose="02040503050406030204" pitchFamily="18" charset="0"/>
            </a:endParaRPr>
          </a:p>
          <a:p>
            <a:pPr algn="ct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phần</a:t>
            </a:r>
            <a:r>
              <a:rPr lang="en-US" sz="3600" b="0" i="0" dirty="0">
                <a:solidFill>
                  <a:srgbClr val="FF0000"/>
                </a:solidFill>
                <a:effectLst/>
                <a:latin typeface="Cambria" panose="02040503050406030204" pitchFamily="18" charset="0"/>
                <a:ea typeface="Cambria" panose="02040503050406030204" pitchFamily="18" charset="0"/>
              </a:rPr>
              <a:t> bánh </a:t>
            </a:r>
            <a:r>
              <a:rPr lang="en-US" sz="3600" b="0" i="0" dirty="0" err="1">
                <a:solidFill>
                  <a:srgbClr val="FF0000"/>
                </a:solidFill>
                <a:effectLst/>
                <a:latin typeface="Cambria" panose="02040503050406030204" pitchFamily="18" charset="0"/>
                <a:ea typeface="Cambria" panose="02040503050406030204" pitchFamily="18" charset="0"/>
              </a:rPr>
              <a:t>cần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phủ</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10 × 10 × 5 =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01230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rPr>
              <a:t>Rô-bốt cung cấp dịch vụ trang trí chậu cây với giá 25 đồng cho 1 cm</a:t>
            </a:r>
            <a:r>
              <a:rPr lang="vi-VN" sz="3200" baseline="30000" dirty="0">
                <a:solidFill>
                  <a:srgbClr val="002060"/>
                </a:solidFill>
                <a:latin typeface="Cambria" panose="02040503050406030204" pitchFamily="18" charset="0"/>
                <a:ea typeface="Cambria" panose="02040503050406030204" pitchFamily="18" charset="0"/>
              </a:rPr>
              <a:t>2</a:t>
            </a:r>
            <a:r>
              <a:rPr lang="vi-VN" sz="3200" dirty="0">
                <a:solidFill>
                  <a:srgbClr val="002060"/>
                </a:solidFill>
                <a:latin typeface="Cambria" panose="02040503050406030204" pitchFamily="18" charset="0"/>
                <a:ea typeface="Cambria" panose="02040503050406030204" pitchFamily="18" charset="0"/>
              </a:rPr>
              <a:t> chậu cây. Nam muốn trang trí các mặt xung quanh của chậu cây có dạng hình lập phương cạnh 20 cm. Hãy tính số tiền mà Nam cần trả cho Rô-bốt.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pic>
        <p:nvPicPr>
          <p:cNvPr id="6" name="Picture 5">
            <a:extLst>
              <a:ext uri="{FF2B5EF4-FFF2-40B4-BE49-F238E27FC236}">
                <a16:creationId xmlns:a16="http://schemas.microsoft.com/office/drawing/2014/main" id="{1C743C95-580C-D869-97DE-371B2A95861C}"/>
              </a:ext>
            </a:extLst>
          </p:cNvPr>
          <p:cNvPicPr>
            <a:picLocks noChangeAspect="1"/>
          </p:cNvPicPr>
          <p:nvPr/>
        </p:nvPicPr>
        <p:blipFill>
          <a:blip r:embed="rId3"/>
          <a:stretch>
            <a:fillRect/>
          </a:stretch>
        </p:blipFill>
        <p:spPr>
          <a:xfrm>
            <a:off x="7441545" y="2710543"/>
            <a:ext cx="4321149" cy="2642507"/>
          </a:xfrm>
          <a:prstGeom prst="rect">
            <a:avLst/>
          </a:prstGeom>
        </p:spPr>
      </p:pic>
      <p:sp>
        <p:nvSpPr>
          <p:cNvPr id="10" name="TextBox 9">
            <a:extLst>
              <a:ext uri="{FF2B5EF4-FFF2-40B4-BE49-F238E27FC236}">
                <a16:creationId xmlns:a16="http://schemas.microsoft.com/office/drawing/2014/main" id="{7BE06220-8D7A-C95D-784A-7334467EE302}"/>
              </a:ext>
            </a:extLst>
          </p:cNvPr>
          <p:cNvSpPr txBox="1"/>
          <p:nvPr/>
        </p:nvSpPr>
        <p:spPr>
          <a:xfrm>
            <a:off x="1012371" y="3135086"/>
            <a:ext cx="6792686" cy="304698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giải</a:t>
            </a:r>
            <a:r>
              <a:rPr lang="en-US" sz="3200" b="1"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a:p>
            <a:pPr algn="ct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trang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trí</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20 × 20 × 4 = 1 600 (cm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mà</a:t>
            </a:r>
            <a:r>
              <a:rPr lang="en-US" sz="3200" dirty="0">
                <a:solidFill>
                  <a:srgbClr val="FF0000"/>
                </a:solidFill>
                <a:latin typeface="Cambria" panose="02040503050406030204" pitchFamily="18" charset="0"/>
                <a:ea typeface="Cambria" panose="02040503050406030204" pitchFamily="18" charset="0"/>
              </a:rPr>
              <a:t> Nam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Rô-bốt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25 × 1 600 =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06432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1815882"/>
          </a:xfrm>
          <a:prstGeom prst="rect">
            <a:avLst/>
          </a:prstGeom>
          <a:noFill/>
        </p:spPr>
        <p:txBody>
          <a:bodyPr wrap="square">
            <a:spAutoFit/>
          </a:bodyPr>
          <a:lstStyle/>
          <a:p>
            <a:pPr lvl="0" algn="just">
              <a:defRPr/>
            </a:pPr>
            <a:r>
              <a:rPr lang="vi-VN" sz="2800" dirty="0">
                <a:solidFill>
                  <a:srgbClr val="002060"/>
                </a:solidFill>
                <a:latin typeface="Cambria" panose="02040503050406030204" pitchFamily="18" charset="0"/>
                <a:ea typeface="Cambria" panose="02040503050406030204" pitchFamily="18" charset="0"/>
              </a:rPr>
              <a:t>Nam có hai hình lập phương cạnh 4 cm. Bạn ấy đặt hai hình cạnh nhau để tạo thành một hình hộp chữ nhật. Mai nói rằng: “Diện tích toàn phần của hình hộp chữ nhật gấp 2 lần diện tích toàn phần của hình lập phương.”. Hỏi Mai nhận xét như vậy có đúng không?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0" name="TextBox 9">
            <a:extLst>
              <a:ext uri="{FF2B5EF4-FFF2-40B4-BE49-F238E27FC236}">
                <a16:creationId xmlns:a16="http://schemas.microsoft.com/office/drawing/2014/main" id="{7BE06220-8D7A-C95D-784A-7334467EE302}"/>
              </a:ext>
            </a:extLst>
          </p:cNvPr>
          <p:cNvSpPr txBox="1"/>
          <p:nvPr/>
        </p:nvSpPr>
        <p:spPr>
          <a:xfrm>
            <a:off x="298450" y="2171858"/>
            <a:ext cx="8630653" cy="4493538"/>
          </a:xfrm>
          <a:prstGeom prst="rect">
            <a:avLst/>
          </a:prstGeom>
          <a:noFill/>
        </p:spPr>
        <p:txBody>
          <a:bodyPr wrap="square" rtlCol="0">
            <a:spAutoFit/>
          </a:bodyPr>
          <a:lstStyle/>
          <a:p>
            <a:pPr algn="ctr"/>
            <a:r>
              <a:rPr lang="vi-VN" sz="2600" dirty="0">
                <a:solidFill>
                  <a:srgbClr val="FF0000"/>
                </a:solidFill>
                <a:latin typeface="Cambria" panose="02040503050406030204" pitchFamily="18" charset="0"/>
                <a:ea typeface="Cambria" panose="02040503050406030204" pitchFamily="18" charset="0"/>
              </a:rPr>
              <a:t>Diện tích toàn phần của hình lập phương là</a:t>
            </a:r>
            <a:r>
              <a:rPr lang="vi-VN" sz="2600">
                <a:solidFill>
                  <a:srgbClr val="FF0000"/>
                </a:solidFill>
                <a:latin typeface="Cambria" panose="02040503050406030204" pitchFamily="18" charset="0"/>
                <a:ea typeface="Cambria" panose="02040503050406030204" pitchFamily="18" charset="0"/>
              </a:rPr>
              <a:t>: </a:t>
            </a:r>
          </a:p>
          <a:p>
            <a:pPr algn="ctr"/>
            <a:r>
              <a:rPr lang="vi-VN" sz="2600">
                <a:solidFill>
                  <a:srgbClr val="FF0000"/>
                </a:solidFill>
                <a:latin typeface="Cambria" panose="02040503050406030204" pitchFamily="18" charset="0"/>
                <a:ea typeface="Cambria" panose="02040503050406030204" pitchFamily="18" charset="0"/>
              </a:rPr>
              <a:t>4 </a:t>
            </a:r>
            <a:r>
              <a:rPr lang="vi-VN" sz="2600" dirty="0">
                <a:solidFill>
                  <a:srgbClr val="FF0000"/>
                </a:solidFill>
                <a:latin typeface="Cambria" panose="02040503050406030204" pitchFamily="18" charset="0"/>
                <a:ea typeface="Cambria" panose="02040503050406030204" pitchFamily="18" charset="0"/>
              </a:rPr>
              <a:t>× 4 × 6 = 96 (cm</a:t>
            </a:r>
            <a:r>
              <a:rPr lang="vi-VN" sz="2600" baseline="30000" dirty="0">
                <a:solidFill>
                  <a:srgbClr val="FF0000"/>
                </a:solidFill>
                <a:latin typeface="Cambria" panose="02040503050406030204" pitchFamily="18" charset="0"/>
                <a:ea typeface="Cambria" panose="02040503050406030204" pitchFamily="18" charset="0"/>
              </a:rPr>
              <a:t>2</a:t>
            </a:r>
            <a:r>
              <a:rPr lang="vi-VN" sz="2600" dirty="0">
                <a:solidFill>
                  <a:srgbClr val="FF0000"/>
                </a:solidFill>
                <a:latin typeface="Cambria" panose="02040503050406030204" pitchFamily="18" charset="0"/>
                <a:ea typeface="Cambria" panose="02040503050406030204" pitchFamily="18" charset="0"/>
              </a:rPr>
              <a:t>)</a:t>
            </a:r>
          </a:p>
          <a:p>
            <a:pPr algn="ctr"/>
            <a:r>
              <a:rPr lang="vi-VN" sz="2600">
                <a:solidFill>
                  <a:srgbClr val="FF0000"/>
                </a:solidFill>
                <a:latin typeface="Cambria" panose="02040503050406030204" pitchFamily="18" charset="0"/>
                <a:ea typeface="Cambria" panose="02040503050406030204" pitchFamily="18" charset="0"/>
              </a:rPr>
              <a:t>Diện tích xung quanh của hình hộp chữ nhật là:</a:t>
            </a:r>
          </a:p>
          <a:p>
            <a:pPr algn="ctr"/>
            <a:r>
              <a:rPr lang="vi-VN" sz="2600">
                <a:solidFill>
                  <a:srgbClr val="FF0000"/>
                </a:solidFill>
                <a:latin typeface="Cambria" panose="02040503050406030204" pitchFamily="18" charset="0"/>
                <a:ea typeface="Cambria" panose="02040503050406030204" pitchFamily="18" charset="0"/>
              </a:rPr>
              <a:t>(8 + 4) x 2 x 4 = 96 (cm2)            </a:t>
            </a:r>
          </a:p>
          <a:p>
            <a:pPr algn="ctr"/>
            <a:r>
              <a:rPr lang="vi-VN" sz="2600">
                <a:solidFill>
                  <a:srgbClr val="FF0000"/>
                </a:solidFill>
                <a:latin typeface="Cambria" panose="02040503050406030204" pitchFamily="18" charset="0"/>
                <a:ea typeface="Cambria" panose="02040503050406030204" pitchFamily="18" charset="0"/>
              </a:rPr>
              <a:t>Diện tích một mặt đáy của hình hộp chữ nhật là:</a:t>
            </a:r>
          </a:p>
          <a:p>
            <a:pPr algn="ctr"/>
            <a:r>
              <a:rPr lang="vi-VN" sz="2600">
                <a:solidFill>
                  <a:srgbClr val="FF0000"/>
                </a:solidFill>
                <a:latin typeface="Cambria" panose="02040503050406030204" pitchFamily="18" charset="0"/>
                <a:ea typeface="Cambria" panose="02040503050406030204" pitchFamily="18" charset="0"/>
              </a:rPr>
              <a:t>8 x 4 = 32 (cm2)</a:t>
            </a:r>
          </a:p>
          <a:p>
            <a:pPr algn="ctr"/>
            <a:r>
              <a:rPr lang="vi-VN" sz="2600">
                <a:solidFill>
                  <a:srgbClr val="FF0000"/>
                </a:solidFill>
                <a:latin typeface="Cambria" panose="02040503050406030204" pitchFamily="18" charset="0"/>
                <a:ea typeface="Cambria" panose="02040503050406030204" pitchFamily="18" charset="0"/>
              </a:rPr>
              <a:t>Diện tích toàn phần của hình hộp chữ nhật là:</a:t>
            </a:r>
          </a:p>
          <a:p>
            <a:pPr algn="ctr"/>
            <a:r>
              <a:rPr lang="vi-VN" sz="2600">
                <a:solidFill>
                  <a:srgbClr val="FF0000"/>
                </a:solidFill>
                <a:latin typeface="Cambria" panose="02040503050406030204" pitchFamily="18" charset="0"/>
                <a:ea typeface="Cambria" panose="02040503050406030204" pitchFamily="18" charset="0"/>
              </a:rPr>
              <a:t>96 + 32 x 2 = 160 (cm2)</a:t>
            </a:r>
          </a:p>
          <a:p>
            <a:pPr algn="ctr"/>
            <a:r>
              <a:rPr lang="vi-VN" sz="2600">
                <a:solidFill>
                  <a:srgbClr val="FF0000"/>
                </a:solidFill>
                <a:latin typeface="Cambria" panose="02040503050406030204" pitchFamily="18" charset="0"/>
                <a:ea typeface="Cambria" panose="02040503050406030204" pitchFamily="18" charset="0"/>
              </a:rPr>
              <a:t>Do </a:t>
            </a:r>
            <a:r>
              <a:rPr lang="vi-VN" sz="2600" dirty="0">
                <a:solidFill>
                  <a:srgbClr val="FF0000"/>
                </a:solidFill>
                <a:latin typeface="Cambria" panose="02040503050406030204" pitchFamily="18" charset="0"/>
                <a:ea typeface="Cambria" panose="02040503050406030204" pitchFamily="18" charset="0"/>
              </a:rPr>
              <a:t>đó diện tích toàn phần của hình hộp chữ nhật không gấp 2 lần diện tích toàn phần của hình lập phương.</a:t>
            </a:r>
          </a:p>
          <a:p>
            <a:pPr algn="ctr"/>
            <a:r>
              <a:rPr lang="vi-VN" sz="2600" dirty="0">
                <a:solidFill>
                  <a:srgbClr val="FF0000"/>
                </a:solidFill>
                <a:latin typeface="Cambria" panose="02040503050406030204" pitchFamily="18" charset="0"/>
                <a:ea typeface="Cambria" panose="02040503050406030204" pitchFamily="18" charset="0"/>
              </a:rPr>
              <a:t>Vậy Mai nhận xét sai.</a:t>
            </a:r>
          </a:p>
        </p:txBody>
      </p:sp>
      <p:pic>
        <p:nvPicPr>
          <p:cNvPr id="8" name="Picture 7">
            <a:extLst>
              <a:ext uri="{FF2B5EF4-FFF2-40B4-BE49-F238E27FC236}">
                <a16:creationId xmlns:a16="http://schemas.microsoft.com/office/drawing/2014/main" id="{1F378A2E-3FEA-6DC3-AD8E-F06CFC7C3C4F}"/>
              </a:ext>
            </a:extLst>
          </p:cNvPr>
          <p:cNvPicPr>
            <a:picLocks noChangeAspect="1"/>
          </p:cNvPicPr>
          <p:nvPr/>
        </p:nvPicPr>
        <p:blipFill>
          <a:blip r:embed="rId3"/>
          <a:stretch>
            <a:fillRect/>
          </a:stretch>
        </p:blipFill>
        <p:spPr>
          <a:xfrm>
            <a:off x="9165633" y="4681594"/>
            <a:ext cx="2614355" cy="1815882"/>
          </a:xfrm>
          <a:prstGeom prst="rect">
            <a:avLst/>
          </a:prstGeom>
        </p:spPr>
      </p:pic>
    </p:spTree>
    <p:extLst>
      <p:ext uri="{BB962C8B-B14F-4D97-AF65-F5344CB8AC3E}">
        <p14:creationId xmlns:p14="http://schemas.microsoft.com/office/powerpoint/2010/main" val="686176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2"/>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3">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4"/>
          <a:stretch>
            <a:fillRect/>
          </a:stretch>
        </p:blipFill>
        <p:spPr>
          <a:xfrm>
            <a:off x="10550525" y="347980"/>
            <a:ext cx="1642110" cy="2591435"/>
          </a:xfrm>
          <a:prstGeom prst="rect">
            <a:avLst/>
          </a:prstGeom>
        </p:spPr>
      </p:pic>
      <p:pic>
        <p:nvPicPr>
          <p:cNvPr id="19" name="图片 18" descr="未标题-5"/>
          <p:cNvPicPr>
            <a:picLocks noChangeAspect="1"/>
          </p:cNvPicPr>
          <p:nvPr/>
        </p:nvPicPr>
        <p:blipFill>
          <a:blip r:embed="rId5"/>
          <a:stretch>
            <a:fillRect/>
          </a:stretch>
        </p:blipFill>
        <p:spPr>
          <a:xfrm>
            <a:off x="11254740" y="4396105"/>
            <a:ext cx="787400" cy="635000"/>
          </a:xfrm>
          <a:prstGeom prst="rect">
            <a:avLst/>
          </a:prstGeom>
        </p:spPr>
      </p:pic>
      <p:pic>
        <p:nvPicPr>
          <p:cNvPr id="43" name="图片 42" descr="sfd"/>
          <p:cNvPicPr>
            <a:picLocks noChangeAspect="1"/>
          </p:cNvPicPr>
          <p:nvPr/>
        </p:nvPicPr>
        <p:blipFill>
          <a:blip r:embed="rId6"/>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7"/>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6"/>
          <a:stretch>
            <a:fillRect/>
          </a:stretch>
        </p:blipFill>
        <p:spPr>
          <a:xfrm>
            <a:off x="10148570" y="5429250"/>
            <a:ext cx="3119755" cy="1873250"/>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pic>
        <p:nvPicPr>
          <p:cNvPr id="17" name="Picture 16">
            <a:extLst>
              <a:ext uri="{FF2B5EF4-FFF2-40B4-BE49-F238E27FC236}">
                <a16:creationId xmlns:a16="http://schemas.microsoft.com/office/drawing/2014/main" id="{2F86274C-FA40-4A8B-AA62-38FE93D4D9BB}"/>
              </a:ext>
            </a:extLst>
          </p:cNvPr>
          <p:cNvPicPr>
            <a:picLocks noChangeAspect="1"/>
          </p:cNvPicPr>
          <p:nvPr/>
        </p:nvPicPr>
        <p:blipFill>
          <a:blip r:embed="rId12"/>
          <a:stretch>
            <a:fillRect/>
          </a:stretch>
        </p:blipFill>
        <p:spPr>
          <a:xfrm>
            <a:off x="1980843" y="1866768"/>
            <a:ext cx="8230313" cy="3048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491</Words>
  <Application>Microsoft Office PowerPoint</Application>
  <PresentationFormat>Widescreen</PresentationFormat>
  <Paragraphs>41</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新学期|新规划|新气象</dc:title>
  <dc:creator>Thao Tran</dc:creator>
  <cp:lastModifiedBy>Administrator</cp:lastModifiedBy>
  <cp:revision>49</cp:revision>
  <dcterms:created xsi:type="dcterms:W3CDTF">2022-09-13T07:29:09Z</dcterms:created>
  <dcterms:modified xsi:type="dcterms:W3CDTF">2025-03-17T05:38:04Z</dcterms:modified>
</cp:coreProperties>
</file>