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9" r:id="rId4"/>
    <p:sldId id="2635" r:id="rId5"/>
    <p:sldId id="2640" r:id="rId6"/>
    <p:sldId id="2636" r:id="rId7"/>
    <p:sldId id="299" r:id="rId8"/>
    <p:sldId id="2645" r:id="rId9"/>
    <p:sldId id="26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0B"/>
    <a:srgbClr val="FF0000"/>
    <a:srgbClr val="FF00FF"/>
    <a:srgbClr val="CC00FF"/>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86" d="100"/>
          <a:sy n="86" d="100"/>
        </p:scale>
        <p:origin x="42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5/4/2026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3"/>
          <a:stretch>
            <a:fillRect/>
          </a:stretch>
        </p:blipFill>
        <p:spPr>
          <a:xfrm>
            <a:off x="2569599" y="577391"/>
            <a:ext cx="6771984" cy="3074491"/>
          </a:xfrm>
          <a:prstGeom prst="rect">
            <a:avLst/>
          </a:prstGeom>
        </p:spPr>
      </p:pic>
      <p:pic>
        <p:nvPicPr>
          <p:cNvPr id="3" name="Picture 2">
            <a:extLst>
              <a:ext uri="{FF2B5EF4-FFF2-40B4-BE49-F238E27FC236}">
                <a16:creationId xmlns:a16="http://schemas.microsoft.com/office/drawing/2014/main" id="{DCDECCCF-8E10-7AFD-8952-47B451CACB7A}"/>
              </a:ext>
            </a:extLst>
          </p:cNvPr>
          <p:cNvPicPr>
            <a:picLocks noChangeAspect="1"/>
          </p:cNvPicPr>
          <p:nvPr/>
        </p:nvPicPr>
        <p:blipFill>
          <a:blip r:embed="rId4"/>
          <a:stretch>
            <a:fillRect/>
          </a:stretch>
        </p:blipFill>
        <p:spPr>
          <a:xfrm>
            <a:off x="5194480" y="3043465"/>
            <a:ext cx="1646063" cy="859611"/>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5. C</a:t>
            </a:r>
            <a:r>
              <a:rPr lang="vi-VN" sz="3200" b="1" dirty="0">
                <a:solidFill>
                  <a:srgbClr val="002060"/>
                </a:solidFill>
                <a:latin typeface="Cambria" panose="02040503050406030204" pitchFamily="18" charset="0"/>
                <a:ea typeface="Cambria" panose="02040503050406030204" pitchFamily="18" charset="0"/>
              </a:rPr>
              <a:t>họn và kể lại một sự kiện lịch sử nổi bật của Triều Hậu Lê, Triều Nguyễn mà em đã được học (theo gợi ý dưới đây):</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B2D2BC6-DBE1-95D5-8FCE-F2861B266B7B}"/>
              </a:ext>
            </a:extLst>
          </p:cNvPr>
          <p:cNvSpPr/>
          <p:nvPr/>
        </p:nvSpPr>
        <p:spPr>
          <a:xfrm>
            <a:off x="2477386" y="2567602"/>
            <a:ext cx="7868093" cy="2123658"/>
          </a:xfrm>
          <a:prstGeom prst="rect">
            <a:avLst/>
          </a:prstGeom>
          <a:solidFill>
            <a:srgbClr val="92E9D9"/>
          </a:solidFill>
          <a:ln w="19050">
            <a:solidFill>
              <a:schemeClr val="tx1"/>
            </a:solidFill>
            <a:prstDash val="dash"/>
          </a:ln>
        </p:spPr>
        <p:txBody>
          <a:bodyPr wrap="square">
            <a:spAutoFit/>
          </a:bodyPr>
          <a:lstStyle/>
          <a:p>
            <a:pPr algn="just"/>
            <a:r>
              <a:rPr lang="vi-VN" sz="4400" b="1" i="1" dirty="0">
                <a:solidFill>
                  <a:srgbClr val="FF0000"/>
                </a:solidFill>
                <a:latin typeface="Cambria" panose="02040503050406030204" pitchFamily="18" charset="0"/>
                <a:ea typeface="Cambria" panose="02040503050406030204" pitchFamily="18" charset="0"/>
              </a:rPr>
              <a:t>+ Tên sự kiện</a:t>
            </a:r>
          </a:p>
          <a:p>
            <a:pPr algn="just"/>
            <a:r>
              <a:rPr lang="vi-VN" sz="4400" b="1" i="1" dirty="0">
                <a:solidFill>
                  <a:srgbClr val="FF0000"/>
                </a:solidFill>
                <a:latin typeface="Cambria" panose="02040503050406030204" pitchFamily="18" charset="0"/>
                <a:ea typeface="Cambria" panose="02040503050406030204" pitchFamily="18" charset="0"/>
              </a:rPr>
              <a:t>+ Diễn biến chính của sự kiện.</a:t>
            </a:r>
          </a:p>
          <a:p>
            <a:pPr algn="just"/>
            <a:r>
              <a:rPr lang="vi-VN" sz="4400" b="1" i="1" dirty="0">
                <a:solidFill>
                  <a:srgbClr val="FF0000"/>
                </a:solidFill>
                <a:latin typeface="Cambria" panose="02040503050406030204" pitchFamily="18" charset="0"/>
                <a:ea typeface="Cambria" panose="02040503050406030204" pitchFamily="18" charset="0"/>
              </a:rPr>
              <a:t>+ Ý nghĩa của sự kiện.</a:t>
            </a: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1F4792F-A268-D0C5-4CE5-DDBF6851BB8A}"/>
              </a:ext>
            </a:extLst>
          </p:cNvPr>
          <p:cNvSpPr txBox="1"/>
          <p:nvPr/>
        </p:nvSpPr>
        <p:spPr>
          <a:xfrm>
            <a:off x="616688" y="450092"/>
            <a:ext cx="11196083" cy="6407908"/>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Tên sự kiện: </a:t>
            </a:r>
            <a:r>
              <a:rPr lang="nl-NL" sz="2400" dirty="0">
                <a:effectLst/>
                <a:latin typeface="Cambria" panose="02040503050406030204" pitchFamily="18" charset="0"/>
                <a:ea typeface="Cambria" panose="02040503050406030204" pitchFamily="18" charset="0"/>
              </a:rPr>
              <a:t>Chiến thắng Đống Đa (1789)</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Diễn biến chính của sự kiện: </a:t>
            </a:r>
            <a:r>
              <a:rPr lang="nl-NL" sz="2400" dirty="0">
                <a:effectLst/>
                <a:latin typeface="Cambria" panose="02040503050406030204" pitchFamily="18" charset="0"/>
                <a:ea typeface="Cambria" panose="02040503050406030204" pitchFamily="18" charset="0"/>
              </a:rPr>
              <a:t>Năm 1788, quân Thanh (Trung Quốc) xâm lược Đại Việt với danh nghĩa giúp nhà Lê trung hưng. Quang Trung Nguyễn Huệ quyết định tấn công quân Thanh vào dịp Tết Kỷ Dậu (1789). Quân Tây Sơn hành quân thần tốc từ Phú Xuân ra Thăng Long trong vòng 5 ngày. Đêm mồng 3 Tết, Nguyễn Huệ chỉ huy quân đội đánh úp đồn Hà Hồi và Ngọc Hồi của quân Thanh. Sáng mồng 5 Tết, quân Tây Sơn đánh thẳng vào Thăng Long. Tướng giặc Tôn Sĩ Nghị bỏ chạy, quân Thanh đại bại. Trận đánh quyết định diễn ra tại gò Đống Đa, nơi quân Tây Sơn đã đánh tan tác đội quân tinh nhuệ cuối cùng của nhà Thanh.</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Ý nghĩa của sự kiện: </a:t>
            </a:r>
            <a:r>
              <a:rPr lang="nl-NL" sz="2400" dirty="0">
                <a:effectLst/>
                <a:latin typeface="Cambria" panose="02040503050406030204" pitchFamily="18" charset="0"/>
                <a:ea typeface="Cambria" panose="02040503050406030204" pitchFamily="18" charset="0"/>
              </a:rPr>
              <a:t>Bảo vệ được nền độc lập dân tộc, đánh bại âm mưu xâm lược của nhà Thanh. Khẳng định tài năng quân sự xuất chúng của Quang Trung Nguyễn Huệ. Nâng cao uy tín và vị thế của nhà Tây Sơn trên chính trường Đại Việt. Trở thành biểu tượng của tinh thần yêu nước và sức mạnh đoàn kết dân tộc Việt Nam. Để lại bài học quý giá về nghệ thuật quân sự, đặc biệt là chiến thuật táo bạo và bất ngờ.</a:t>
            </a:r>
            <a:endParaRPr lang="en-US"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077218"/>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6. </a:t>
            </a:r>
            <a:r>
              <a:rPr lang="vi-VN" sz="3200" b="1" dirty="0">
                <a:solidFill>
                  <a:srgbClr val="002060"/>
                </a:solidFill>
                <a:latin typeface="Cambria" panose="02040503050406030204" pitchFamily="18" charset="0"/>
                <a:ea typeface="Cambria" panose="02040503050406030204" pitchFamily="18" charset="0"/>
              </a:rPr>
              <a:t>Em hãy hoàn thành bảng (theo gợi ý dưới đây vào vở) về các nước láng giềng của Việt Nam.</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9" name="Table 8">
            <a:extLst>
              <a:ext uri="{FF2B5EF4-FFF2-40B4-BE49-F238E27FC236}">
                <a16:creationId xmlns:a16="http://schemas.microsoft.com/office/drawing/2014/main" id="{30B8CB5C-13C0-BF7C-81DA-FB2A8FF1D1D5}"/>
              </a:ext>
            </a:extLst>
          </p:cNvPr>
          <p:cNvGraphicFramePr>
            <a:graphicFrameLocks noGrp="1"/>
          </p:cNvGraphicFramePr>
          <p:nvPr>
            <p:extLst>
              <p:ext uri="{D42A27DB-BD31-4B8C-83A1-F6EECF244321}">
                <p14:modId xmlns:p14="http://schemas.microsoft.com/office/powerpoint/2010/main" val="3499955842"/>
              </p:ext>
            </p:extLst>
          </p:nvPr>
        </p:nvGraphicFramePr>
        <p:xfrm>
          <a:off x="806302" y="1815240"/>
          <a:ext cx="10515600" cy="3413760"/>
        </p:xfrm>
        <a:graphic>
          <a:graphicData uri="http://schemas.openxmlformats.org/drawingml/2006/table">
            <a:tbl>
              <a:tblPr/>
              <a:tblGrid>
                <a:gridCol w="2628900">
                  <a:extLst>
                    <a:ext uri="{9D8B030D-6E8A-4147-A177-3AD203B41FA5}">
                      <a16:colId xmlns:a16="http://schemas.microsoft.com/office/drawing/2014/main" val="3985888368"/>
                    </a:ext>
                  </a:extLst>
                </a:gridCol>
                <a:gridCol w="2628900">
                  <a:extLst>
                    <a:ext uri="{9D8B030D-6E8A-4147-A177-3AD203B41FA5}">
                      <a16:colId xmlns:a16="http://schemas.microsoft.com/office/drawing/2014/main" val="1718980772"/>
                    </a:ext>
                  </a:extLst>
                </a:gridCol>
                <a:gridCol w="2628900">
                  <a:extLst>
                    <a:ext uri="{9D8B030D-6E8A-4147-A177-3AD203B41FA5}">
                      <a16:colId xmlns:a16="http://schemas.microsoft.com/office/drawing/2014/main" val="742438114"/>
                    </a:ext>
                  </a:extLst>
                </a:gridCol>
                <a:gridCol w="2628900">
                  <a:extLst>
                    <a:ext uri="{9D8B030D-6E8A-4147-A177-3AD203B41FA5}">
                      <a16:colId xmlns:a16="http://schemas.microsoft.com/office/drawing/2014/main" val="1725034506"/>
                    </a:ext>
                  </a:extLst>
                </a:gridCol>
              </a:tblGrid>
              <a:tr h="0">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Trung </a:t>
                      </a:r>
                      <a:r>
                        <a:rPr lang="en-US" sz="3200" b="1" dirty="0" err="1">
                          <a:solidFill>
                            <a:srgbClr val="000000"/>
                          </a:solidFill>
                          <a:effectLst/>
                          <a:latin typeface="Cambria" panose="02040503050406030204" pitchFamily="18" charset="0"/>
                          <a:ea typeface="Cambria" panose="02040503050406030204" pitchFamily="18" charset="0"/>
                        </a:rPr>
                        <a:t>Quốc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Lào</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Cam-</a:t>
                      </a:r>
                      <a:r>
                        <a:rPr lang="en-US" sz="3200" b="1" dirty="0" err="1">
                          <a:solidFill>
                            <a:srgbClr val="000000"/>
                          </a:solidFill>
                          <a:effectLst/>
                          <a:latin typeface="Cambria" panose="02040503050406030204" pitchFamily="18" charset="0"/>
                          <a:ea typeface="Cambria" panose="02040503050406030204" pitchFamily="18" charset="0"/>
                        </a:rPr>
                        <a:t>pu</a:t>
                      </a:r>
                      <a:r>
                        <a:rPr lang="en-US" sz="3200" b="1" dirty="0">
                          <a:solidFill>
                            <a:srgbClr val="000000"/>
                          </a:solidFill>
                          <a:effectLst/>
                          <a:latin typeface="Cambria" panose="02040503050406030204" pitchFamily="18" charset="0"/>
                          <a:ea typeface="Cambria" panose="02040503050406030204" pitchFamily="18" charset="0"/>
                        </a:rPr>
                        <a:t>-chia</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232825"/>
                  </a:ext>
                </a:extLst>
              </a:tr>
              <a:tr h="0">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Địa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22654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Khí hậu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647183"/>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Số dân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8173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Công trình kiến trúc tiêu biểu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220789"/>
                  </a:ext>
                </a:extLst>
              </a:tr>
            </a:tbl>
          </a:graphicData>
        </a:graphic>
      </p:graphicFrame>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0184F9B8-C95E-1AFB-D34F-15F237B7D9C7}"/>
              </a:ext>
            </a:extLst>
          </p:cNvPr>
          <p:cNvGraphicFramePr>
            <a:graphicFrameLocks noGrp="1"/>
          </p:cNvGraphicFramePr>
          <p:nvPr>
            <p:extLst>
              <p:ext uri="{D42A27DB-BD31-4B8C-83A1-F6EECF244321}">
                <p14:modId xmlns:p14="http://schemas.microsoft.com/office/powerpoint/2010/main" val="2458669097"/>
              </p:ext>
            </p:extLst>
          </p:nvPr>
        </p:nvGraphicFramePr>
        <p:xfrm>
          <a:off x="893135" y="610238"/>
          <a:ext cx="10494336" cy="5941677"/>
        </p:xfrm>
        <a:graphic>
          <a:graphicData uri="http://schemas.openxmlformats.org/drawingml/2006/table">
            <a:tbl>
              <a:tblPr firstRow="1" firstCol="1" bandRow="1">
                <a:tableStyleId>{5C22544A-7EE6-4342-B048-85BDC9FD1C3A}</a:tableStyleId>
              </a:tblPr>
              <a:tblGrid>
                <a:gridCol w="1860698">
                  <a:extLst>
                    <a:ext uri="{9D8B030D-6E8A-4147-A177-3AD203B41FA5}">
                      <a16:colId xmlns:a16="http://schemas.microsoft.com/office/drawing/2014/main" val="1204693698"/>
                    </a:ext>
                  </a:extLst>
                </a:gridCol>
                <a:gridCol w="4531404">
                  <a:extLst>
                    <a:ext uri="{9D8B030D-6E8A-4147-A177-3AD203B41FA5}">
                      <a16:colId xmlns:a16="http://schemas.microsoft.com/office/drawing/2014/main" val="1668289767"/>
                    </a:ext>
                  </a:extLst>
                </a:gridCol>
                <a:gridCol w="1806002">
                  <a:extLst>
                    <a:ext uri="{9D8B030D-6E8A-4147-A177-3AD203B41FA5}">
                      <a16:colId xmlns:a16="http://schemas.microsoft.com/office/drawing/2014/main" val="2071525394"/>
                    </a:ext>
                  </a:extLst>
                </a:gridCol>
                <a:gridCol w="2296232">
                  <a:extLst>
                    <a:ext uri="{9D8B030D-6E8A-4147-A177-3AD203B41FA5}">
                      <a16:colId xmlns:a16="http://schemas.microsoft.com/office/drawing/2014/main" val="775226298"/>
                    </a:ext>
                  </a:extLst>
                </a:gridCol>
              </a:tblGrid>
              <a:tr h="337589">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Đặc điểm</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Trung Quốc</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Lào</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dirty="0">
                          <a:effectLst/>
                          <a:latin typeface="Cambria" panose="02040503050406030204" pitchFamily="18" charset="0"/>
                          <a:ea typeface="Cambria" panose="02040503050406030204" pitchFamily="18" charset="0"/>
                        </a:rPr>
                        <a:t>Cam-</a:t>
                      </a:r>
                      <a:r>
                        <a:rPr lang="en-US" sz="2400" dirty="0" err="1">
                          <a:effectLst/>
                          <a:latin typeface="Cambria" panose="02040503050406030204" pitchFamily="18" charset="0"/>
                          <a:ea typeface="Cambria" panose="02040503050406030204" pitchFamily="18" charset="0"/>
                        </a:rPr>
                        <a:t>pu</a:t>
                      </a:r>
                      <a:r>
                        <a:rPr lang="en-US" sz="2400" dirty="0">
                          <a:effectLst/>
                          <a:latin typeface="Cambria" panose="02040503050406030204" pitchFamily="18" charset="0"/>
                          <a:ea typeface="Cambria" panose="02040503050406030204" pitchFamily="18" charset="0"/>
                        </a:rPr>
                        <a:t>-chia</a:t>
                      </a:r>
                      <a:endParaRPr lang="en-US" sz="3200" dirty="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extLst>
                  <a:ext uri="{0D108BD9-81ED-4DB2-BD59-A6C34878D82A}">
                    <a16:rowId xmlns:a16="http://schemas.microsoft.com/office/drawing/2014/main" val="146761232"/>
                  </a:ext>
                </a:extLst>
              </a:tr>
              <a:tr h="1790745">
                <a:tc>
                  <a:txBody>
                    <a:bodyPr/>
                    <a:lstStyle/>
                    <a:p>
                      <a:pPr marL="0" marR="0" algn="just">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endParaRPr lang="en-US" sz="2800" dirty="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tabLst>
                          <a:tab pos="22987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yếu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thấp</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đồng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bằng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châu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lớn</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622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gồm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dãy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cao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sơn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nguyên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sộ</a:t>
                      </a:r>
                      <a:r>
                        <a:rPr lang="en-US" sz="2000" dirty="0">
                          <a:solidFill>
                            <a:srgbClr val="002060"/>
                          </a:solidFill>
                          <a:effectLst/>
                          <a:latin typeface="Cambria" panose="02040503050406030204" pitchFamily="18" charset="0"/>
                          <a:ea typeface="Cambria" panose="02040503050406030204" pitchFamily="18" charset="0"/>
                        </a:rPr>
                        <a:t> xen </a:t>
                      </a:r>
                      <a:r>
                        <a:rPr lang="en-US" sz="2000" dirty="0" err="1">
                          <a:solidFill>
                            <a:srgbClr val="002060"/>
                          </a:solidFill>
                          <a:effectLst/>
                          <a:latin typeface="Cambria" panose="02040503050406030204" pitchFamily="18" charset="0"/>
                          <a:ea typeface="Cambria" panose="02040503050406030204" pitchFamily="18" charset="0"/>
                        </a:rPr>
                        <a:t>lẫn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bổn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núi và cao nguyên.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đồng bằng.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366403"/>
                  </a:ext>
                </a:extLst>
              </a:tr>
              <a:tr h="1275907">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algn="just">
                        <a:lnSpc>
                          <a:spcPct val="115000"/>
                        </a:lnSpc>
                        <a:spcBef>
                          <a:spcPts val="0"/>
                        </a:spcBef>
                        <a:spcAft>
                          <a:spcPts val="0"/>
                        </a:spcAft>
                        <a:tabLst>
                          <a:tab pos="27876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thay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theo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bắc</a:t>
                      </a:r>
                      <a:r>
                        <a:rPr lang="en-US" sz="2000" dirty="0">
                          <a:solidFill>
                            <a:srgbClr val="002060"/>
                          </a:solidFill>
                          <a:effectLst/>
                          <a:latin typeface="Cambria" panose="02040503050406030204" pitchFamily="18" charset="0"/>
                          <a:ea typeface="Cambria" panose="02040503050406030204" pitchFamily="18" charset="0"/>
                        </a:rPr>
                        <a:t> - </a:t>
                      </a:r>
                      <a:r>
                        <a:rPr lang="en-US" sz="2000" dirty="0" err="1">
                          <a:solidFill>
                            <a:srgbClr val="002060"/>
                          </a:solidFill>
                          <a:effectLst/>
                          <a:latin typeface="Cambria" panose="02040503050406030204" pitchFamily="18" charset="0"/>
                          <a:ea typeface="Cambria" panose="02040503050406030204" pitchFamily="18" charset="0"/>
                        </a:rPr>
                        <a:t>nam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ồn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đới</a:t>
                      </a:r>
                      <a:r>
                        <a:rPr lang="en-US" sz="2000" dirty="0">
                          <a:solidFill>
                            <a:srgbClr val="002060"/>
                          </a:solidFill>
                          <a:effectLst/>
                          <a:latin typeface="Cambria" panose="02040503050406030204" pitchFamily="18" charset="0"/>
                          <a:ea typeface="Cambria" panose="02040503050406030204" pitchFamily="18" charset="0"/>
                        </a:rPr>
                        <a:t> sang </a:t>
                      </a:r>
                      <a:r>
                        <a:rPr lang="en-US" sz="2000" dirty="0" err="1">
                          <a:solidFill>
                            <a:srgbClr val="002060"/>
                          </a:solidFill>
                          <a:effectLst/>
                          <a:latin typeface="Cambria" panose="02040503050406030204" pitchFamily="18" charset="0"/>
                          <a:ea typeface="Cambria" panose="02040503050406030204" pitchFamily="18" charset="0"/>
                        </a:rPr>
                        <a:t>cận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nhiệt</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939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khắc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nghiệt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mưa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ít</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nhiệt đói gió mùa.</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cận xích đạo.</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680826"/>
                  </a:ext>
                </a:extLst>
              </a:tr>
              <a:tr h="66610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Số dân</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Hơn 1,4 tỉ người.</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7,5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15,7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40151"/>
                  </a:ext>
                </a:extLst>
              </a:tr>
              <a:tr h="134286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Công trình kiến trúc tiêu biểu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3680" algn="l"/>
                        </a:tabLst>
                      </a:pPr>
                      <a:r>
                        <a:rPr lang="en-US" sz="2000">
                          <a:solidFill>
                            <a:srgbClr val="002060"/>
                          </a:solidFill>
                          <a:effectLst/>
                          <a:latin typeface="Cambria" panose="02040503050406030204" pitchFamily="18" charset="0"/>
                          <a:ea typeface="Cambria" panose="02040503050406030204" pitchFamily="18" charset="0"/>
                        </a:rPr>
                        <a:t>- Vạn Lý Trường Thành</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 Cố cung Bắc Kinh</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27330" algn="l"/>
                        </a:tabLst>
                      </a:pPr>
                      <a:r>
                        <a:rPr lang="en-US" sz="2000">
                          <a:solidFill>
                            <a:srgbClr val="002060"/>
                          </a:solidFill>
                          <a:effectLst/>
                          <a:latin typeface="Cambria" panose="02040503050406030204" pitchFamily="18" charset="0"/>
                          <a:ea typeface="Cambria" panose="02040503050406030204" pitchFamily="18" charset="0"/>
                        </a:rPr>
                        <a:t>Cánh đồng Chum</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Luông Pha-băng</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That Luổng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2000" dirty="0" err="1">
                          <a:solidFill>
                            <a:srgbClr val="002060"/>
                          </a:solidFill>
                          <a:effectLst/>
                          <a:latin typeface="Cambria" panose="02040503050406030204" pitchFamily="18" charset="0"/>
                          <a:ea typeface="Cambria" panose="02040503050406030204" pitchFamily="18" charset="0"/>
                        </a:rPr>
                        <a:t>Ăng</a:t>
                      </a:r>
                      <a:r>
                        <a:rPr lang="en-US" sz="2000" dirty="0">
                          <a:solidFill>
                            <a:srgbClr val="002060"/>
                          </a:solidFill>
                          <a:effectLst/>
                          <a:latin typeface="Cambria" panose="02040503050406030204" pitchFamily="18" charset="0"/>
                          <a:ea typeface="Cambria" panose="02040503050406030204" pitchFamily="18" charset="0"/>
                        </a:rPr>
                        <a:t>-co </a:t>
                      </a:r>
                      <a:r>
                        <a:rPr lang="en-US" sz="2000" dirty="0" err="1">
                          <a:solidFill>
                            <a:srgbClr val="002060"/>
                          </a:solidFill>
                          <a:effectLst/>
                          <a:latin typeface="Cambria" panose="02040503050406030204" pitchFamily="18" charset="0"/>
                          <a:ea typeface="Cambria" panose="02040503050406030204" pitchFamily="18" charset="0"/>
                        </a:rPr>
                        <a:t>Vát</a:t>
                      </a:r>
                      <a:endParaRPr lang="en-US" sz="20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27330" algn="l"/>
                        </a:tabLst>
                      </a:pPr>
                      <a:r>
                        <a:rPr lang="en-US" sz="2000" dirty="0" err="1">
                          <a:solidFill>
                            <a:srgbClr val="002060"/>
                          </a:solidFill>
                          <a:effectLst/>
                          <a:latin typeface="Cambria" panose="02040503050406030204" pitchFamily="18" charset="0"/>
                          <a:ea typeface="Cambria" panose="02040503050406030204" pitchFamily="18" charset="0"/>
                        </a:rPr>
                        <a:t>Àng</a:t>
                      </a:r>
                      <a:r>
                        <a:rPr lang="en-US" sz="2000" dirty="0">
                          <a:solidFill>
                            <a:srgbClr val="002060"/>
                          </a:solidFill>
                          <a:effectLst/>
                          <a:latin typeface="Cambria" panose="02040503050406030204" pitchFamily="18" charset="0"/>
                          <a:ea typeface="Cambria" panose="02040503050406030204" pitchFamily="18" charset="0"/>
                        </a:rPr>
                        <a:t>-co Thom</a:t>
                      </a:r>
                    </a:p>
                    <a:p>
                      <a:pPr marL="0" marR="0">
                        <a:lnSpc>
                          <a:spcPct val="115000"/>
                        </a:lnSpc>
                        <a:spcBef>
                          <a:spcPts val="0"/>
                        </a:spcBef>
                        <a:spcAft>
                          <a:spcPts val="0"/>
                        </a:spcAft>
                        <a:tabLst>
                          <a:tab pos="242570" algn="l"/>
                        </a:tabLst>
                      </a:pPr>
                      <a:r>
                        <a:rPr lang="en-US" sz="2000" dirty="0" err="1">
                          <a:solidFill>
                            <a:srgbClr val="002060"/>
                          </a:solidFill>
                          <a:effectLst/>
                          <a:latin typeface="Cambria" panose="02040503050406030204" pitchFamily="18" charset="0"/>
                          <a:ea typeface="Cambria" panose="02040503050406030204" pitchFamily="18" charset="0"/>
                        </a:rPr>
                        <a:t>Đền</a:t>
                      </a:r>
                      <a:r>
                        <a:rPr lang="en-US" sz="2000" dirty="0">
                          <a:solidFill>
                            <a:srgbClr val="002060"/>
                          </a:solidFill>
                          <a:effectLst/>
                          <a:latin typeface="Cambria" panose="02040503050406030204" pitchFamily="18" charset="0"/>
                          <a:ea typeface="Cambria" panose="02040503050406030204" pitchFamily="18" charset="0"/>
                        </a:rPr>
                        <a:t> Bay-on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019257"/>
                  </a:ext>
                </a:extLst>
              </a:tr>
            </a:tbl>
          </a:graphicData>
        </a:graphic>
      </p:graphicFrame>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7.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đoạn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lục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826" y="631531"/>
            <a:ext cx="10953664" cy="550920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Châu Á là châu lục lớn nhất và đa dạng nhất trên Trái Đất. Nó trải dài từ vùng Bắc Cực lạnh giá đến các đảo nhiệt đới ở xích đạo. Châu lục này có những ngọn núi cao nhất thế giới như dãy Himalaya với đỉnh Everest hùng vĩ, những sa mạc rộng lớn như Gobi, và những khu rừng mưa nhiệt đới phong phú ở Đông Nam Á. Các con sông lớn như Dương Tử và Hằng hà nuôi dưỡng những vùng đồng bằng màu mỡ. Bờ biển dài và đa dạng của châu Á tiếp giáp với nhiều đại dương, tạo nên vô số hòn đảo và vịnh biển đẹp. Sự đa dạng về địa hình và khí hậu đã tạo ra một hệ sinh thái phong phú với nhiều loài động thực vật độc đáo.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797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8. </a:t>
            </a:r>
            <a:r>
              <a:rPr lang="vi-VN" sz="3200" b="1" dirty="0">
                <a:solidFill>
                  <a:srgbClr val="002060"/>
                </a:solidFill>
                <a:latin typeface="Cambria" panose="02040503050406030204" pitchFamily="18" charset="0"/>
                <a:ea typeface="Cambria" panose="02040503050406030204" pitchFamily="18" charset="0"/>
              </a:rPr>
              <a:t>Sưu tầm tư liệu và viết một bài giới thiệu (theo ý tưởng của em) về một thành tựu tiêu biểu của văn minh thế giới mà em ấn tượng nhất.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074" name="Picture 2" descr="Giới thiệu một thành tựu tiêu biểu nhất">
            <a:extLst>
              <a:ext uri="{FF2B5EF4-FFF2-40B4-BE49-F238E27FC236}">
                <a16:creationId xmlns:a16="http://schemas.microsoft.com/office/drawing/2014/main" id="{D43245E3-2821-99B9-0910-2ED682DD3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660" y="2009915"/>
            <a:ext cx="5652871" cy="45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3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1339</TotalTime>
  <Words>716</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Aptos Display</vt:lpstr>
      <vt:lpstr>Arial</vt:lpstr>
      <vt:lpstr>Calibri</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ASUS</cp:lastModifiedBy>
  <cp:revision>198</cp:revision>
  <dcterms:created xsi:type="dcterms:W3CDTF">2023-08-27T05:34:41Z</dcterms:created>
  <dcterms:modified xsi:type="dcterms:W3CDTF">2026-05-04T08:11:04Z</dcterms:modified>
  <cp:category>9Slide.vn</cp:category>
</cp:coreProperties>
</file>