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6"/>
  </p:notesMasterIdLst>
  <p:sldIdLst>
    <p:sldId id="256" r:id="rId4"/>
    <p:sldId id="262" r:id="rId5"/>
    <p:sldId id="270" r:id="rId6"/>
    <p:sldId id="271" r:id="rId7"/>
    <p:sldId id="279" r:id="rId8"/>
    <p:sldId id="290" r:id="rId9"/>
    <p:sldId id="291" r:id="rId10"/>
    <p:sldId id="292" r:id="rId11"/>
    <p:sldId id="293" r:id="rId12"/>
    <p:sldId id="295" r:id="rId13"/>
    <p:sldId id="296" r:id="rId14"/>
    <p:sldId id="297" r:id="rId1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E9D9"/>
    <a:srgbClr val="66CCFF"/>
    <a:srgbClr val="4BD3BD"/>
    <a:srgbClr val="53A7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925" autoAdjust="0"/>
  </p:normalViewPr>
  <p:slideViewPr>
    <p:cSldViewPr snapToGrid="0">
      <p:cViewPr varScale="1">
        <p:scale>
          <a:sx n="79" d="100"/>
          <a:sy n="79" d="100"/>
        </p:scale>
        <p:origin x="879" y="7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6B4E7-5B7D-45BB-AA4B-4B40EFFDAE7B}" type="datetimeFigureOut">
              <a:rPr lang="vi-VN" smtClean="0"/>
              <a:t>04/05/2026</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3857A2-2739-46F3-A027-13E959197583}" type="slidenum">
              <a:rPr lang="vi-VN" smtClean="0"/>
              <a:t>‹#›</a:t>
            </a:fld>
            <a:endParaRPr lang="vi-VN"/>
          </a:p>
        </p:txBody>
      </p:sp>
    </p:spTree>
    <p:extLst>
      <p:ext uri="{BB962C8B-B14F-4D97-AF65-F5344CB8AC3E}">
        <p14:creationId xmlns:p14="http://schemas.microsoft.com/office/powerpoint/2010/main" val="3518491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A63857A2-2739-46F3-A027-13E959197583}" type="slidenum">
              <a:rPr lang="vi-VN" smtClean="0"/>
              <a:t>3</a:t>
            </a:fld>
            <a:endParaRPr lang="vi-VN"/>
          </a:p>
        </p:txBody>
      </p:sp>
    </p:spTree>
    <p:extLst>
      <p:ext uri="{BB962C8B-B14F-4D97-AF65-F5344CB8AC3E}">
        <p14:creationId xmlns:p14="http://schemas.microsoft.com/office/powerpoint/2010/main" val="4069186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185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40250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28784441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04/05/2026</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38461420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0" name="Picture 9"/>
          <p:cNvPicPr>
            <a:picLocks noChangeAspect="1"/>
          </p:cNvPicPr>
          <p:nvPr userDrawn="1"/>
        </p:nvPicPr>
        <p:blipFill>
          <a:blip r:embed="rId4"/>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2705219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83223" y="2004646"/>
            <a:ext cx="11025554" cy="4255477"/>
          </a:xfrm>
          <a:prstGeom prst="roundRect">
            <a:avLst/>
          </a:prstGeom>
          <a:solidFill>
            <a:schemeClr val="bg1">
              <a:alpha val="87000"/>
            </a:schemeClr>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2" name="Picture 11"/>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6876349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userDrawn="1"/>
        </p:nvSpPr>
        <p:spPr>
          <a:xfrm>
            <a:off x="0" y="1679331"/>
            <a:ext cx="12192000" cy="3499338"/>
          </a:xfrm>
          <a:prstGeom prst="rect">
            <a:avLst/>
          </a:prstGeom>
          <a:solidFill>
            <a:schemeClr val="bg1">
              <a:alpha val="7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793609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2" name="Picture 11"/>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291114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ounded Rectangle 10"/>
          <p:cNvSpPr/>
          <p:nvPr userDrawn="1"/>
        </p:nvSpPr>
        <p:spPr>
          <a:xfrm>
            <a:off x="310662" y="276958"/>
            <a:ext cx="11570677" cy="6304085"/>
          </a:xfrm>
          <a:prstGeom prst="roundRect">
            <a:avLst/>
          </a:prstGeom>
          <a:solidFill>
            <a:schemeClr val="bg1"/>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5" name="Picture 14"/>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8118093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04/05/2026</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
        <p:nvSpPr>
          <p:cNvPr id="6"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9" name="Picture 8"/>
          <p:cNvPicPr>
            <a:picLocks noChangeAspect="1"/>
          </p:cNvPicPr>
          <p:nvPr userDrawn="1"/>
        </p:nvPicPr>
        <p:blipFill>
          <a:blip r:embed="rId4"/>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31940748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04/05/2026</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
        <p:nvSpPr>
          <p:cNvPr id="5"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8" name="Picture 7"/>
          <p:cNvPicPr>
            <a:picLocks noChangeAspect="1"/>
          </p:cNvPicPr>
          <p:nvPr userDrawn="1"/>
        </p:nvPicPr>
        <p:blipFill>
          <a:blip r:embed="rId4"/>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2574901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04/05/2026</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Tree>
    <p:extLst>
      <p:ext uri="{BB962C8B-B14F-4D97-AF65-F5344CB8AC3E}">
        <p14:creationId xmlns:p14="http://schemas.microsoft.com/office/powerpoint/2010/main" val="19928800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04/05/2026</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Tree>
    <p:extLst>
      <p:ext uri="{BB962C8B-B14F-4D97-AF65-F5344CB8AC3E}">
        <p14:creationId xmlns:p14="http://schemas.microsoft.com/office/powerpoint/2010/main" val="2162494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Rounded Rectangle 7"/>
          <p:cNvSpPr/>
          <p:nvPr userDrawn="1"/>
        </p:nvSpPr>
        <p:spPr>
          <a:xfrm>
            <a:off x="559359" y="2233246"/>
            <a:ext cx="11073283" cy="3577213"/>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842653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04/05/2026</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Tree>
    <p:extLst>
      <p:ext uri="{BB962C8B-B14F-4D97-AF65-F5344CB8AC3E}">
        <p14:creationId xmlns:p14="http://schemas.microsoft.com/office/powerpoint/2010/main" val="40093116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04/05/2026</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Tree>
    <p:extLst>
      <p:ext uri="{BB962C8B-B14F-4D97-AF65-F5344CB8AC3E}">
        <p14:creationId xmlns:p14="http://schemas.microsoft.com/office/powerpoint/2010/main" val="4261594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8C67C-BE1C-E710-0F4B-C9905A34C9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13BA836-3673-D543-1C8D-3CABB5FE517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85EEB56-1E57-FBAB-A3E8-0670AE82FAC3}"/>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04/05/2026</a:t>
            </a:fld>
            <a:endParaRPr lang="vi-VN"/>
          </a:p>
        </p:txBody>
      </p:sp>
      <p:sp>
        <p:nvSpPr>
          <p:cNvPr id="5" name="Footer Placeholder 4">
            <a:extLst>
              <a:ext uri="{FF2B5EF4-FFF2-40B4-BE49-F238E27FC236}">
                <a16:creationId xmlns:a16="http://schemas.microsoft.com/office/drawing/2014/main" id="{99D9BFFA-C80E-2628-501F-A14850BB8F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888F27A-7535-00ED-1746-C3102E4A22A4}"/>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481953001"/>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AF01B-5087-A01B-4365-05C466AD39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E879122-BCEA-6874-24D4-8873DF6897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7BB5303-CC18-A3EA-202A-63C49E4F3FE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04/05/2026</a:t>
            </a:fld>
            <a:endParaRPr lang="vi-VN"/>
          </a:p>
        </p:txBody>
      </p:sp>
      <p:sp>
        <p:nvSpPr>
          <p:cNvPr id="5" name="Footer Placeholder 4">
            <a:extLst>
              <a:ext uri="{FF2B5EF4-FFF2-40B4-BE49-F238E27FC236}">
                <a16:creationId xmlns:a16="http://schemas.microsoft.com/office/drawing/2014/main" id="{44F325CF-FECA-1EE9-BC8D-E3BD44C9D0C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DAE41EE-5F0C-A9C1-8F66-A29CA3F5C8E5}"/>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459621057"/>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BD2F8-0C2A-9C23-A301-74DF10D5D38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07CE2E7-3D96-0944-47F1-DD7599549E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F2A77E-421C-2634-3024-85303F5DA72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04/05/2026</a:t>
            </a:fld>
            <a:endParaRPr lang="vi-VN"/>
          </a:p>
        </p:txBody>
      </p:sp>
      <p:sp>
        <p:nvSpPr>
          <p:cNvPr id="5" name="Footer Placeholder 4">
            <a:extLst>
              <a:ext uri="{FF2B5EF4-FFF2-40B4-BE49-F238E27FC236}">
                <a16:creationId xmlns:a16="http://schemas.microsoft.com/office/drawing/2014/main" id="{67D5CF05-16BF-F6CA-0A6D-1BA1FB724EC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41DA8C5-FB52-275E-576E-B70F950756A1}"/>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953479976"/>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604C2-3EC6-B60D-864D-43444C9B31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BA8BBA2-6488-58DC-78DF-18F62C16114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D169BEF-A384-9092-65B0-5143A3E707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6A415FF-D36C-9514-B244-3B41203888A5}"/>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04/05/2026</a:t>
            </a:fld>
            <a:endParaRPr lang="vi-VN"/>
          </a:p>
        </p:txBody>
      </p:sp>
      <p:sp>
        <p:nvSpPr>
          <p:cNvPr id="6" name="Footer Placeholder 5">
            <a:extLst>
              <a:ext uri="{FF2B5EF4-FFF2-40B4-BE49-F238E27FC236}">
                <a16:creationId xmlns:a16="http://schemas.microsoft.com/office/drawing/2014/main" id="{62A73A17-FDFC-F743-8972-45F770D0901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43B5E6D-5953-5E5F-403B-020034AF719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120559167"/>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FC47F-1B1F-6DAA-6929-F57DB4DB113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F12E25C-2565-792A-D4B4-9FAC437FB88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9D03D1-CCE4-55DB-ED73-609D3A0D99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6A6EF94-8980-232C-8385-BA7BED51A0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6740FE-F087-4FFB-3094-F8580496141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99A3937-3B1F-2D7D-729E-C523859E4A7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04/05/2026</a:t>
            </a:fld>
            <a:endParaRPr lang="vi-VN"/>
          </a:p>
        </p:txBody>
      </p:sp>
      <p:sp>
        <p:nvSpPr>
          <p:cNvPr id="8" name="Footer Placeholder 7">
            <a:extLst>
              <a:ext uri="{FF2B5EF4-FFF2-40B4-BE49-F238E27FC236}">
                <a16:creationId xmlns:a16="http://schemas.microsoft.com/office/drawing/2014/main" id="{6EEC7C66-F33D-EFDC-ED6B-1455D92A1BA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AA683001-55CB-BFDF-FD36-8DBE9BDFCC40}"/>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4148033499"/>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967EA-71CB-6DC0-6F5B-A2306CF97F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7A642EA-71D9-CDB5-A797-06B81EF29F0D}"/>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04/05/2026</a:t>
            </a:fld>
            <a:endParaRPr lang="vi-VN"/>
          </a:p>
        </p:txBody>
      </p:sp>
      <p:sp>
        <p:nvSpPr>
          <p:cNvPr id="4" name="Footer Placeholder 3">
            <a:extLst>
              <a:ext uri="{FF2B5EF4-FFF2-40B4-BE49-F238E27FC236}">
                <a16:creationId xmlns:a16="http://schemas.microsoft.com/office/drawing/2014/main" id="{B30CC121-757A-4291-65F5-73F3EE1C0CE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7A259F-EDE4-82D3-0031-038E858F5787}"/>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258411351"/>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040566-0F54-62D0-442B-66ED1FA4F58A}"/>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04/05/2026</a:t>
            </a:fld>
            <a:endParaRPr lang="vi-VN"/>
          </a:p>
        </p:txBody>
      </p:sp>
      <p:sp>
        <p:nvSpPr>
          <p:cNvPr id="3" name="Footer Placeholder 2">
            <a:extLst>
              <a:ext uri="{FF2B5EF4-FFF2-40B4-BE49-F238E27FC236}">
                <a16:creationId xmlns:a16="http://schemas.microsoft.com/office/drawing/2014/main" id="{9E497983-BEED-BB44-C6C4-D517819EDC0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49DFC12C-ABB8-B513-8913-367A7751D49E}"/>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207711212"/>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2F75A-71E8-95F3-3632-DA8AC9C72B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73B5750-4FBD-9CA1-6E41-B1C59CDAEC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EBCBE72-9ABD-0E3F-D57D-0C52F6E448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E4AA4C-BE4E-5722-0061-064BD369CC0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04/05/2026</a:t>
            </a:fld>
            <a:endParaRPr lang="vi-VN"/>
          </a:p>
        </p:txBody>
      </p:sp>
      <p:sp>
        <p:nvSpPr>
          <p:cNvPr id="6" name="Footer Placeholder 5">
            <a:extLst>
              <a:ext uri="{FF2B5EF4-FFF2-40B4-BE49-F238E27FC236}">
                <a16:creationId xmlns:a16="http://schemas.microsoft.com/office/drawing/2014/main" id="{42A3FACF-075E-B759-EF0A-9F3F340EA37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1A5ACBCF-AEDE-E72E-9F0C-77A2196A587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27494274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Rounded Rectangle 7"/>
          <p:cNvSpPr/>
          <p:nvPr userDrawn="1"/>
        </p:nvSpPr>
        <p:spPr>
          <a:xfrm>
            <a:off x="559359" y="401934"/>
            <a:ext cx="11073283" cy="6199833"/>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0290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E4949-F0EF-E2BD-7223-3AD8D582FCF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DD0A611-ACC1-D2A0-C43A-AB478DD5FE6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3960ADA-1CEE-BD68-4EE4-D76CC263EE3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765A45-559D-DE97-D3CC-E21458CBE4D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04/05/2026</a:t>
            </a:fld>
            <a:endParaRPr lang="vi-VN"/>
          </a:p>
        </p:txBody>
      </p:sp>
      <p:sp>
        <p:nvSpPr>
          <p:cNvPr id="6" name="Footer Placeholder 5">
            <a:extLst>
              <a:ext uri="{FF2B5EF4-FFF2-40B4-BE49-F238E27FC236}">
                <a16:creationId xmlns:a16="http://schemas.microsoft.com/office/drawing/2014/main" id="{4B0AB19A-EDD1-14AE-F553-334DAF4F269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6019DB49-B702-7D62-886C-CF0C0B49C0A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567807803"/>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C2752-AD39-EC8B-9357-CD6C13951F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D3457BD-6A63-B417-D850-4CB4621B568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840E-8A17-8FB0-2259-8279FF0FCA4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04/05/2026</a:t>
            </a:fld>
            <a:endParaRPr lang="vi-VN"/>
          </a:p>
        </p:txBody>
      </p:sp>
      <p:sp>
        <p:nvSpPr>
          <p:cNvPr id="5" name="Footer Placeholder 4">
            <a:extLst>
              <a:ext uri="{FF2B5EF4-FFF2-40B4-BE49-F238E27FC236}">
                <a16:creationId xmlns:a16="http://schemas.microsoft.com/office/drawing/2014/main" id="{9AF4FAE1-CB8E-5EFE-BB81-ED1064FB442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5F570E1-2691-AAF9-66D4-2ECCE5FF442C}"/>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094104023"/>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7915CA-A11E-375F-3029-7701EF9D1B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26F83CF-EB69-BA3A-5FD4-6EC9F0AD374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CB4E125-C8F8-A7CE-D827-4ED0A389DB41}"/>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04/05/2026</a:t>
            </a:fld>
            <a:endParaRPr lang="vi-VN"/>
          </a:p>
        </p:txBody>
      </p:sp>
      <p:sp>
        <p:nvSpPr>
          <p:cNvPr id="5" name="Footer Placeholder 4">
            <a:extLst>
              <a:ext uri="{FF2B5EF4-FFF2-40B4-BE49-F238E27FC236}">
                <a16:creationId xmlns:a16="http://schemas.microsoft.com/office/drawing/2014/main" id="{510322FA-8A0C-4663-75F3-E705BF0F99A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5E289D7-79A3-37D6-C093-0B01777BEF8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117989188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1" cy="6884894"/>
          </a:xfrm>
          <a:prstGeom prst="rect">
            <a:avLst/>
          </a:prstGeom>
        </p:spPr>
      </p:pic>
    </p:spTree>
    <p:extLst>
      <p:ext uri="{BB962C8B-B14F-4D97-AF65-F5344CB8AC3E}">
        <p14:creationId xmlns:p14="http://schemas.microsoft.com/office/powerpoint/2010/main" val="16050719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04/05/2026</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41092974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04/05/2026</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804313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04/05/2026</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2631058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04/05/2026</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3858131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04/05/2026</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16230439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7.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7EFE62D0-8510-B6DE-12C5-F5E83BA316B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818290" y="123136"/>
            <a:ext cx="1592677" cy="1592677"/>
          </a:xfrm>
          <a:prstGeom prst="rect">
            <a:avLst/>
          </a:prstGeom>
        </p:spPr>
      </p:pic>
    </p:spTree>
    <p:extLst>
      <p:ext uri="{BB962C8B-B14F-4D97-AF65-F5344CB8AC3E}">
        <p14:creationId xmlns:p14="http://schemas.microsoft.com/office/powerpoint/2010/main" val="283478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44BACE92-BC90-CFC4-66E0-C234C5A2EEA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18290" y="123136"/>
            <a:ext cx="1592677" cy="1592677"/>
          </a:xfrm>
          <a:prstGeom prst="rect">
            <a:avLst/>
          </a:prstGeom>
        </p:spPr>
      </p:pic>
    </p:spTree>
    <p:extLst>
      <p:ext uri="{BB962C8B-B14F-4D97-AF65-F5344CB8AC3E}">
        <p14:creationId xmlns:p14="http://schemas.microsoft.com/office/powerpoint/2010/main" val="20276604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631EA872-2259-487D-A98D-8CECF763C36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29102" y="0"/>
            <a:ext cx="1477062" cy="1477062"/>
          </a:xfrm>
          <a:prstGeom prst="rect">
            <a:avLst/>
          </a:prstGeom>
        </p:spPr>
      </p:pic>
    </p:spTree>
    <p:extLst>
      <p:ext uri="{BB962C8B-B14F-4D97-AF65-F5344CB8AC3E}">
        <p14:creationId xmlns:p14="http://schemas.microsoft.com/office/powerpoint/2010/main" val="29250043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0DD9307-0EF6-0D95-8AA2-6DBA91DCF851}"/>
              </a:ext>
            </a:extLst>
          </p:cNvPr>
          <p:cNvPicPr>
            <a:picLocks noChangeAspect="1"/>
          </p:cNvPicPr>
          <p:nvPr/>
        </p:nvPicPr>
        <p:blipFill rotWithShape="1">
          <a:blip r:embed="rId2">
            <a:extLst>
              <a:ext uri="{28A0092B-C50C-407E-A947-70E740481C1C}">
                <a14:useLocalDpi xmlns:a14="http://schemas.microsoft.com/office/drawing/2010/main" val="0"/>
              </a:ext>
            </a:extLst>
          </a:blip>
          <a:srcRect b="25749"/>
          <a:stretch/>
        </p:blipFill>
        <p:spPr>
          <a:xfrm>
            <a:off x="1846162" y="4367914"/>
            <a:ext cx="8499676" cy="2587573"/>
          </a:xfrm>
          <a:prstGeom prst="rect">
            <a:avLst/>
          </a:prstGeom>
        </p:spPr>
      </p:pic>
      <p:pic>
        <p:nvPicPr>
          <p:cNvPr id="7" name="Picture 6">
            <a:extLst>
              <a:ext uri="{FF2B5EF4-FFF2-40B4-BE49-F238E27FC236}">
                <a16:creationId xmlns:a16="http://schemas.microsoft.com/office/drawing/2014/main" id="{92C983F9-37F4-00B8-9730-52A534531FF7}"/>
              </a:ext>
            </a:extLst>
          </p:cNvPr>
          <p:cNvPicPr>
            <a:picLocks noChangeAspect="1"/>
          </p:cNvPicPr>
          <p:nvPr/>
        </p:nvPicPr>
        <p:blipFill>
          <a:blip r:embed="rId3"/>
          <a:stretch>
            <a:fillRect/>
          </a:stretch>
        </p:blipFill>
        <p:spPr>
          <a:xfrm>
            <a:off x="3329837" y="245926"/>
            <a:ext cx="5532326" cy="1901390"/>
          </a:xfrm>
          <a:prstGeom prst="rect">
            <a:avLst/>
          </a:prstGeom>
        </p:spPr>
      </p:pic>
      <p:pic>
        <p:nvPicPr>
          <p:cNvPr id="11" name="Picture 10">
            <a:extLst>
              <a:ext uri="{FF2B5EF4-FFF2-40B4-BE49-F238E27FC236}">
                <a16:creationId xmlns:a16="http://schemas.microsoft.com/office/drawing/2014/main" id="{4A42818E-5AD4-362B-F744-7DF5EACF1CBB}"/>
              </a:ext>
            </a:extLst>
          </p:cNvPr>
          <p:cNvPicPr>
            <a:picLocks noChangeAspect="1"/>
          </p:cNvPicPr>
          <p:nvPr/>
        </p:nvPicPr>
        <p:blipFill>
          <a:blip r:embed="rId4"/>
          <a:stretch>
            <a:fillRect/>
          </a:stretch>
        </p:blipFill>
        <p:spPr>
          <a:xfrm>
            <a:off x="987685" y="1815267"/>
            <a:ext cx="9717866" cy="2633700"/>
          </a:xfrm>
          <a:prstGeom prst="rect">
            <a:avLst/>
          </a:prstGeom>
        </p:spPr>
      </p:pic>
    </p:spTree>
    <p:extLst>
      <p:ext uri="{BB962C8B-B14F-4D97-AF65-F5344CB8AC3E}">
        <p14:creationId xmlns:p14="http://schemas.microsoft.com/office/powerpoint/2010/main" val="17637393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193280"/>
            <a:ext cx="6712392" cy="2078229"/>
            <a:chOff x="5142304" y="3362335"/>
            <a:chExt cx="6712392" cy="2078229"/>
          </a:xfrm>
        </p:grpSpPr>
        <p:pic>
          <p:nvPicPr>
            <p:cNvPr id="10" name="Picture 9"/>
            <p:cNvPicPr>
              <a:picLocks noChangeAspect="1"/>
            </p:cNvPicPr>
            <p:nvPr/>
          </p:nvPicPr>
          <p:blipFill>
            <a:blip r:embed="rId3"/>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Phong trào chữ thập đỏ là phong trào gì?</a:t>
              </a:r>
            </a:p>
          </p:txBody>
        </p:sp>
      </p:grpSp>
      <p:sp>
        <p:nvSpPr>
          <p:cNvPr id="4" name="Rectangle 3">
            <a:extLst>
              <a:ext uri="{FF2B5EF4-FFF2-40B4-BE49-F238E27FC236}">
                <a16:creationId xmlns:a16="http://schemas.microsoft.com/office/drawing/2014/main" id="{66048890-5968-A67B-536C-B3011E756461}"/>
              </a:ext>
            </a:extLst>
          </p:cNvPr>
          <p:cNvSpPr/>
          <p:nvPr/>
        </p:nvSpPr>
        <p:spPr>
          <a:xfrm>
            <a:off x="3978234" y="2711211"/>
            <a:ext cx="7279574" cy="2554545"/>
          </a:xfrm>
          <a:prstGeom prst="rect">
            <a:avLst/>
          </a:prstGeom>
          <a:solidFill>
            <a:srgbClr val="92E9D9"/>
          </a:solidFill>
          <a:ln w="19050">
            <a:solidFill>
              <a:schemeClr val="tx1"/>
            </a:solidFill>
            <a:prstDash val="dash"/>
          </a:ln>
        </p:spPr>
        <p:txBody>
          <a:bodyPr wrap="square">
            <a:spAutoFit/>
          </a:bodyPr>
          <a:lstStyle/>
          <a:p>
            <a:pPr lvl="0" algn="just"/>
            <a:r>
              <a:rPr lang="vi-VN" sz="4000" b="1" i="1" dirty="0">
                <a:solidFill>
                  <a:srgbClr val="FF0000"/>
                </a:solidFill>
                <a:latin typeface="Cambria" panose="02040503050406030204" pitchFamily="18" charset="0"/>
                <a:ea typeface="Cambria" panose="02040503050406030204" pitchFamily="18" charset="0"/>
              </a:rPr>
              <a:t>Phong trào chữ thập đỏ là phong trào nhân đạo quốc tế, được thành lập để bảo vệ cuộc sống và sức khoẻ con người.</a:t>
            </a:r>
            <a:endParaRPr kumimoji="0" lang="vi-VN"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032439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83126"/>
            <a:ext cx="6712392" cy="2354636"/>
            <a:chOff x="5142304" y="3362335"/>
            <a:chExt cx="6712392" cy="2078229"/>
          </a:xfrm>
        </p:grpSpPr>
        <p:pic>
          <p:nvPicPr>
            <p:cNvPr id="10" name="Picture 9"/>
            <p:cNvPicPr>
              <a:picLocks noChangeAspect="1"/>
            </p:cNvPicPr>
            <p:nvPr/>
          </p:nvPicPr>
          <p:blipFill>
            <a:blip r:embed="rId3"/>
            <a:stretch>
              <a:fillRect/>
            </a:stretch>
          </p:blipFill>
          <p:spPr>
            <a:xfrm>
              <a:off x="10747062" y="3362335"/>
              <a:ext cx="1107634"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Liên hợp quốc là tổ chức có nhiệm vụ như thế nào?</a:t>
              </a:r>
            </a:p>
          </p:txBody>
        </p:sp>
      </p:grpSp>
      <p:sp>
        <p:nvSpPr>
          <p:cNvPr id="4" name="Rectangle 3">
            <a:extLst>
              <a:ext uri="{FF2B5EF4-FFF2-40B4-BE49-F238E27FC236}">
                <a16:creationId xmlns:a16="http://schemas.microsoft.com/office/drawing/2014/main" id="{66048890-5968-A67B-536C-B3011E756461}"/>
              </a:ext>
            </a:extLst>
          </p:cNvPr>
          <p:cNvSpPr/>
          <p:nvPr/>
        </p:nvSpPr>
        <p:spPr>
          <a:xfrm>
            <a:off x="3978234" y="2711211"/>
            <a:ext cx="7279574" cy="3046988"/>
          </a:xfrm>
          <a:prstGeom prst="rect">
            <a:avLst/>
          </a:prstGeom>
          <a:solidFill>
            <a:srgbClr val="92E9D9"/>
          </a:solidFill>
          <a:ln w="19050">
            <a:solidFill>
              <a:schemeClr val="tx1"/>
            </a:solidFill>
            <a:prstDash val="dash"/>
          </a:ln>
        </p:spPr>
        <p:txBody>
          <a:bodyPr wrap="square">
            <a:spAutoFit/>
          </a:bodyPr>
          <a:lstStyle/>
          <a:p>
            <a:pPr lvl="0" algn="just"/>
            <a:r>
              <a:rPr lang="vi-VN" sz="4800" b="1" i="1" dirty="0">
                <a:solidFill>
                  <a:srgbClr val="FF0000"/>
                </a:solidFill>
                <a:latin typeface="Cambria" panose="02040503050406030204" pitchFamily="18" charset="0"/>
                <a:ea typeface="Cambria" panose="02040503050406030204" pitchFamily="18" charset="0"/>
              </a:rPr>
              <a:t>Liên hợp quốc là tổ chức có nhiệm vụ bảo vệ hoà bình và ngăn chặn các cuộc chiến tranh.</a:t>
            </a:r>
            <a:endParaRPr kumimoji="0" lang="vi-VN" sz="4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73955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EB67E-B23D-59B4-8B33-2217FE2F4C53}"/>
              </a:ext>
            </a:extLst>
          </p:cNvPr>
          <p:cNvSpPr>
            <a:spLocks noGrp="1"/>
          </p:cNvSpPr>
          <p:nvPr>
            <p:ph type="ctrTitle"/>
          </p:nvPr>
        </p:nvSpPr>
        <p:spPr/>
        <p:txBody>
          <a:bodyPr/>
          <a:lstStyle/>
          <a:p>
            <a:endParaRPr lang="vi-VN" dirty="0"/>
          </a:p>
        </p:txBody>
      </p:sp>
      <p:sp>
        <p:nvSpPr>
          <p:cNvPr id="3" name="Subtitle 2">
            <a:extLst>
              <a:ext uri="{FF2B5EF4-FFF2-40B4-BE49-F238E27FC236}">
                <a16:creationId xmlns:a16="http://schemas.microsoft.com/office/drawing/2014/main" id="{AAC75C13-7578-8E89-8EE4-CA1B2CD0C4B2}"/>
              </a:ext>
            </a:extLst>
          </p:cNvPr>
          <p:cNvSpPr>
            <a:spLocks noGrp="1"/>
          </p:cNvSpPr>
          <p:nvPr>
            <p:ph type="subTitle" idx="1"/>
          </p:nvPr>
        </p:nvSpPr>
        <p:spPr/>
        <p:txBody>
          <a:bodyPr/>
          <a:lstStyle/>
          <a:p>
            <a:endParaRPr lang="vi-VN"/>
          </a:p>
        </p:txBody>
      </p:sp>
      <p:pic>
        <p:nvPicPr>
          <p:cNvPr id="5" name="Picture 4" descr="A cartoon child in a garden&#10;&#10;Description automatically generated">
            <a:extLst>
              <a:ext uri="{FF2B5EF4-FFF2-40B4-BE49-F238E27FC236}">
                <a16:creationId xmlns:a16="http://schemas.microsoft.com/office/drawing/2014/main" id="{C39BF53A-7F52-B9E3-BADB-029210E263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78" y="0"/>
            <a:ext cx="12192000" cy="6858000"/>
          </a:xfrm>
          <a:prstGeom prst="rect">
            <a:avLst/>
          </a:prstGeom>
        </p:spPr>
      </p:pic>
      <p:sp>
        <p:nvSpPr>
          <p:cNvPr id="6" name="TextBox 5">
            <a:extLst>
              <a:ext uri="{FF2B5EF4-FFF2-40B4-BE49-F238E27FC236}">
                <a16:creationId xmlns:a16="http://schemas.microsoft.com/office/drawing/2014/main" id="{135A9DF5-E0FE-2DE3-7B8B-B7E4F64CB223}"/>
              </a:ext>
            </a:extLst>
          </p:cNvPr>
          <p:cNvSpPr txBox="1"/>
          <p:nvPr/>
        </p:nvSpPr>
        <p:spPr>
          <a:xfrm>
            <a:off x="2030680" y="1330037"/>
            <a:ext cx="7992093" cy="2554545"/>
          </a:xfrm>
          <a:prstGeom prst="rect">
            <a:avLst/>
          </a:prstGeom>
          <a:noFill/>
        </p:spPr>
        <p:txBody>
          <a:bodyPr wrap="square" rtlCol="0">
            <a:spAutoFit/>
          </a:bodyPr>
          <a:lstStyle/>
          <a:p>
            <a:pPr algn="ctr"/>
            <a:r>
              <a:rPr lang="vi-VN" sz="3200" b="1" dirty="0">
                <a:solidFill>
                  <a:srgbClr val="002060"/>
                </a:solidFill>
                <a:latin typeface="Cambria" panose="02040503050406030204" pitchFamily="18" charset="0"/>
                <a:ea typeface="Cambria" panose="02040503050406030204" pitchFamily="18" charset="0"/>
              </a:rPr>
              <a:t>Chim bồ câu và cành ô liu là biểu tượng cho khát vọng về hoà bình của nhân loại. Nhân loại thể hiện mong ước về hoà bình thông qua Thế vận hội Ô-lim-píc và tổ chức Liên hợp quốc.</a:t>
            </a:r>
            <a:endParaRPr lang="en-US" sz="3200" b="1" dirty="0">
              <a:solidFill>
                <a:srgbClr val="002060"/>
              </a:solidFill>
              <a:latin typeface="Cambria" panose="02040503050406030204" pitchFamily="18" charset="0"/>
              <a:ea typeface="Cambria" panose="02040503050406030204" pitchFamily="18" charset="0"/>
            </a:endParaRPr>
          </a:p>
        </p:txBody>
      </p:sp>
      <p:pic>
        <p:nvPicPr>
          <p:cNvPr id="8" name="Picture 7" descr="A round pink circle with white text and a black background&#10;&#10;Description automatically generated">
            <a:extLst>
              <a:ext uri="{FF2B5EF4-FFF2-40B4-BE49-F238E27FC236}">
                <a16:creationId xmlns:a16="http://schemas.microsoft.com/office/drawing/2014/main" id="{F3D9BCFF-5A3B-3FC1-FFD5-F4FA024D73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3187" y="-97581"/>
            <a:ext cx="1592677" cy="1592677"/>
          </a:xfrm>
          <a:prstGeom prst="rect">
            <a:avLst/>
          </a:prstGeom>
        </p:spPr>
      </p:pic>
    </p:spTree>
    <p:extLst>
      <p:ext uri="{BB962C8B-B14F-4D97-AF65-F5344CB8AC3E}">
        <p14:creationId xmlns:p14="http://schemas.microsoft.com/office/powerpoint/2010/main" val="10718250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AE3E1D-CE63-7B2C-45A9-F6AC004EE61B}"/>
              </a:ext>
            </a:extLst>
          </p:cNvPr>
          <p:cNvSpPr txBox="1"/>
          <p:nvPr/>
        </p:nvSpPr>
        <p:spPr>
          <a:xfrm>
            <a:off x="890649" y="2671948"/>
            <a:ext cx="11091554" cy="2123658"/>
          </a:xfrm>
          <a:prstGeom prst="rect">
            <a:avLst/>
          </a:prstGeom>
          <a:noFill/>
        </p:spPr>
        <p:txBody>
          <a:bodyPr wrap="square" rtlCol="0">
            <a:spAutoFit/>
          </a:bodyPr>
          <a:lstStyle/>
          <a:p>
            <a:pPr algn="ctr"/>
            <a:r>
              <a:rPr lang="en-US" sz="6600" b="1" dirty="0" err="1">
                <a:latin typeface="Cambria" panose="02040503050406030204" pitchFamily="18" charset="0"/>
                <a:ea typeface="Cambria" panose="02040503050406030204" pitchFamily="18" charset="0"/>
              </a:rPr>
              <a:t>Hoạt</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động</a:t>
            </a:r>
            <a:r>
              <a:rPr lang="en-US" sz="6600" b="1" dirty="0">
                <a:latin typeface="Cambria" panose="02040503050406030204" pitchFamily="18" charset="0"/>
                <a:ea typeface="Cambria" panose="02040503050406030204" pitchFamily="18" charset="0"/>
              </a:rPr>
              <a:t> 1: </a:t>
            </a:r>
            <a:r>
              <a:rPr lang="en-US" sz="6600" b="1" dirty="0" err="1">
                <a:latin typeface="Cambria" panose="02040503050406030204" pitchFamily="18" charset="0"/>
                <a:ea typeface="Cambria" panose="02040503050406030204" pitchFamily="18" charset="0"/>
              </a:rPr>
              <a:t>Nhân</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loại</a:t>
            </a:r>
            <a:r>
              <a:rPr lang="en-US" sz="6600" b="1" dirty="0">
                <a:latin typeface="Cambria" panose="02040503050406030204" pitchFamily="18" charset="0"/>
                <a:ea typeface="Cambria" panose="02040503050406030204" pitchFamily="18" charset="0"/>
              </a:rPr>
              <a:t> </a:t>
            </a:r>
          </a:p>
          <a:p>
            <a:pPr algn="ctr"/>
            <a:r>
              <a:rPr lang="en-US" sz="6600" b="1" dirty="0" err="1">
                <a:latin typeface="Cambria" panose="02040503050406030204" pitchFamily="18" charset="0"/>
                <a:ea typeface="Cambria" panose="02040503050406030204" pitchFamily="18" charset="0"/>
              </a:rPr>
              <a:t>xây</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dựng</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thế</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giới</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hoà</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bình</a:t>
            </a:r>
            <a:r>
              <a:rPr lang="en-US" sz="66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025016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1191" y="191050"/>
            <a:ext cx="10537239" cy="1815882"/>
          </a:xfrm>
          <a:prstGeom prst="rect">
            <a:avLst/>
          </a:prstGeom>
          <a:solidFill>
            <a:schemeClr val="accent4">
              <a:lumMod val="40000"/>
              <a:lumOff val="60000"/>
            </a:schemeClr>
          </a:solidFill>
          <a:ln>
            <a:solidFill>
              <a:schemeClr val="tx1"/>
            </a:solidFill>
          </a:ln>
        </p:spPr>
        <p:txBody>
          <a:bodyPr wrap="square" rtlCol="0">
            <a:spAutoFit/>
          </a:bodyPr>
          <a:lstStyle/>
          <a:p>
            <a:pPr algn="just"/>
            <a:r>
              <a:rPr lang="vi-VN" sz="2800" b="1" dirty="0">
                <a:solidFill>
                  <a:prstClr val="black"/>
                </a:solidFill>
                <a:latin typeface="Cambria" panose="02040503050406030204" pitchFamily="18" charset="0"/>
                <a:ea typeface="Cambria" panose="02040503050406030204" pitchFamily="18" charset="0"/>
              </a:rPr>
              <a:t>Đọc thông tin, em hãy:</a:t>
            </a:r>
          </a:p>
          <a:p>
            <a:pPr algn="just"/>
            <a:r>
              <a:rPr lang="vi-VN" sz="2800" dirty="0">
                <a:solidFill>
                  <a:prstClr val="black"/>
                </a:solidFill>
                <a:latin typeface="Cambria" panose="02040503050406030204" pitchFamily="18" charset="0"/>
                <a:ea typeface="Cambria" panose="02040503050406030204" pitchFamily="18" charset="0"/>
              </a:rPr>
              <a:t>- Kể lại truyền thuyết về chim bồ câu và cành ô liu.</a:t>
            </a:r>
          </a:p>
          <a:p>
            <a:pPr algn="just"/>
            <a:r>
              <a:rPr lang="vi-VN" sz="2800" dirty="0">
                <a:solidFill>
                  <a:prstClr val="black"/>
                </a:solidFill>
                <a:latin typeface="Cambria" panose="02040503050406030204" pitchFamily="18" charset="0"/>
                <a:ea typeface="Cambria" panose="02040503050406030204" pitchFamily="18" charset="0"/>
              </a:rPr>
              <a:t>- Nêu mong ước của nhân loại qua Thế vận hội Ô-lim-píc và tổ chức Liên hợp quốc.</a:t>
            </a:r>
          </a:p>
        </p:txBody>
      </p:sp>
      <p:pic>
        <p:nvPicPr>
          <p:cNvPr id="5" name="Picture 4" descr="A white bird with blue wings holding a green branch&#10;&#10;Description automatically generated">
            <a:extLst>
              <a:ext uri="{FF2B5EF4-FFF2-40B4-BE49-F238E27FC236}">
                <a16:creationId xmlns:a16="http://schemas.microsoft.com/office/drawing/2014/main" id="{D20EAB47-3C62-13C7-7CDB-95835BB61A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1980" y="1572492"/>
            <a:ext cx="5048002" cy="5048002"/>
          </a:xfrm>
          <a:prstGeom prst="rect">
            <a:avLst/>
          </a:prstGeom>
        </p:spPr>
      </p:pic>
      <p:pic>
        <p:nvPicPr>
          <p:cNvPr id="9" name="Đồ họa 3">
            <a:extLst>
              <a:ext uri="{FF2B5EF4-FFF2-40B4-BE49-F238E27FC236}">
                <a16:creationId xmlns:a16="http://schemas.microsoft.com/office/drawing/2014/main" id="{832E32A3-F39F-4291-2A04-21224DD2867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4823" y="4293121"/>
            <a:ext cx="5433670" cy="2564879"/>
          </a:xfrm>
          <a:prstGeom prst="rect">
            <a:avLst/>
          </a:prstGeom>
        </p:spPr>
      </p:pic>
      <p:pic>
        <p:nvPicPr>
          <p:cNvPr id="10" name="Picture 9">
            <a:extLst>
              <a:ext uri="{FF2B5EF4-FFF2-40B4-BE49-F238E27FC236}">
                <a16:creationId xmlns:a16="http://schemas.microsoft.com/office/drawing/2014/main" id="{4CADAEA5-AB91-14D2-FFF5-4E9A0DBF17CB}"/>
              </a:ext>
            </a:extLst>
          </p:cNvPr>
          <p:cNvPicPr>
            <a:picLocks noChangeAspect="1"/>
          </p:cNvPicPr>
          <p:nvPr/>
        </p:nvPicPr>
        <p:blipFill>
          <a:blip r:embed="rId5"/>
          <a:stretch>
            <a:fillRect/>
          </a:stretch>
        </p:blipFill>
        <p:spPr>
          <a:xfrm>
            <a:off x="397697" y="6178992"/>
            <a:ext cx="4443077" cy="679008"/>
          </a:xfrm>
          <a:prstGeom prst="rect">
            <a:avLst/>
          </a:prstGeom>
        </p:spPr>
      </p:pic>
    </p:spTree>
    <p:extLst>
      <p:ext uri="{BB962C8B-B14F-4D97-AF65-F5344CB8AC3E}">
        <p14:creationId xmlns:p14="http://schemas.microsoft.com/office/powerpoint/2010/main" val="7912549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6BB6CB-1333-83DC-D051-A1EB35B32B7A}"/>
              </a:ext>
            </a:extLst>
          </p:cNvPr>
          <p:cNvPicPr>
            <a:picLocks noChangeAspect="1"/>
          </p:cNvPicPr>
          <p:nvPr/>
        </p:nvPicPr>
        <p:blipFill>
          <a:blip r:embed="rId3"/>
          <a:stretch>
            <a:fillRect/>
          </a:stretch>
        </p:blipFill>
        <p:spPr>
          <a:xfrm>
            <a:off x="1793174" y="393197"/>
            <a:ext cx="8508917" cy="5986759"/>
          </a:xfrm>
          <a:prstGeom prst="rect">
            <a:avLst/>
          </a:prstGeom>
        </p:spPr>
      </p:pic>
    </p:spTree>
    <p:extLst>
      <p:ext uri="{BB962C8B-B14F-4D97-AF65-F5344CB8AC3E}">
        <p14:creationId xmlns:p14="http://schemas.microsoft.com/office/powerpoint/2010/main" val="4273894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25279" y="245282"/>
            <a:ext cx="10382482" cy="2862322"/>
          </a:xfrm>
          <a:prstGeom prst="rect">
            <a:avLst/>
          </a:prstGeom>
          <a:solidFill>
            <a:srgbClr val="92E9D9"/>
          </a:solidFill>
          <a:effectLst>
            <a:outerShdw blurRad="63500" sx="102000" sy="102000" algn="ctr" rotWithShape="0">
              <a:prstClr val="black">
                <a:alpha val="40000"/>
              </a:prstClr>
            </a:outerShdw>
          </a:effectLst>
        </p:spPr>
        <p:txBody>
          <a:bodyPr wrap="square">
            <a:spAutoFit/>
          </a:bodyPr>
          <a:lstStyle/>
          <a:p>
            <a:pPr algn="just"/>
            <a:r>
              <a:rPr lang="vi-VN" sz="3600" b="1" dirty="0">
                <a:latin typeface="Cambria" panose="02040503050406030204" pitchFamily="18" charset="0"/>
                <a:ea typeface="Cambria" panose="02040503050406030204" pitchFamily="18" charset="0"/>
              </a:rPr>
              <a:t>- Mong ước của nhân loại qua Thế vận hội Ô-lim-píc: </a:t>
            </a:r>
            <a:r>
              <a:rPr lang="vi-VN" sz="3600" dirty="0">
                <a:latin typeface="Cambria" panose="02040503050406030204" pitchFamily="18" charset="0"/>
                <a:ea typeface="Cambria" panose="02040503050406030204" pitchFamily="18" charset="0"/>
              </a:rPr>
              <a:t>Tôn vinh nền hoà bình thế giới.</a:t>
            </a:r>
          </a:p>
          <a:p>
            <a:pPr algn="just"/>
            <a:r>
              <a:rPr lang="vi-VN" sz="3600" b="1" dirty="0">
                <a:latin typeface="Cambria" panose="02040503050406030204" pitchFamily="18" charset="0"/>
                <a:ea typeface="Cambria" panose="02040503050406030204" pitchFamily="18" charset="0"/>
              </a:rPr>
              <a:t>- Mong ước của nhân loại qua tổ chức Liên hợp quốc: </a:t>
            </a:r>
            <a:r>
              <a:rPr lang="vi-VN" sz="3600" dirty="0">
                <a:latin typeface="Cambria" panose="02040503050406030204" pitchFamily="18" charset="0"/>
                <a:ea typeface="Cambria" panose="02040503050406030204" pitchFamily="18" charset="0"/>
              </a:rPr>
              <a:t>Bảo vệ hoà bình và ngăn chặn các cuộc chiến tranh thế giới mới.</a:t>
            </a:r>
          </a:p>
        </p:txBody>
      </p:sp>
      <p:pic>
        <p:nvPicPr>
          <p:cNvPr id="1026" name="Picture 2" descr="Đọc thông tin và quan sát các hình 1,2, 3, em hãy trình bày mong ước và cố  gắng của nhân loại trong việc xây dựng thế giới hoà bình.">
            <a:extLst>
              <a:ext uri="{FF2B5EF4-FFF2-40B4-BE49-F238E27FC236}">
                <a16:creationId xmlns:a16="http://schemas.microsoft.com/office/drawing/2014/main" id="{CC383854-45F6-0529-6674-00E96CA2D6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391" y="3387560"/>
            <a:ext cx="4019550" cy="26479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ên Hợp quốc với những thách thức tuổi 75 - Báo Công an Nhân dân điện tử">
            <a:extLst>
              <a:ext uri="{FF2B5EF4-FFF2-40B4-BE49-F238E27FC236}">
                <a16:creationId xmlns:a16="http://schemas.microsoft.com/office/drawing/2014/main" id="{E7AB14AF-4FF7-AAEA-B399-C637A784D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654" y="3396277"/>
            <a:ext cx="5451022" cy="2742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4831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par>
                                <p:cTn id="11" presetID="22" presetClass="entr" presetSubtype="4"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down)">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407036"/>
            <a:ext cx="6712392" cy="2078229"/>
            <a:chOff x="5142304" y="3362335"/>
            <a:chExt cx="6712392" cy="2078229"/>
          </a:xfrm>
        </p:grpSpPr>
        <p:pic>
          <p:nvPicPr>
            <p:cNvPr id="10" name="Picture 9"/>
            <p:cNvPicPr>
              <a:picLocks noChangeAspect="1"/>
            </p:cNvPicPr>
            <p:nvPr/>
          </p:nvPicPr>
          <p:blipFill>
            <a:blip r:embed="rId3"/>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Thế vận hội Ô-lim-pic có nguồn gốc từ đâu?</a:t>
              </a:r>
            </a:p>
          </p:txBody>
        </p:sp>
      </p:grpSp>
      <p:sp>
        <p:nvSpPr>
          <p:cNvPr id="4" name="Rectangle 3">
            <a:extLst>
              <a:ext uri="{FF2B5EF4-FFF2-40B4-BE49-F238E27FC236}">
                <a16:creationId xmlns:a16="http://schemas.microsoft.com/office/drawing/2014/main" id="{66048890-5968-A67B-536C-B3011E756461}"/>
              </a:ext>
            </a:extLst>
          </p:cNvPr>
          <p:cNvSpPr/>
          <p:nvPr/>
        </p:nvSpPr>
        <p:spPr>
          <a:xfrm>
            <a:off x="3978234" y="2924967"/>
            <a:ext cx="7279574" cy="3416320"/>
          </a:xfrm>
          <a:prstGeom prst="rect">
            <a:avLst/>
          </a:prstGeom>
          <a:solidFill>
            <a:srgbClr val="92E9D9"/>
          </a:solidFill>
          <a:ln w="19050">
            <a:solidFill>
              <a:schemeClr val="tx1"/>
            </a:solidFill>
            <a:prstDash val="dash"/>
          </a:ln>
        </p:spPr>
        <p:txBody>
          <a:bodyPr wrap="square">
            <a:spAutoFit/>
          </a:bodyPr>
          <a:lstStyle/>
          <a:p>
            <a:pPr lvl="0" algn="just"/>
            <a:r>
              <a:rPr lang="vi-VN" sz="5400" b="1" i="1" dirty="0">
                <a:solidFill>
                  <a:srgbClr val="FF0000"/>
                </a:solidFill>
                <a:latin typeface="Cambria" panose="02040503050406030204" pitchFamily="18" charset="0"/>
                <a:ea typeface="Cambria" panose="02040503050406030204" pitchFamily="18" charset="0"/>
              </a:rPr>
              <a:t>Thế vận hội Ô-lim-pic có nguồn gốc từ đại hội thể thao của người Hy Lạp cổ đại.</a:t>
            </a:r>
            <a:endParaRPr kumimoji="0" lang="vi-VN" sz="5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4298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193280"/>
            <a:ext cx="6712392" cy="2078229"/>
            <a:chOff x="5142304" y="3362335"/>
            <a:chExt cx="6712392" cy="2078229"/>
          </a:xfrm>
        </p:grpSpPr>
        <p:pic>
          <p:nvPicPr>
            <p:cNvPr id="10" name="Picture 9"/>
            <p:cNvPicPr>
              <a:picLocks noChangeAspect="1"/>
            </p:cNvPicPr>
            <p:nvPr/>
          </p:nvPicPr>
          <p:blipFill>
            <a:blip r:embed="rId3"/>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Mục tiêu của thế vận hội Ô-lim-pic là gì?</a:t>
              </a:r>
            </a:p>
          </p:txBody>
        </p:sp>
      </p:grpSp>
      <p:sp>
        <p:nvSpPr>
          <p:cNvPr id="4" name="Rectangle 3">
            <a:extLst>
              <a:ext uri="{FF2B5EF4-FFF2-40B4-BE49-F238E27FC236}">
                <a16:creationId xmlns:a16="http://schemas.microsoft.com/office/drawing/2014/main" id="{66048890-5968-A67B-536C-B3011E756461}"/>
              </a:ext>
            </a:extLst>
          </p:cNvPr>
          <p:cNvSpPr/>
          <p:nvPr/>
        </p:nvSpPr>
        <p:spPr>
          <a:xfrm>
            <a:off x="3978234" y="2711211"/>
            <a:ext cx="7279574" cy="3785652"/>
          </a:xfrm>
          <a:prstGeom prst="rect">
            <a:avLst/>
          </a:prstGeom>
          <a:solidFill>
            <a:srgbClr val="92E9D9"/>
          </a:solidFill>
          <a:ln w="19050">
            <a:solidFill>
              <a:schemeClr val="tx1"/>
            </a:solidFill>
            <a:prstDash val="dash"/>
          </a:ln>
        </p:spPr>
        <p:txBody>
          <a:bodyPr wrap="square">
            <a:spAutoFit/>
          </a:bodyPr>
          <a:lstStyle/>
          <a:p>
            <a:pPr lvl="0" algn="just"/>
            <a:r>
              <a:rPr lang="vi-VN" sz="4000" b="1" i="1" dirty="0">
                <a:solidFill>
                  <a:srgbClr val="FF0000"/>
                </a:solidFill>
                <a:latin typeface="Cambria" panose="02040503050406030204" pitchFamily="18" charset="0"/>
                <a:ea typeface="Cambria" panose="02040503050406030204" pitchFamily="18" charset="0"/>
              </a:rPr>
              <a:t>Thế vận hội Ô-lim-píc là cuộc tranh tài thể thao giữa các quốc gia trên toàn thế giới, thể hiện sự liên kết, đoàn kết thống nhất và bình đẳng giữa các châu lục</a:t>
            </a:r>
            <a:endParaRPr kumimoji="0" lang="vi-VN"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121432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193280"/>
            <a:ext cx="6712392" cy="2078229"/>
            <a:chOff x="5142304" y="3362335"/>
            <a:chExt cx="6712392" cy="2078229"/>
          </a:xfrm>
        </p:grpSpPr>
        <p:pic>
          <p:nvPicPr>
            <p:cNvPr id="10" name="Picture 9"/>
            <p:cNvPicPr>
              <a:picLocks noChangeAspect="1"/>
            </p:cNvPicPr>
            <p:nvPr/>
          </p:nvPicPr>
          <p:blipFill>
            <a:blip r:embed="rId3"/>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Biểu tượng của thế vận hội Ô-lim-pic là gì?</a:t>
              </a:r>
            </a:p>
          </p:txBody>
        </p:sp>
      </p:grpSp>
      <p:sp>
        <p:nvSpPr>
          <p:cNvPr id="4" name="Rectangle 3">
            <a:extLst>
              <a:ext uri="{FF2B5EF4-FFF2-40B4-BE49-F238E27FC236}">
                <a16:creationId xmlns:a16="http://schemas.microsoft.com/office/drawing/2014/main" id="{66048890-5968-A67B-536C-B3011E756461}"/>
              </a:ext>
            </a:extLst>
          </p:cNvPr>
          <p:cNvSpPr/>
          <p:nvPr/>
        </p:nvSpPr>
        <p:spPr>
          <a:xfrm>
            <a:off x="3978234" y="2711211"/>
            <a:ext cx="7279574" cy="3416320"/>
          </a:xfrm>
          <a:prstGeom prst="rect">
            <a:avLst/>
          </a:prstGeom>
          <a:solidFill>
            <a:srgbClr val="92E9D9"/>
          </a:solidFill>
          <a:ln w="19050">
            <a:solidFill>
              <a:schemeClr val="tx1"/>
            </a:solidFill>
            <a:prstDash val="dash"/>
          </a:ln>
        </p:spPr>
        <p:txBody>
          <a:bodyPr wrap="square">
            <a:spAutoFit/>
          </a:bodyPr>
          <a:lstStyle/>
          <a:p>
            <a:pPr lvl="0" algn="just"/>
            <a:r>
              <a:rPr lang="vi-VN" sz="3600" b="1" i="1" dirty="0">
                <a:solidFill>
                  <a:srgbClr val="FF0000"/>
                </a:solidFill>
                <a:latin typeface="Cambria" panose="02040503050406030204" pitchFamily="18" charset="0"/>
                <a:ea typeface="Cambria" panose="02040503050406030204" pitchFamily="18" charset="0"/>
              </a:rPr>
              <a:t>Biểu tượng của thế vận hội Ô-lim-pic là  5 vòng tròn đan vào nhau trên nền màu trắng, mỗi vòng tròn tượng trưng cho một Châu lục, thể hiện sự liên kết, đoàn kết, thống nhất và bình đẳng.</a:t>
            </a:r>
            <a:endPar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67088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1191" y="191050"/>
            <a:ext cx="10537239" cy="1323439"/>
          </a:xfrm>
          <a:prstGeom prst="rect">
            <a:avLst/>
          </a:prstGeom>
          <a:solidFill>
            <a:schemeClr val="accent4">
              <a:lumMod val="40000"/>
              <a:lumOff val="60000"/>
            </a:schemeClr>
          </a:solidFill>
          <a:ln>
            <a:solidFill>
              <a:schemeClr val="tx1"/>
            </a:solidFill>
          </a:ln>
        </p:spPr>
        <p:txBody>
          <a:bodyPr wrap="square" rtlCol="0">
            <a:spAutoFit/>
          </a:bodyPr>
          <a:lstStyle/>
          <a:p>
            <a:pPr lvl="0" algn="ctr"/>
            <a:r>
              <a:rPr lang="en-US" sz="4000" b="1" dirty="0" err="1">
                <a:solidFill>
                  <a:prstClr val="black"/>
                </a:solidFill>
                <a:latin typeface="Cambria" panose="02040503050406030204" pitchFamily="18" charset="0"/>
                <a:ea typeface="Cambria" panose="02040503050406030204" pitchFamily="18" charset="0"/>
              </a:rPr>
              <a:t>Đọc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thông</a:t>
            </a:r>
            <a:r>
              <a:rPr lang="en-US" sz="4000" b="1" dirty="0">
                <a:solidFill>
                  <a:prstClr val="black"/>
                </a:solidFill>
                <a:latin typeface="Cambria" panose="02040503050406030204" pitchFamily="18" charset="0"/>
                <a:ea typeface="Cambria" panose="02040503050406030204" pitchFamily="18" charset="0"/>
              </a:rPr>
              <a:t> tin </a:t>
            </a:r>
            <a:r>
              <a:rPr lang="en-US" sz="4000" b="1" dirty="0" err="1">
                <a:solidFill>
                  <a:prstClr val="black"/>
                </a:solidFill>
                <a:latin typeface="Cambria" panose="02040503050406030204" pitchFamily="18" charset="0"/>
                <a:ea typeface="Cambria" panose="02040503050406030204" pitchFamily="18" charset="0"/>
              </a:rPr>
              <a:t>trong</a:t>
            </a:r>
            <a:r>
              <a:rPr lang="en-US" sz="4000" b="1" dirty="0">
                <a:solidFill>
                  <a:prstClr val="black"/>
                </a:solidFill>
                <a:latin typeface="Cambria" panose="02040503050406030204" pitchFamily="18" charset="0"/>
                <a:ea typeface="Cambria" panose="02040503050406030204" pitchFamily="18" charset="0"/>
              </a:rPr>
              <a:t> SGK </a:t>
            </a:r>
            <a:r>
              <a:rPr lang="en-US" sz="4000" b="1" dirty="0" err="1">
                <a:solidFill>
                  <a:prstClr val="black"/>
                </a:solidFill>
                <a:latin typeface="Cambria" panose="02040503050406030204" pitchFamily="18" charset="0"/>
                <a:ea typeface="Cambria" panose="02040503050406030204" pitchFamily="18" charset="0"/>
              </a:rPr>
              <a:t>về</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phong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trào</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Chữ</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thập</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đỏ</a:t>
            </a:r>
            <a:r>
              <a:rPr lang="en-US" sz="4000" b="1" dirty="0">
                <a:solidFill>
                  <a:prstClr val="black"/>
                </a:solidFill>
                <a:latin typeface="Cambria" panose="02040503050406030204" pitchFamily="18" charset="0"/>
                <a:ea typeface="Cambria" panose="02040503050406030204" pitchFamily="18" charset="0"/>
              </a:rPr>
              <a:t> - Liên </a:t>
            </a:r>
            <a:r>
              <a:rPr lang="en-US" sz="4000" b="1" dirty="0" err="1">
                <a:solidFill>
                  <a:prstClr val="black"/>
                </a:solidFill>
                <a:latin typeface="Cambria" panose="02040503050406030204" pitchFamily="18" charset="0"/>
                <a:ea typeface="Cambria" panose="02040503050406030204" pitchFamily="18" charset="0"/>
              </a:rPr>
              <a:t>hợp</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quốc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và</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trả</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lời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câu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hỏi</a:t>
            </a:r>
            <a:r>
              <a:rPr lang="en-US" sz="4000" b="1" dirty="0">
                <a:solidFill>
                  <a:prstClr val="black"/>
                </a:solidFill>
                <a:latin typeface="Cambria" panose="02040503050406030204" pitchFamily="18" charset="0"/>
                <a:ea typeface="Cambria" panose="02040503050406030204" pitchFamily="18" charset="0"/>
              </a:rPr>
              <a:t>:</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F9BB3179-6685-E43A-4C5F-4A118674E2C8}"/>
              </a:ext>
            </a:extLst>
          </p:cNvPr>
          <p:cNvPicPr>
            <a:picLocks noChangeAspect="1"/>
          </p:cNvPicPr>
          <p:nvPr/>
        </p:nvPicPr>
        <p:blipFill>
          <a:blip r:embed="rId3"/>
          <a:stretch>
            <a:fillRect/>
          </a:stretch>
        </p:blipFill>
        <p:spPr>
          <a:xfrm>
            <a:off x="5997907" y="1793174"/>
            <a:ext cx="5357748" cy="4343524"/>
          </a:xfrm>
          <a:prstGeom prst="rect">
            <a:avLst/>
          </a:prstGeom>
        </p:spPr>
      </p:pic>
      <p:pic>
        <p:nvPicPr>
          <p:cNvPr id="3074" name="Picture 2" descr="Những điều cần biết về hoạt động chữ thập đỏ">
            <a:extLst>
              <a:ext uri="{FF2B5EF4-FFF2-40B4-BE49-F238E27FC236}">
                <a16:creationId xmlns:a16="http://schemas.microsoft.com/office/drawing/2014/main" id="{7DB76B4C-AE5A-3BE9-DABB-4CA4D49EBB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943" y="2005260"/>
            <a:ext cx="5279562" cy="3552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1789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ipe(down)">
                                      <p:cBhvr>
                                        <p:cTn id="12" dur="500"/>
                                        <p:tgtEl>
                                          <p:spTgt spid="3074"/>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367</Words>
  <Application>Microsoft Office PowerPoint</Application>
  <PresentationFormat>Widescreen</PresentationFormat>
  <Paragraphs>22</Paragraphs>
  <Slides>12</Slides>
  <Notes>3</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12</vt:i4>
      </vt:variant>
    </vt:vector>
  </HeadingPairs>
  <TitlesOfParts>
    <vt:vector size="20" baseType="lpstr">
      <vt:lpstr>Arial</vt:lpstr>
      <vt:lpstr>Calibri</vt:lpstr>
      <vt:lpstr>Cambria</vt:lpstr>
      <vt:lpstr>SVN-Newton</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ASUS</cp:lastModifiedBy>
  <cp:revision>101</cp:revision>
  <dcterms:created xsi:type="dcterms:W3CDTF">2024-12-26T15:56:47Z</dcterms:created>
  <dcterms:modified xsi:type="dcterms:W3CDTF">2026-05-04T08:08:20Z</dcterms:modified>
</cp:coreProperties>
</file>