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4" r:id="rId3"/>
    <p:sldMasterId id="2147483698" r:id="rId4"/>
  </p:sldMasterIdLst>
  <p:notesMasterIdLst>
    <p:notesMasterId r:id="rId15"/>
  </p:notesMasterIdLst>
  <p:sldIdLst>
    <p:sldId id="306" r:id="rId5"/>
    <p:sldId id="2915" r:id="rId6"/>
    <p:sldId id="611" r:id="rId7"/>
    <p:sldId id="2906" r:id="rId8"/>
    <p:sldId id="2907" r:id="rId9"/>
    <p:sldId id="2908" r:id="rId10"/>
    <p:sldId id="2910" r:id="rId11"/>
    <p:sldId id="2918" r:id="rId12"/>
    <p:sldId id="2913" r:id="rId13"/>
    <p:sldId id="290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A10D38-1513-5A4F-9F51-7874119A34E2}" v="3" dt="2024-12-20T07:39:44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22" autoAdjust="0"/>
    <p:restoredTop sz="94660"/>
  </p:normalViewPr>
  <p:slideViewPr>
    <p:cSldViewPr snapToGrid="0">
      <p:cViewPr varScale="1">
        <p:scale>
          <a:sx n="70" d="100"/>
          <a:sy n="70" d="100"/>
        </p:scale>
        <p:origin x="4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yền Ngọc" userId="74af6240d90ddfe1" providerId="LiveId" clId="{48A10D38-1513-5A4F-9F51-7874119A34E2}"/>
    <pc:docChg chg="undo custSel addSld delSld modSld">
      <pc:chgData name="Huyền Ngọc" userId="74af6240d90ddfe1" providerId="LiveId" clId="{48A10D38-1513-5A4F-9F51-7874119A34E2}" dt="2024-12-20T07:41:52.322" v="6" actId="207"/>
      <pc:docMkLst>
        <pc:docMk/>
      </pc:docMkLst>
      <pc:sldChg chg="add del">
        <pc:chgData name="Huyền Ngọc" userId="74af6240d90ddfe1" providerId="LiveId" clId="{48A10D38-1513-5A4F-9F51-7874119A34E2}" dt="2024-12-20T07:39:03.621" v="1"/>
        <pc:sldMkLst>
          <pc:docMk/>
          <pc:sldMk cId="0" sldId="268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645243466" sldId="611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937272794" sldId="2877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226408495" sldId="2891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220953067" sldId="2906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898542011" sldId="2907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1437918297" sldId="2908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1178054397" sldId="2909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4174647428" sldId="2910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890293664" sldId="2911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767112335" sldId="2912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324561754" sldId="2913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2660417206" sldId="2915"/>
        </pc:sldMkLst>
      </pc:sldChg>
      <pc:sldChg chg="add setBg">
        <pc:chgData name="Huyền Ngọc" userId="74af6240d90ddfe1" providerId="LiveId" clId="{48A10D38-1513-5A4F-9F51-7874119A34E2}" dt="2024-12-20T07:39:44.319" v="2"/>
        <pc:sldMkLst>
          <pc:docMk/>
          <pc:sldMk cId="3408470535" sldId="2916"/>
        </pc:sldMkLst>
      </pc:sldChg>
      <pc:sldChg chg="add setBg">
        <pc:chgData name="Huyền Ngọc" userId="74af6240d90ddfe1" providerId="LiveId" clId="{48A10D38-1513-5A4F-9F51-7874119A34E2}" dt="2024-12-20T07:39:44.319" v="2"/>
        <pc:sldMkLst>
          <pc:docMk/>
          <pc:sldMk cId="348104740" sldId="2917"/>
        </pc:sldMkLst>
      </pc:sldChg>
      <pc:sldChg chg="modSp add mod">
        <pc:chgData name="Huyền Ngọc" userId="74af6240d90ddfe1" providerId="LiveId" clId="{48A10D38-1513-5A4F-9F51-7874119A34E2}" dt="2024-12-20T07:41:52.322" v="6" actId="207"/>
        <pc:sldMkLst>
          <pc:docMk/>
          <pc:sldMk cId="2139115716" sldId="2918"/>
        </pc:sldMkLst>
        <pc:spChg chg="mod">
          <ac:chgData name="Huyền Ngọc" userId="74af6240d90ddfe1" providerId="LiveId" clId="{48A10D38-1513-5A4F-9F51-7874119A34E2}" dt="2024-12-20T07:41:52.322" v="6" actId="207"/>
          <ac:spMkLst>
            <pc:docMk/>
            <pc:sldMk cId="2139115716" sldId="2918"/>
            <ac:spMk id="8" creationId="{59540734-A9BC-67E9-1025-1AB5393963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D5052-AD06-4EEB-B404-C3C577D0B8C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76C43-0F35-4194-A8B8-FC2598E5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8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E5701FA-A99B-4EA7-BD9A-49A04217BC0C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927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F5D53-9096-4D2C-9D8F-D3CCDA065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0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nhole cover&#10;&#10;Description automatically generated">
            <a:extLst>
              <a:ext uri="{FF2B5EF4-FFF2-40B4-BE49-F238E27FC236}">
                <a16:creationId xmlns:a16="http://schemas.microsoft.com/office/drawing/2014/main" id="{CD04EC0B-EC17-4D7E-9129-2C8B3BB65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43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9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3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24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A771F6-2667-0D6F-57A2-8B1CC1699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6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5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DA06E-0B98-1B2D-E5CB-92647D48E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BEA0-20A7-4CA0-A46B-6A7BF444DA4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F34C1-ED61-6017-FB15-E119C6C1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5B7A2-9066-9D48-75CD-E4AEA444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6641-95F4-49A5-8911-C95EC6226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7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C988-0910-3538-3497-EE36519A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469E9-B457-7212-77A2-7FB7E60DB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6DF18-AD2C-E395-C9D3-8742CF80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BEA0-20A7-4CA0-A46B-6A7BF444DA4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B7631-5119-540D-EDB8-6D3CB825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8DE31-E2BA-6129-EB83-41673941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6641-95F4-49A5-8911-C95EC6226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3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7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9" name="Google Shape;1712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" y="1"/>
            <a:ext cx="12191976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30" name="Google Shape;17130;p27"/>
          <p:cNvGrpSpPr/>
          <p:nvPr/>
        </p:nvGrpSpPr>
        <p:grpSpPr>
          <a:xfrm rot="-3698963">
            <a:off x="376865" y="-659349"/>
            <a:ext cx="1597296" cy="1809576"/>
            <a:chOff x="2807100" y="2138800"/>
            <a:chExt cx="649550" cy="735875"/>
          </a:xfrm>
        </p:grpSpPr>
        <p:sp>
          <p:nvSpPr>
            <p:cNvPr id="17131" name="Google Shape;17131;p27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2" name="Google Shape;17132;p27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3" name="Google Shape;17133;p27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4" name="Google Shape;17134;p27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5" name="Google Shape;17135;p27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36" name="Google Shape;17136;p27"/>
          <p:cNvGrpSpPr/>
          <p:nvPr/>
        </p:nvGrpSpPr>
        <p:grpSpPr>
          <a:xfrm rot="2455371">
            <a:off x="11590236" y="929549"/>
            <a:ext cx="1503589" cy="1556732"/>
            <a:chOff x="3212275" y="349350"/>
            <a:chExt cx="486650" cy="503850"/>
          </a:xfrm>
        </p:grpSpPr>
        <p:sp>
          <p:nvSpPr>
            <p:cNvPr id="17137" name="Google Shape;17137;p27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8" name="Google Shape;17138;p27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9" name="Google Shape;17139;p27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0" name="Google Shape;17140;p27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1" name="Google Shape;17141;p27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42" name="Google Shape;17142;p27"/>
          <p:cNvGrpSpPr/>
          <p:nvPr/>
        </p:nvGrpSpPr>
        <p:grpSpPr>
          <a:xfrm rot="-6126719">
            <a:off x="2305311" y="5611108"/>
            <a:ext cx="2046724" cy="2564755"/>
            <a:chOff x="4082775" y="914425"/>
            <a:chExt cx="777050" cy="973675"/>
          </a:xfrm>
        </p:grpSpPr>
        <p:sp>
          <p:nvSpPr>
            <p:cNvPr id="17143" name="Google Shape;17143;p27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4" name="Google Shape;17144;p27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5" name="Google Shape;17145;p27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6" name="Google Shape;17146;p27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7" name="Google Shape;17147;p27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8" name="Google Shape;17148;p27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9" name="Google Shape;17149;p27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0" name="Google Shape;17150;p27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1" name="Google Shape;17151;p27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2" name="Google Shape;17152;p27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DF536C-C29D-430B-A931-74AAF44AA449}"/>
              </a:ext>
            </a:extLst>
          </p:cNvPr>
          <p:cNvSpPr txBox="1"/>
          <p:nvPr userDrawn="1"/>
        </p:nvSpPr>
        <p:spPr>
          <a:xfrm>
            <a:off x="11161375" y="57209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358A2-26DD-4AD2-BA4D-6C5FE13515DB}"/>
              </a:ext>
            </a:extLst>
          </p:cNvPr>
          <p:cNvSpPr txBox="1"/>
          <p:nvPr userDrawn="1"/>
        </p:nvSpPr>
        <p:spPr>
          <a:xfrm>
            <a:off x="30400" y="6414466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50646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D4789-7D7D-244E-1394-6E860D2B5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A3A81-B1E4-598C-BF10-99046BA27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3A6D7-E147-8C1E-CB06-D1547F270A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49339-F099-E946-4C75-D2F51C50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A0706-ECCD-55A5-8251-85978444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9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C45FA-0E5A-D6E7-3B23-FA9A9D11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BF05E-A2BB-56C2-423C-9F6E2CEC1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DF601-C9A3-9AF4-0E17-F7AFEB375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E4751-2C39-8EB2-D847-88C71245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44981-BC8E-44D3-620A-E3CCBF67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25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84397-CF4A-98AE-0D47-85904B2D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54F7C-0389-5CFB-5BE5-D7B89074D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9B557-0B10-4E5A-D21D-762813500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BBBB4-E6FA-F725-51F9-F9A186A1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CA5F9-B798-EEA7-B5C7-5B0BBFB8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75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92711-E27F-1843-B3A5-C1B34A28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DF34E-4FEE-8EC4-2DBD-D40294BE4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8D7293-47A6-3396-EDA9-5C7351349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8F09A-CE23-41A4-18EC-146D7596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99618-819C-AA1E-C24F-0F4842F8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2D88D-B1AF-3215-421C-2027C1C0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81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BB255-EBB9-3133-0C67-BAB5B80B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0F822-84E7-8433-D8F8-59675A708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B627D-1795-C280-43D7-BD8E712E6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E2C5E-6E93-CF2B-AA88-E3765C444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E6AE0E-71B3-7CDA-95AA-9C3FE3AFF7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7CDFE1-44AF-66E3-BEB4-BB3641DB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5ACAF5-1F7F-4339-5984-BAC419C4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D6CCE7-8E02-BACB-A394-821959A5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82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0102-02E4-F687-49FE-C5043E7A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6A877-19D0-701B-7C7B-36C988183D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D1855-196C-18E1-3FC9-EE53EF54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91E5B-49CB-DF9C-0356-36F68875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33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57F8E-8438-93FA-D627-DF0936DBB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A5E0DC-A600-A32F-561B-A9D0D358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B1305-DAD6-1F66-8CF5-BC5E0D88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17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495B-3BB8-2FEF-BBF3-6DFA7D2DA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0930D-BEC3-D638-375E-AFF9B0F27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0216F-0E4E-519C-C569-4D34EEF06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2404D-B1EA-B8F3-CD21-7FB69A301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4F31D-2877-E740-ED08-2D1844E7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51E8B-B27B-31FF-0012-4D892BC27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56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FD8A-A586-329D-DF70-293DA458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1D1C6-BD65-0654-D5EA-0BEC8FDF9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1DDCD-2DAD-1719-D691-5A6E22123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264BA-5138-9C43-02A7-06F52ECF6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5C929-DC7B-6DEE-5C6B-2B803CEC7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D3451-23B1-4B0B-4AC2-BFA79E05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11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76A1-C370-1BB2-8C05-8B9BB7B1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69013-D75D-23DD-68B3-1C3983142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9C102-BFBA-CD4C-2BA8-A94F34C4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CB272-3BD9-583D-98D2-587DAF60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EA0F9-0BD4-0480-9B66-7E77E9C4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5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F5D53-9096-4D2C-9D8F-D3CCDA065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nhole cover&#10;&#10;Description automatically generated">
            <a:extLst>
              <a:ext uri="{FF2B5EF4-FFF2-40B4-BE49-F238E27FC236}">
                <a16:creationId xmlns:a16="http://schemas.microsoft.com/office/drawing/2014/main" id="{CD04EC0B-EC17-4D7E-9129-2C8B3BB65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5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9" name="Google Shape;5729;p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1"/>
            <a:ext cx="1219201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30" name="Google Shape;5730;p6"/>
          <p:cNvSpPr txBox="1">
            <a:spLocks noGrp="1"/>
          </p:cNvSpPr>
          <p:nvPr>
            <p:ph type="title"/>
          </p:nvPr>
        </p:nvSpPr>
        <p:spPr>
          <a:xfrm>
            <a:off x="880300" y="510233"/>
            <a:ext cx="1058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1" name="Google Shape;57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grpSp>
        <p:nvGrpSpPr>
          <p:cNvPr id="5732" name="Google Shape;5732;p6"/>
          <p:cNvGrpSpPr/>
          <p:nvPr/>
        </p:nvGrpSpPr>
        <p:grpSpPr>
          <a:xfrm>
            <a:off x="-910890" y="1790864"/>
            <a:ext cx="1597287" cy="1809565"/>
            <a:chOff x="2807100" y="2138800"/>
            <a:chExt cx="649550" cy="735875"/>
          </a:xfrm>
        </p:grpSpPr>
        <p:sp>
          <p:nvSpPr>
            <p:cNvPr id="5733" name="Google Shape;5733;p6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6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6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6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6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8" name="Google Shape;5738;p6"/>
          <p:cNvGrpSpPr/>
          <p:nvPr/>
        </p:nvGrpSpPr>
        <p:grpSpPr>
          <a:xfrm rot="2455371">
            <a:off x="11448103" y="2741615"/>
            <a:ext cx="1503589" cy="1556732"/>
            <a:chOff x="3212275" y="349350"/>
            <a:chExt cx="486650" cy="503850"/>
          </a:xfrm>
        </p:grpSpPr>
        <p:sp>
          <p:nvSpPr>
            <p:cNvPr id="5739" name="Google Shape;5739;p6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6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6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6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6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44" name="Google Shape;5744;p6"/>
          <p:cNvGrpSpPr/>
          <p:nvPr/>
        </p:nvGrpSpPr>
        <p:grpSpPr>
          <a:xfrm rot="-6126719">
            <a:off x="-184389" y="5551808"/>
            <a:ext cx="2046724" cy="2564755"/>
            <a:chOff x="4082775" y="914425"/>
            <a:chExt cx="777050" cy="973675"/>
          </a:xfrm>
        </p:grpSpPr>
        <p:sp>
          <p:nvSpPr>
            <p:cNvPr id="5745" name="Google Shape;5745;p6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6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6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6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6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6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6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6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6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6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603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35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7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9" name="Google Shape;1712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" y="1"/>
            <a:ext cx="12191976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30" name="Google Shape;17130;p27"/>
          <p:cNvGrpSpPr/>
          <p:nvPr/>
        </p:nvGrpSpPr>
        <p:grpSpPr>
          <a:xfrm rot="-3698963">
            <a:off x="376865" y="-659349"/>
            <a:ext cx="1597296" cy="1809576"/>
            <a:chOff x="2807100" y="2138800"/>
            <a:chExt cx="649550" cy="735875"/>
          </a:xfrm>
        </p:grpSpPr>
        <p:sp>
          <p:nvSpPr>
            <p:cNvPr id="17131" name="Google Shape;17131;p27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2" name="Google Shape;17132;p27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3" name="Google Shape;17133;p27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4" name="Google Shape;17134;p27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5" name="Google Shape;17135;p27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36" name="Google Shape;17136;p27"/>
          <p:cNvGrpSpPr/>
          <p:nvPr/>
        </p:nvGrpSpPr>
        <p:grpSpPr>
          <a:xfrm rot="2455371">
            <a:off x="11590236" y="929549"/>
            <a:ext cx="1503589" cy="1556732"/>
            <a:chOff x="3212275" y="349350"/>
            <a:chExt cx="486650" cy="503850"/>
          </a:xfrm>
        </p:grpSpPr>
        <p:sp>
          <p:nvSpPr>
            <p:cNvPr id="17137" name="Google Shape;17137;p27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8" name="Google Shape;17138;p27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9" name="Google Shape;17139;p27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0" name="Google Shape;17140;p27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1" name="Google Shape;17141;p27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42" name="Google Shape;17142;p27"/>
          <p:cNvGrpSpPr/>
          <p:nvPr/>
        </p:nvGrpSpPr>
        <p:grpSpPr>
          <a:xfrm rot="-6126719">
            <a:off x="2305311" y="5611108"/>
            <a:ext cx="2046724" cy="2564755"/>
            <a:chOff x="4082775" y="914425"/>
            <a:chExt cx="777050" cy="973675"/>
          </a:xfrm>
        </p:grpSpPr>
        <p:sp>
          <p:nvSpPr>
            <p:cNvPr id="17143" name="Google Shape;17143;p27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4" name="Google Shape;17144;p27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5" name="Google Shape;17145;p27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6" name="Google Shape;17146;p27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7" name="Google Shape;17147;p27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8" name="Google Shape;17148;p27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9" name="Google Shape;17149;p27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0" name="Google Shape;17150;p27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1" name="Google Shape;17151;p27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2" name="Google Shape;17152;p27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DF536C-C29D-430B-A931-74AAF44AA449}"/>
              </a:ext>
            </a:extLst>
          </p:cNvPr>
          <p:cNvSpPr txBox="1"/>
          <p:nvPr userDrawn="1"/>
        </p:nvSpPr>
        <p:spPr>
          <a:xfrm>
            <a:off x="11161375" y="57209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358A2-26DD-4AD2-BA4D-6C5FE13515DB}"/>
              </a:ext>
            </a:extLst>
          </p:cNvPr>
          <p:cNvSpPr txBox="1"/>
          <p:nvPr userDrawn="1"/>
        </p:nvSpPr>
        <p:spPr>
          <a:xfrm>
            <a:off x="30400" y="6414466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468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12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189665-1B77-32CF-97A2-AED610302D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17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189665-1B77-32CF-97A2-AED610302D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18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D9E8D0-C42E-5EBB-08F5-9CBCABA8F76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705915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0BE0D6-D3FD-3914-4919-69EAEEDD9F7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7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country&#10;&#10;Description automatically generated">
            <a:extLst>
              <a:ext uri="{FF2B5EF4-FFF2-40B4-BE49-F238E27FC236}">
                <a16:creationId xmlns:a16="http://schemas.microsoft.com/office/drawing/2014/main" id="{E64DEDA0-467E-C927-B4CC-7D1BBAAB6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1DB87E1-7C02-1AD5-EF9C-4AC98040ACC9}"/>
              </a:ext>
            </a:extLst>
          </p:cNvPr>
          <p:cNvSpPr/>
          <p:nvPr/>
        </p:nvSpPr>
        <p:spPr>
          <a:xfrm>
            <a:off x="645160" y="0"/>
            <a:ext cx="11028680" cy="41656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233C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85580-08EF-F000-9F63-22014D71F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87" y="-166200"/>
            <a:ext cx="9624387" cy="1942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17A863-DC75-AD1E-642C-4344EC6AB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85" y="1079916"/>
            <a:ext cx="10412871" cy="2137849"/>
          </a:xfrm>
          <a:prstGeom prst="rect">
            <a:avLst/>
          </a:prstGeom>
        </p:spPr>
      </p:pic>
      <p:pic>
        <p:nvPicPr>
          <p:cNvPr id="44" name="Picture 4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6E97E6D-895A-DBA0-0879-3D1EA86A6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688" y="5170109"/>
            <a:ext cx="1615161" cy="16151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C02166-7607-2C88-FD0C-B8A1DB91F4C4}"/>
              </a:ext>
            </a:extLst>
          </p:cNvPr>
          <p:cNvSpPr txBox="1"/>
          <p:nvPr/>
        </p:nvSpPr>
        <p:spPr>
          <a:xfrm>
            <a:off x="4754880" y="3027680"/>
            <a:ext cx="242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(</a:t>
            </a:r>
            <a:r>
              <a:rPr lang="en-US" sz="4800" b="1" dirty="0" err="1">
                <a:solidFill>
                  <a:srgbClr val="002060"/>
                </a:solidFill>
              </a:rPr>
              <a:t>Tiết</a:t>
            </a:r>
            <a:r>
              <a:rPr lang="en-US" sz="4800" b="1" dirty="0">
                <a:solidFill>
                  <a:srgbClr val="002060"/>
                </a:solidFill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8D68B-991B-D389-7D36-95C3D78F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29" y="-390374"/>
            <a:ext cx="14020753" cy="7248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91E9E9-2D9D-A71B-CD1A-02F14789A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41" y="1178372"/>
            <a:ext cx="9144793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6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7" y="5753194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9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4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7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7" y="4002127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166956" y="889346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4" y="-1649840"/>
            <a:ext cx="2725377" cy="4052607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7" y="5461001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3" cy="3252135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9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215606" y="2100978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5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1779639" y="2113935"/>
            <a:ext cx="8318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 động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2: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Phong trào Cần Vương chống Pháp.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4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5A3015"/>
              </a:solidFill>
              <a:latin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386080" y="2"/>
            <a:ext cx="11572240" cy="1076958"/>
            <a:chOff x="3317309" y="3453183"/>
            <a:chExt cx="5960444" cy="812222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2667" kern="0">
                <a:solidFill>
                  <a:srgbClr val="5A3015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530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 thông tin, em hãy:</a:t>
              </a:r>
            </a:p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0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 Cho biết những nét chính về phong trào Cần vương cuối thế kỉ XIX.</a:t>
              </a:r>
              <a:endPara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CCB4DA-6073-5AEC-6EDB-B417318C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257" y="1480502"/>
            <a:ext cx="6987223" cy="5066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5243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AED21-72BD-7529-B8D3-CFBFAE6C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AEE76BC4-4B57-E01B-4589-16F9A6BFD58C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19372E3-06FD-5884-65D2-7313D5FF0D0E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id="{FB649921-9FA1-A571-A92C-A25C9F134F62}"/>
              </a:ext>
            </a:extLst>
          </p:cNvPr>
          <p:cNvSpPr txBox="1"/>
          <p:nvPr/>
        </p:nvSpPr>
        <p:spPr>
          <a:xfrm>
            <a:off x="3279708" y="1293852"/>
            <a:ext cx="8038532" cy="41883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Những số nét chính về phong trào Cần vương cuối thế kỉ XIX: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Năm 1884, Triều đình Nhà Nguyễn kí hiệp ước công nhận quyền đô hộ của thực dân Pháp trên toàn bộ đất nước Việt Nam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Một bộ phận quan lại thuộc phái chủ chiến, đứng đầu là vua Hàm Nghi mong muốn khôi phục độc lập dân tộc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Năm 1885, Tôn Thất Thuyết ban bố dụ Cần vương, kêu gọi nhân dân đồng lòng giúp vua cứu nước, phong trào bùng nổ và phát triển mạnh mẽ.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495CC-683D-FE44-A50F-C1E9DF2FF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398" y="1099119"/>
            <a:ext cx="4776365" cy="593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203200" y="-3"/>
            <a:ext cx="11755120" cy="1076957"/>
            <a:chOff x="3317309" y="3453183"/>
            <a:chExt cx="5960444" cy="812222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74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 thông tin, em hãy: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 Kể câu chuyện về Phan Đình Phùng và cuộc khởi nghĩa Hương Khê.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26D7958-4ADE-2D00-8180-2916E8B65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120" y="1331650"/>
            <a:ext cx="7388737" cy="55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420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AED21-72BD-7529-B8D3-CFBFAE6C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AEE76BC4-4B57-E01B-4589-16F9A6BFD58C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19372E3-06FD-5884-65D2-7313D5FF0D0E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id="{FB649921-9FA1-A571-A92C-A25C9F134F62}"/>
              </a:ext>
            </a:extLst>
          </p:cNvPr>
          <p:cNvSpPr txBox="1"/>
          <p:nvPr/>
        </p:nvSpPr>
        <p:spPr>
          <a:xfrm>
            <a:off x="3228908" y="1009372"/>
            <a:ext cx="8038532" cy="50056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Câu chuyện về về Phan Đình Phùng và cuộc khởi nghĩa Hương Khê: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Cuối thế kỉ XIX, Phan Đình Phùng đã đứng ra chiêu tập lực lượng chống Pháp dưới lời kêu gọi cứu nước của vua Hàm Nghi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Khởi nghĩa đã xây dựng căn cứ tại Hương Khê, các anh hùng, hào kiệt đã tự nguyện liên kết lực lượng dưới quyền chỉ huy của ông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Cuộc khởi nghĩa đã kéo dài hơn 10 năm, gây thiệt hại cho quân Pháp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Cuối năm 1895, Phan Đình Phùng hi sinh trong một trận chiến đấu, cuộc khởi nghĩa suy yếu dần rồi tan rã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BDAC4-A8A9-972D-5496-102FEF3BE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7" b="89894" l="9938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8" t="6848" r="34772" b="19404"/>
          <a:stretch/>
        </p:blipFill>
        <p:spPr>
          <a:xfrm>
            <a:off x="819149" y="1451482"/>
            <a:ext cx="1868892" cy="52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203200" y="-4"/>
            <a:ext cx="11755120" cy="1077218"/>
            <a:chOff x="3317309" y="3453183"/>
            <a:chExt cx="5960444" cy="812419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812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1.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Vẽ sơ đồ tư duy những nét chính về lịch sử Việt Nam dưới Triều Nguyễn.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Lịch Sử và Địa Lí lớp 5 Kết nối tri thức Bài 13: Triều Nguyễn">
            <a:extLst>
              <a:ext uri="{FF2B5EF4-FFF2-40B4-BE49-F238E27FC236}">
                <a16:creationId xmlns:a16="http://schemas.microsoft.com/office/drawing/2014/main" id="{76405F06-76AF-DC5E-F5AB-722B8F2C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1171098"/>
            <a:ext cx="4747578" cy="546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6474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550F0-76C7-06BD-E08B-1F720696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EE3E865E-0A68-FFB7-BAD0-FDF749D82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10582" y="2710503"/>
            <a:ext cx="2353759" cy="362814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50ACCB1-57E4-7546-EB80-71F43B3E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2679" y="2710503"/>
            <a:ext cx="2255450" cy="3722888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59540734-A9BC-67E9-1025-1AB539396345}"/>
              </a:ext>
            </a:extLst>
          </p:cNvPr>
          <p:cNvSpPr txBox="1"/>
          <p:nvPr/>
        </p:nvSpPr>
        <p:spPr>
          <a:xfrm>
            <a:off x="849630" y="908814"/>
            <a:ext cx="10191750" cy="14642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tự liệu, tranh ảnh và giới thiệu về một di sản văn hoá của Triều Nguyễn.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15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5DDB46-F1EF-3124-6A16-7071C219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F7BB3E41-9D00-16C0-F80E-7FB938E924D8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553EEBA-4042-5857-43B3-69A52DE84CDD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747AB0-CF7B-8DF8-8675-96874DE07F52}"/>
              </a:ext>
            </a:extLst>
          </p:cNvPr>
          <p:cNvSpPr txBox="1"/>
          <p:nvPr/>
        </p:nvSpPr>
        <p:spPr>
          <a:xfrm>
            <a:off x="640080" y="701040"/>
            <a:ext cx="10769600" cy="555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74137-C864-714F-5478-4A1787A363F2}"/>
              </a:ext>
            </a:extLst>
          </p:cNvPr>
          <p:cNvSpPr txBox="1"/>
          <p:nvPr/>
        </p:nvSpPr>
        <p:spPr>
          <a:xfrm>
            <a:off x="579120" y="418171"/>
            <a:ext cx="10962640" cy="3147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thể di tích Cố đô Huế .</a:t>
            </a:r>
          </a:p>
          <a:p>
            <a:pPr lvl="0" algn="just">
              <a:lnSpc>
                <a:spcPct val="12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 những di tích lịch sử-văn hóa do triều Nguyễn xây dựng trong khoảng thời gian từ đầu thế kỷ 19 đến nửa đầu thế kỷ 20 trên địa bàn kinh đô Huế xưa.</a:t>
            </a:r>
          </a:p>
          <a:p>
            <a:pPr lvl="0" algn="just">
              <a:lnSpc>
                <a:spcPct val="12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Cố đô Huế có những thành quách, cung điện vàng son, những đền đài miếu vũ lộng lẫy, những lăng tẩm uy nghiêm,..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Quần thể di tích Cố đô Huế - HOÀNG THÀNH THĂNG LONG">
            <a:extLst>
              <a:ext uri="{FF2B5EF4-FFF2-40B4-BE49-F238E27FC236}">
                <a16:creationId xmlns:a16="http://schemas.microsoft.com/office/drawing/2014/main" id="{11B349D7-8190-3CC5-0D20-A83703ABD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240" y="3627729"/>
            <a:ext cx="4638674" cy="27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1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Classic English Novel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BF9A6F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E3CDA4"/>
      </a:accent5>
      <a:accent6>
        <a:srgbClr val="1D3141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ssic English Novel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BF9A6F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E3CDA4"/>
      </a:accent5>
      <a:accent6>
        <a:srgbClr val="1D3141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398</Words>
  <Application>Microsoft Office PowerPoint</Application>
  <PresentationFormat>Widescreen</PresentationFormat>
  <Paragraphs>21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等线 Light</vt:lpstr>
      <vt:lpstr>Aptos</vt:lpstr>
      <vt:lpstr>Aptos Display</vt:lpstr>
      <vt:lpstr>Arial</vt:lpstr>
      <vt:lpstr>Calibri</vt:lpstr>
      <vt:lpstr>Cambria</vt:lpstr>
      <vt:lpstr>UTM Karate</vt:lpstr>
      <vt:lpstr>Classic English Novels by Slidesgo</vt:lpstr>
      <vt:lpstr>1_Classic English Novels by Slidesgo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</cp:revision>
  <dcterms:created xsi:type="dcterms:W3CDTF">2024-11-05T04:39:31Z</dcterms:created>
  <dcterms:modified xsi:type="dcterms:W3CDTF">2026-01-05T09:50:54Z</dcterms:modified>
</cp:coreProperties>
</file>