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49" r:id="rId2"/>
    <p:sldId id="310" r:id="rId3"/>
    <p:sldId id="311" r:id="rId4"/>
    <p:sldId id="312" r:id="rId5"/>
    <p:sldId id="313" r:id="rId6"/>
    <p:sldId id="338" r:id="rId7"/>
    <p:sldId id="452" r:id="rId8"/>
    <p:sldId id="336" r:id="rId9"/>
    <p:sldId id="453" r:id="rId10"/>
    <p:sldId id="341" r:id="rId11"/>
    <p:sldId id="455" r:id="rId12"/>
    <p:sldId id="302"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023"/>
    <a:srgbClr val="F0F0F0"/>
    <a:srgbClr val="CBB391"/>
    <a:srgbClr val="AA674C"/>
    <a:srgbClr val="AD674E"/>
    <a:srgbClr val="C0D9BA"/>
    <a:srgbClr val="C0D9B9"/>
    <a:srgbClr val="AECDAC"/>
    <a:srgbClr val="BCD7B6"/>
    <a:srgbClr val="FFD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653" autoAdjust="0"/>
  </p:normalViewPr>
  <p:slideViewPr>
    <p:cSldViewPr snapToGrid="0">
      <p:cViewPr varScale="1">
        <p:scale>
          <a:sx n="61" d="100"/>
          <a:sy n="61" d="100"/>
        </p:scale>
        <p:origin x="10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FEC95-9B3B-4B52-B1C4-CE4C38650CEF}" type="datetimeFigureOut">
              <a:rPr lang="zh-CN" altLang="en-US" smtClean="0"/>
              <a:t>2026/1/23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C4770-9C39-4C80-B89B-EFB00B5CB0F8}" type="slidenum">
              <a:rPr lang="zh-CN" altLang="en-US" smtClean="0"/>
              <a:t>‹#›</a:t>
            </a:fld>
            <a:endParaRPr lang="zh-CN" altLang="en-US"/>
          </a:p>
        </p:txBody>
      </p:sp>
    </p:spTree>
    <p:extLst>
      <p:ext uri="{BB962C8B-B14F-4D97-AF65-F5344CB8AC3E}">
        <p14:creationId xmlns:p14="http://schemas.microsoft.com/office/powerpoint/2010/main" val="15624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C4770-9C39-4C80-B89B-EFB00B5CB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2673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4408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734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779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8147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3908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620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7441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6009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483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BFB501-C0C5-D95B-74F2-5E390AC47B6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8368DB4-E0C1-FF02-089A-D32278274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197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CB52B4-4DC2-19B2-A659-15AC5EA27C5B}"/>
              </a:ext>
            </a:extLst>
          </p:cNvPr>
          <p:cNvPicPr>
            <a:picLocks noChangeAspect="1"/>
          </p:cNvPicPr>
          <p:nvPr/>
        </p:nvPicPr>
        <p:blipFill>
          <a:blip r:embed="rId4"/>
          <a:stretch>
            <a:fillRect/>
          </a:stretch>
        </p:blipFill>
        <p:spPr>
          <a:xfrm>
            <a:off x="7460337" y="335231"/>
            <a:ext cx="3468925" cy="1127858"/>
          </a:xfrm>
          <a:prstGeom prst="rect">
            <a:avLst/>
          </a:prstGeom>
        </p:spPr>
      </p:pic>
      <p:pic>
        <p:nvPicPr>
          <p:cNvPr id="8" name="Picture 7">
            <a:extLst>
              <a:ext uri="{FF2B5EF4-FFF2-40B4-BE49-F238E27FC236}">
                <a16:creationId xmlns:a16="http://schemas.microsoft.com/office/drawing/2014/main" id="{34C1F752-5E20-8A40-F7A7-F9412410E58E}"/>
              </a:ext>
            </a:extLst>
          </p:cNvPr>
          <p:cNvPicPr>
            <a:picLocks noChangeAspect="1"/>
          </p:cNvPicPr>
          <p:nvPr/>
        </p:nvPicPr>
        <p:blipFill>
          <a:blip r:embed="rId5"/>
          <a:stretch>
            <a:fillRect/>
          </a:stretch>
        </p:blipFill>
        <p:spPr>
          <a:xfrm>
            <a:off x="5844653" y="2000339"/>
            <a:ext cx="6525470" cy="3313341"/>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09C1E501-9901-8451-283D-AD97070449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6827" y="83951"/>
            <a:ext cx="1486431" cy="1486431"/>
          </a:xfrm>
          <a:prstGeom prst="rect">
            <a:avLst/>
          </a:prstGeom>
        </p:spPr>
      </p:pic>
    </p:spTree>
    <p:extLst>
      <p:ext uri="{BB962C8B-B14F-4D97-AF65-F5344CB8AC3E}">
        <p14:creationId xmlns:p14="http://schemas.microsoft.com/office/powerpoint/2010/main" val="96477408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
        <p:nvSpPr>
          <p:cNvPr id="4" name="Rectangle: Rounded Corners 3">
            <a:extLst>
              <a:ext uri="{FF2B5EF4-FFF2-40B4-BE49-F238E27FC236}">
                <a16:creationId xmlns:a16="http://schemas.microsoft.com/office/drawing/2014/main" id="{83E24B38-2FA2-809C-3567-A3646C387CBE}"/>
              </a:ext>
            </a:extLst>
          </p:cNvPr>
          <p:cNvSpPr/>
          <p:nvPr/>
        </p:nvSpPr>
        <p:spPr>
          <a:xfrm>
            <a:off x="2274097" y="897629"/>
            <a:ext cx="8576783" cy="1987811"/>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333333"/>
                </a:solidFill>
                <a:effectLst/>
                <a:latin typeface="Cambria" panose="02040503050406030204" pitchFamily="18" charset="0"/>
                <a:ea typeface="Cambria" panose="02040503050406030204" pitchFamily="18" charset="0"/>
              </a:rPr>
              <a:t>Thắng lợi ở Hà Nội, Huế, Sài Gòn đã có tác dụng gì đối với cuộc Tổng khởi nghĩa trong cả nước?</a:t>
            </a:r>
            <a:endParaRPr lang="en-US" sz="3600" dirty="0">
              <a:effectLst/>
              <a:latin typeface="Cambria" panose="02040503050406030204" pitchFamily="18" charset="0"/>
              <a:ea typeface="Cambria" panose="02040503050406030204" pitchFamily="18" charset="0"/>
            </a:endParaRPr>
          </a:p>
        </p:txBody>
      </p:sp>
      <p:pic>
        <p:nvPicPr>
          <p:cNvPr id="3" name="Picture 2">
            <a:hlinkClick r:id="" action="ppaction://noaction"/>
            <a:extLst>
              <a:ext uri="{FF2B5EF4-FFF2-40B4-BE49-F238E27FC236}">
                <a16:creationId xmlns:a16="http://schemas.microsoft.com/office/drawing/2014/main" id="{C3C456FF-A360-7A50-0353-C985AF1BF1D8}"/>
              </a:ext>
            </a:extLst>
          </p:cNvPr>
          <p:cNvPicPr>
            <a:picLocks noChangeAspect="1"/>
          </p:cNvPicPr>
          <p:nvPr/>
        </p:nvPicPr>
        <p:blipFill>
          <a:blip r:embed="rId5">
            <a:extLst>
              <a:ext uri="{28A0092B-C50C-407E-A947-70E740481C1C}">
                <a14:useLocalDpi xmlns:a14="http://schemas.microsoft.com/office/drawing/2010/main" val="0"/>
              </a:ext>
            </a:extLst>
          </a:blip>
          <a:srcRect t="2660" r="54375" b="19400"/>
          <a:stretch/>
        </p:blipFill>
        <p:spPr>
          <a:xfrm>
            <a:off x="744659" y="2560321"/>
            <a:ext cx="4050862" cy="4034236"/>
          </a:xfrm>
          <a:prstGeom prst="rect">
            <a:avLst/>
          </a:prstGeom>
        </p:spPr>
      </p:pic>
    </p:spTree>
    <p:extLst>
      <p:ext uri="{BB962C8B-B14F-4D97-AF65-F5344CB8AC3E}">
        <p14:creationId xmlns:p14="http://schemas.microsoft.com/office/powerpoint/2010/main" val="1423587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187507" y="1166842"/>
            <a:ext cx="10210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vi-VN" altLang="en-US" sz="4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Tổng khởi nghĩa giành thắng lợi ở Hà Nội Huế Sài Gòn đã có tác dụng cổ vũ nhân dân các địa phương khác đứng lên giành chính quyền và chỉ trong vòng nửa tháng các địa phương trong cả nước đã giành được chính quyền về tay nhân dân.</a:t>
            </a:r>
            <a:endParaRPr kumimoji="0" lang="en-US" altLang="en-US" sz="4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811393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B8D3D22C-4888-4206-925D-4D3A16DBC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168900"/>
            <a:ext cx="12191998" cy="1689100"/>
          </a:xfrm>
          <a:prstGeom prst="rect">
            <a:avLst/>
          </a:prstGeom>
        </p:spPr>
      </p:pic>
      <p:pic>
        <p:nvPicPr>
          <p:cNvPr id="5" name="Picture 4">
            <a:extLst>
              <a:ext uri="{FF2B5EF4-FFF2-40B4-BE49-F238E27FC236}">
                <a16:creationId xmlns:a16="http://schemas.microsoft.com/office/drawing/2014/main" id="{474B535F-3E0D-CB88-E1AC-9B86A0E46EDC}"/>
              </a:ext>
            </a:extLst>
          </p:cNvPr>
          <p:cNvPicPr>
            <a:picLocks noChangeAspect="1"/>
          </p:cNvPicPr>
          <p:nvPr/>
        </p:nvPicPr>
        <p:blipFill>
          <a:blip r:embed="rId3"/>
          <a:stretch>
            <a:fillRect/>
          </a:stretch>
        </p:blipFill>
        <p:spPr>
          <a:xfrm>
            <a:off x="-371856" y="0"/>
            <a:ext cx="6315456" cy="6858000"/>
          </a:xfrm>
          <a:prstGeom prst="rect">
            <a:avLst/>
          </a:prstGeom>
        </p:spPr>
      </p:pic>
      <p:pic>
        <p:nvPicPr>
          <p:cNvPr id="2" name="Picture 1">
            <a:extLst>
              <a:ext uri="{FF2B5EF4-FFF2-40B4-BE49-F238E27FC236}">
                <a16:creationId xmlns:a16="http://schemas.microsoft.com/office/drawing/2014/main" id="{7A682A87-347E-C0A7-D548-D28C102A4D31}"/>
              </a:ext>
            </a:extLst>
          </p:cNvPr>
          <p:cNvPicPr>
            <a:picLocks noChangeAspect="1"/>
          </p:cNvPicPr>
          <p:nvPr/>
        </p:nvPicPr>
        <p:blipFill>
          <a:blip r:embed="rId4"/>
          <a:stretch>
            <a:fillRect/>
          </a:stretch>
        </p:blipFill>
        <p:spPr>
          <a:xfrm>
            <a:off x="3797080" y="1704716"/>
            <a:ext cx="8394920" cy="3042168"/>
          </a:xfrm>
          <a:prstGeom prst="rect">
            <a:avLst/>
          </a:prstGeom>
        </p:spPr>
      </p:pic>
    </p:spTree>
    <p:extLst>
      <p:ext uri="{BB962C8B-B14F-4D97-AF65-F5344CB8AC3E}">
        <p14:creationId xmlns:p14="http://schemas.microsoft.com/office/powerpoint/2010/main" val="39712866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214079" y="1395730"/>
            <a:ext cx="4622563" cy="4524315"/>
          </a:xfrm>
          <a:prstGeom prst="rect">
            <a:avLst/>
          </a:prstGeom>
          <a:solidFill>
            <a:schemeClr val="accent4">
              <a:lumMod val="40000"/>
              <a:lumOff val="60000"/>
            </a:schemeClr>
          </a:solidFill>
          <a:ln>
            <a:solidFill>
              <a:srgbClr val="CBB391"/>
            </a:solidFill>
          </a:ln>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ctr"/>
            <a:r>
              <a:rPr lang="vi-VN" altLang="en-US" sz="4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Nhiệm vụ 1: Một số thắng lợi tiêu biểu trong Cách mạng tháng Tám năm 1945.</a:t>
            </a:r>
            <a:endParaRPr kumimoji="0" lang="en-US" alt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50" name="Picture 2" descr="Cách mạng Tháng Tám năm 1945: Trang sử vàng của lịch sử dân tộc Việt Nam">
            <a:extLst>
              <a:ext uri="{FF2B5EF4-FFF2-40B4-BE49-F238E27FC236}">
                <a16:creationId xmlns:a16="http://schemas.microsoft.com/office/drawing/2014/main" id="{5A349668-165F-67E1-CF00-F03C92C0F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39550">
            <a:off x="6550868" y="656111"/>
            <a:ext cx="4026339" cy="2469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79 năm Cách mạng tháng Tám và Quốc khánh 2-9 (1945 - 2024): Mốc son chói  lọi trong lịch sử dân tộc Việt Nam - Ảnh chuyên đề - Thông tấn xã Việt Nam  (TTXVN)">
            <a:extLst>
              <a:ext uri="{FF2B5EF4-FFF2-40B4-BE49-F238E27FC236}">
                <a16:creationId xmlns:a16="http://schemas.microsoft.com/office/drawing/2014/main" id="{E930D7E9-9208-6997-C442-7C6489939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54" y="3159761"/>
            <a:ext cx="4107020" cy="2952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8667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193256"/>
            <a:ext cx="12191365" cy="4471487"/>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4" name="图片 12">
            <a:extLst>
              <a:ext uri="{FF2B5EF4-FFF2-40B4-BE49-F238E27FC236}">
                <a16:creationId xmlns:a16="http://schemas.microsoft.com/office/drawing/2014/main" id="{54445DC5-3A5E-44F4-AF1E-BFFCA8635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3690" y="359385"/>
            <a:ext cx="4158310" cy="1391778"/>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sp>
        <p:nvSpPr>
          <p:cNvPr id="8" name="Text Box 52">
            <a:extLst>
              <a:ext uri="{FF2B5EF4-FFF2-40B4-BE49-F238E27FC236}">
                <a16:creationId xmlns:a16="http://schemas.microsoft.com/office/drawing/2014/main" id="{85F59803-1BF4-4B90-9220-18437E6FB616}"/>
              </a:ext>
            </a:extLst>
          </p:cNvPr>
          <p:cNvSpPr txBox="1">
            <a:spLocks noChangeArrowheads="1"/>
          </p:cNvSpPr>
          <p:nvPr/>
        </p:nvSpPr>
        <p:spPr bwMode="auto">
          <a:xfrm>
            <a:off x="1261033" y="2304254"/>
            <a:ext cx="101536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r>
              <a:rPr lang="vi-VN"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Đọc thông tin, em hãy cho biết vì sao Đảng và Bác Hồ quyết định phát động toàn dân tổng khởi  nghĩa giành chính quyền vào tháng 8 – 1945?</a:t>
            </a:r>
            <a:endParaRPr kumimoji="0" lang="en-US" alt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12" descr="Icon&#10;&#10;Description automatically generated">
            <a:extLst>
              <a:ext uri="{FF2B5EF4-FFF2-40B4-BE49-F238E27FC236}">
                <a16:creationId xmlns:a16="http://schemas.microsoft.com/office/drawing/2014/main" id="{4F2D948C-BBF7-4ABB-8267-89921243F1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56" y="-193706"/>
            <a:ext cx="2319908" cy="2497960"/>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10" name="图片 5">
            <a:extLst>
              <a:ext uri="{FF2B5EF4-FFF2-40B4-BE49-F238E27FC236}">
                <a16:creationId xmlns:a16="http://schemas.microsoft.com/office/drawing/2014/main" id="{5D8111F3-772A-375D-AD89-AE6A06B89D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56" y="5276356"/>
            <a:ext cx="1736164" cy="1670100"/>
          </a:xfrm>
          <a:prstGeom prst="rect">
            <a:avLst/>
          </a:prstGeom>
        </p:spPr>
      </p:pic>
    </p:spTree>
    <p:extLst>
      <p:ext uri="{BB962C8B-B14F-4D97-AF65-F5344CB8AC3E}">
        <p14:creationId xmlns:p14="http://schemas.microsoft.com/office/powerpoint/2010/main" val="2463199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2"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3"/>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par>
                          <p:cTn id="28" fill="hold">
                            <p:stCondLst>
                              <p:cond delay="1000"/>
                            </p:stCondLst>
                            <p:childTnLst>
                              <p:par>
                                <p:cTn id="29" presetID="26"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750"/>
                                        <p:tgtEl>
                                          <p:spTgt spid="8"/>
                                        </p:tgtEl>
                                      </p:cBhvr>
                                    </p:animEffect>
                                  </p:childTnLst>
                                </p:cTn>
                              </p:par>
                              <p:par>
                                <p:cTn id="49" presetID="22" presetClass="entr" presetSubtype="2"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187507" y="1166842"/>
            <a:ext cx="10210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en-US"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  </a:t>
            </a:r>
            <a:r>
              <a:rPr lang="vi-VN"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Sau khi Nhật Bản đầu hàng quân Đồng minh, Đảng và Bác Hồ đã kêu gọi toàn dân đứng lên Tổng khởi nghĩa giành chính quyền trong cả nước.</a:t>
            </a:r>
            <a:endParaRPr kumimoji="0" lang="en-US" altLang="en-US" sz="5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07693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28693" y="323961"/>
            <a:ext cx="9733947" cy="18197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en-US" sz="3600" b="1" dirty="0" err="1">
                <a:solidFill>
                  <a:srgbClr val="000066"/>
                </a:solidFill>
              </a:rPr>
              <a:t>Đọc</a:t>
            </a:r>
            <a:r>
              <a:rPr lang="en-US" sz="3600" b="1" dirty="0">
                <a:solidFill>
                  <a:srgbClr val="000066"/>
                </a:solidFill>
              </a:rPr>
              <a:t> </a:t>
            </a:r>
            <a:r>
              <a:rPr lang="en-US" sz="3600" b="1" dirty="0" err="1">
                <a:solidFill>
                  <a:srgbClr val="000066"/>
                </a:solidFill>
              </a:rPr>
              <a:t>thông</a:t>
            </a:r>
            <a:r>
              <a:rPr lang="en-US" sz="3600" b="1" dirty="0">
                <a:solidFill>
                  <a:srgbClr val="000066"/>
                </a:solidFill>
              </a:rPr>
              <a:t> tin </a:t>
            </a:r>
            <a:r>
              <a:rPr lang="en-US" sz="3600" b="1" dirty="0" err="1">
                <a:solidFill>
                  <a:srgbClr val="000066"/>
                </a:solidFill>
              </a:rPr>
              <a:t>trong</a:t>
            </a:r>
            <a:r>
              <a:rPr lang="en-US" sz="3600" b="1" dirty="0">
                <a:solidFill>
                  <a:srgbClr val="000066"/>
                </a:solidFill>
              </a:rPr>
              <a:t> </a:t>
            </a:r>
            <a:r>
              <a:rPr lang="en-US" sz="3600" b="1" dirty="0" err="1">
                <a:solidFill>
                  <a:srgbClr val="000066"/>
                </a:solidFill>
              </a:rPr>
              <a:t>bài</a:t>
            </a:r>
            <a:r>
              <a:rPr lang="en-US" sz="3600" b="1" dirty="0">
                <a:solidFill>
                  <a:srgbClr val="000066"/>
                </a:solidFill>
              </a:rPr>
              <a:t> </a:t>
            </a:r>
            <a:r>
              <a:rPr lang="en-US" sz="3600" b="1" dirty="0" err="1">
                <a:solidFill>
                  <a:srgbClr val="000066"/>
                </a:solidFill>
              </a:rPr>
              <a:t>và</a:t>
            </a:r>
            <a:r>
              <a:rPr lang="en-US" sz="3600" b="1" dirty="0">
                <a:solidFill>
                  <a:srgbClr val="000066"/>
                </a:solidFill>
              </a:rPr>
              <a:t> </a:t>
            </a:r>
            <a:r>
              <a:rPr lang="en-US" sz="3600" b="1" dirty="0" err="1">
                <a:solidFill>
                  <a:srgbClr val="000066"/>
                </a:solidFill>
              </a:rPr>
              <a:t>trả</a:t>
            </a:r>
            <a:r>
              <a:rPr lang="en-US" sz="3600" b="1" dirty="0">
                <a:solidFill>
                  <a:srgbClr val="000066"/>
                </a:solidFill>
              </a:rPr>
              <a:t> </a:t>
            </a:r>
            <a:r>
              <a:rPr lang="en-US" sz="3600" b="1" dirty="0" err="1">
                <a:solidFill>
                  <a:srgbClr val="000066"/>
                </a:solidFill>
              </a:rPr>
              <a:t>lời</a:t>
            </a:r>
            <a:r>
              <a:rPr lang="en-US" sz="3600" b="1" dirty="0">
                <a:solidFill>
                  <a:srgbClr val="000066"/>
                </a:solidFill>
              </a:rPr>
              <a:t> </a:t>
            </a:r>
            <a:r>
              <a:rPr lang="en-US" sz="3600" b="1" dirty="0" err="1">
                <a:solidFill>
                  <a:srgbClr val="000066"/>
                </a:solidFill>
              </a:rPr>
              <a:t>câu</a:t>
            </a:r>
            <a:r>
              <a:rPr lang="en-US" sz="3600" b="1" dirty="0">
                <a:solidFill>
                  <a:srgbClr val="000066"/>
                </a:solidFill>
              </a:rPr>
              <a:t> </a:t>
            </a:r>
            <a:r>
              <a:rPr lang="en-US" sz="3600" b="1" dirty="0" err="1">
                <a:solidFill>
                  <a:srgbClr val="000066"/>
                </a:solidFill>
              </a:rPr>
              <a:t>hỏi</a:t>
            </a:r>
            <a:r>
              <a:rPr lang="en-US" sz="3600" b="1" dirty="0">
                <a:solidFill>
                  <a:srgbClr val="000066"/>
                </a:solidFill>
              </a:rPr>
              <a:t>:</a:t>
            </a:r>
          </a:p>
          <a:p>
            <a:pPr marL="457200" lvl="0" indent="-457200" algn="just" defTabSz="914446">
              <a:buFont typeface="Arial" panose="020B0604020202020204" pitchFamily="34" charset="0"/>
              <a:buChar char="•"/>
              <a:defRPr/>
            </a:pPr>
            <a:r>
              <a:rPr lang="en-US" sz="3600" dirty="0" err="1">
                <a:solidFill>
                  <a:srgbClr val="000066"/>
                </a:solidFill>
              </a:rPr>
              <a:t>Kể</a:t>
            </a:r>
            <a:r>
              <a:rPr lang="en-US" sz="3600" dirty="0">
                <a:solidFill>
                  <a:srgbClr val="000066"/>
                </a:solidFill>
              </a:rPr>
              <a:t> </a:t>
            </a:r>
            <a:r>
              <a:rPr lang="en-US" sz="3600" dirty="0" err="1">
                <a:solidFill>
                  <a:srgbClr val="000066"/>
                </a:solidFill>
              </a:rPr>
              <a:t>tên</a:t>
            </a:r>
            <a:r>
              <a:rPr lang="en-US" sz="3600" dirty="0">
                <a:solidFill>
                  <a:srgbClr val="000066"/>
                </a:solidFill>
              </a:rPr>
              <a:t> </a:t>
            </a:r>
            <a:r>
              <a:rPr lang="en-US" sz="3600" dirty="0" err="1">
                <a:solidFill>
                  <a:srgbClr val="000066"/>
                </a:solidFill>
              </a:rPr>
              <a:t>một</a:t>
            </a:r>
            <a:r>
              <a:rPr lang="en-US" sz="3600" dirty="0">
                <a:solidFill>
                  <a:srgbClr val="000066"/>
                </a:solidFill>
              </a:rPr>
              <a:t> </a:t>
            </a:r>
            <a:r>
              <a:rPr lang="en-US" sz="3600" dirty="0" err="1">
                <a:solidFill>
                  <a:srgbClr val="000066"/>
                </a:solidFill>
              </a:rPr>
              <a:t>số</a:t>
            </a:r>
            <a:r>
              <a:rPr lang="en-US" sz="3600" dirty="0">
                <a:solidFill>
                  <a:srgbClr val="000066"/>
                </a:solidFill>
              </a:rPr>
              <a:t> </a:t>
            </a:r>
            <a:r>
              <a:rPr lang="en-US" sz="3600" dirty="0" err="1">
                <a:solidFill>
                  <a:srgbClr val="000066"/>
                </a:solidFill>
              </a:rPr>
              <a:t>thắng</a:t>
            </a:r>
            <a:r>
              <a:rPr lang="en-US" sz="3600" dirty="0">
                <a:solidFill>
                  <a:srgbClr val="000066"/>
                </a:solidFill>
              </a:rPr>
              <a:t> </a:t>
            </a:r>
            <a:r>
              <a:rPr lang="en-US" sz="3600" dirty="0" err="1">
                <a:solidFill>
                  <a:srgbClr val="000066"/>
                </a:solidFill>
              </a:rPr>
              <a:t>lợi</a:t>
            </a:r>
            <a:r>
              <a:rPr lang="en-US" sz="3600" dirty="0">
                <a:solidFill>
                  <a:srgbClr val="000066"/>
                </a:solidFill>
              </a:rPr>
              <a:t> </a:t>
            </a:r>
            <a:r>
              <a:rPr lang="en-US" sz="3600" dirty="0" err="1">
                <a:solidFill>
                  <a:srgbClr val="000066"/>
                </a:solidFill>
              </a:rPr>
              <a:t>tiêu</a:t>
            </a:r>
            <a:r>
              <a:rPr lang="en-US" sz="3600" dirty="0">
                <a:solidFill>
                  <a:srgbClr val="000066"/>
                </a:solidFill>
              </a:rPr>
              <a:t> </a:t>
            </a:r>
            <a:r>
              <a:rPr lang="en-US" sz="3600" dirty="0" err="1">
                <a:solidFill>
                  <a:srgbClr val="000066"/>
                </a:solidFill>
              </a:rPr>
              <a:t>biểu</a:t>
            </a:r>
            <a:r>
              <a:rPr lang="en-US" sz="3600" dirty="0">
                <a:solidFill>
                  <a:srgbClr val="000066"/>
                </a:solidFill>
              </a:rPr>
              <a:t> </a:t>
            </a:r>
            <a:r>
              <a:rPr lang="en-US" sz="3600" dirty="0" err="1">
                <a:solidFill>
                  <a:srgbClr val="000066"/>
                </a:solidFill>
              </a:rPr>
              <a:t>trong</a:t>
            </a:r>
            <a:r>
              <a:rPr lang="en-US" sz="3600" dirty="0">
                <a:solidFill>
                  <a:srgbClr val="000066"/>
                </a:solidFill>
              </a:rPr>
              <a:t> </a:t>
            </a:r>
            <a:r>
              <a:rPr lang="en-US" sz="3600" dirty="0" err="1">
                <a:solidFill>
                  <a:srgbClr val="000066"/>
                </a:solidFill>
              </a:rPr>
              <a:t>Cách</a:t>
            </a:r>
            <a:r>
              <a:rPr lang="en-US" sz="3600" dirty="0">
                <a:solidFill>
                  <a:srgbClr val="000066"/>
                </a:solidFill>
              </a:rPr>
              <a:t> </a:t>
            </a:r>
            <a:r>
              <a:rPr lang="en-US" sz="3600" dirty="0" err="1">
                <a:solidFill>
                  <a:srgbClr val="000066"/>
                </a:solidFill>
              </a:rPr>
              <a:t>mạng</a:t>
            </a:r>
            <a:r>
              <a:rPr lang="en-US" sz="3600" dirty="0">
                <a:solidFill>
                  <a:srgbClr val="000066"/>
                </a:solidFill>
              </a:rPr>
              <a:t> </a:t>
            </a:r>
            <a:r>
              <a:rPr lang="en-US" sz="3600" dirty="0" err="1">
                <a:solidFill>
                  <a:srgbClr val="000066"/>
                </a:solidFill>
              </a:rPr>
              <a:t>tháng</a:t>
            </a:r>
            <a:r>
              <a:rPr lang="en-US" sz="3600" dirty="0">
                <a:solidFill>
                  <a:srgbClr val="000066"/>
                </a:solidFill>
              </a:rPr>
              <a:t> </a:t>
            </a:r>
            <a:r>
              <a:rPr lang="en-US" sz="3600" dirty="0" err="1">
                <a:solidFill>
                  <a:srgbClr val="000066"/>
                </a:solidFill>
              </a:rPr>
              <a:t>Tám</a:t>
            </a:r>
            <a:r>
              <a:rPr lang="en-US" sz="3600" dirty="0">
                <a:solidFill>
                  <a:srgbClr val="000066"/>
                </a:solidFill>
              </a:rPr>
              <a:t> </a:t>
            </a:r>
            <a:r>
              <a:rPr lang="en-US" sz="3600" dirty="0" err="1">
                <a:solidFill>
                  <a:srgbClr val="000066"/>
                </a:solidFill>
              </a:rPr>
              <a:t>năm</a:t>
            </a:r>
            <a:r>
              <a:rPr lang="en-US" sz="3600" dirty="0">
                <a:solidFill>
                  <a:srgbClr val="000066"/>
                </a:solidFill>
              </a:rPr>
              <a:t> 1945. </a:t>
            </a:r>
            <a:endParaRPr kumimoji="0" lang="en-US" sz="4800" i="0" u="none" strike="noStrike" kern="1200" cap="none" spc="0" normalizeH="0" baseline="0" noProof="0" dirty="0">
              <a:ln>
                <a:noFill/>
              </a:ln>
              <a:solidFill>
                <a:srgbClr val="000066"/>
              </a:solidFill>
              <a:effectLst/>
              <a:uLnTx/>
              <a:uFillTx/>
              <a:latin typeface="Calibri" panose="020F0502020204030204"/>
            </a:endParaRPr>
          </a:p>
        </p:txBody>
      </p:sp>
    </p:spTree>
    <p:extLst>
      <p:ext uri="{BB962C8B-B14F-4D97-AF65-F5344CB8AC3E}">
        <p14:creationId xmlns:p14="http://schemas.microsoft.com/office/powerpoint/2010/main" val="19087226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sp>
        <p:nvSpPr>
          <p:cNvPr id="2" name="Rectangle: Rounded Corners 1">
            <a:extLst>
              <a:ext uri="{FF2B5EF4-FFF2-40B4-BE49-F238E27FC236}">
                <a16:creationId xmlns:a16="http://schemas.microsoft.com/office/drawing/2014/main" id="{B4760AB1-08B3-A1AD-4347-98C5290D58AB}"/>
              </a:ext>
            </a:extLst>
          </p:cNvPr>
          <p:cNvSpPr/>
          <p:nvPr/>
        </p:nvSpPr>
        <p:spPr>
          <a:xfrm>
            <a:off x="4868012" y="1642192"/>
            <a:ext cx="2456363" cy="3586742"/>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000" b="1" dirty="0" err="1">
                <a:solidFill>
                  <a:srgbClr val="FF0000"/>
                </a:solidFill>
                <a:effectLst/>
                <a:latin typeface="Cambria" panose="02040503050406030204" pitchFamily="18" charset="0"/>
                <a:ea typeface="Cambria" panose="02040503050406030204" pitchFamily="18" charset="0"/>
              </a:rPr>
              <a:t>Một</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số</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thắng</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lợi</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tiêu</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biểu</a:t>
            </a:r>
            <a:r>
              <a:rPr lang="en-US" sz="4000" b="1" dirty="0">
                <a:solidFill>
                  <a:srgbClr val="FF0000"/>
                </a:solidFill>
                <a:effectLst/>
                <a:latin typeface="Cambria" panose="02040503050406030204" pitchFamily="18" charset="0"/>
                <a:ea typeface="Cambria" panose="02040503050406030204" pitchFamily="18" charset="0"/>
              </a:rPr>
              <a:t> </a:t>
            </a:r>
            <a:endParaRPr lang="en-US" sz="3600" dirty="0">
              <a:solidFill>
                <a:srgbClr val="FF0000"/>
              </a:solidFill>
              <a:effectLst/>
              <a:latin typeface="Cambria" panose="02040503050406030204" pitchFamily="18" charset="0"/>
              <a:ea typeface="Cambria" panose="02040503050406030204" pitchFamily="18" charset="0"/>
            </a:endParaRPr>
          </a:p>
        </p:txBody>
      </p:sp>
      <p:sp>
        <p:nvSpPr>
          <p:cNvPr id="13" name="Rectangle: Diagonal Corners Rounded 12">
            <a:extLst>
              <a:ext uri="{FF2B5EF4-FFF2-40B4-BE49-F238E27FC236}">
                <a16:creationId xmlns:a16="http://schemas.microsoft.com/office/drawing/2014/main" id="{1E34A5A3-5BDA-407B-D6C2-1B21E75FA1C4}"/>
              </a:ext>
            </a:extLst>
          </p:cNvPr>
          <p:cNvSpPr/>
          <p:nvPr/>
        </p:nvSpPr>
        <p:spPr>
          <a:xfrm>
            <a:off x="602746" y="613894"/>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Diagonal Corners Rounded 13">
            <a:extLst>
              <a:ext uri="{FF2B5EF4-FFF2-40B4-BE49-F238E27FC236}">
                <a16:creationId xmlns:a16="http://schemas.microsoft.com/office/drawing/2014/main" id="{C640F042-8852-4784-C8A7-871989A01D3D}"/>
              </a:ext>
            </a:extLst>
          </p:cNvPr>
          <p:cNvSpPr/>
          <p:nvPr/>
        </p:nvSpPr>
        <p:spPr>
          <a:xfrm>
            <a:off x="7489417" y="623066"/>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14">
            <a:extLst>
              <a:ext uri="{FF2B5EF4-FFF2-40B4-BE49-F238E27FC236}">
                <a16:creationId xmlns:a16="http://schemas.microsoft.com/office/drawing/2014/main" id="{3E374976-635B-9942-3CE0-8E904FD7E8B2}"/>
              </a:ext>
            </a:extLst>
          </p:cNvPr>
          <p:cNvSpPr/>
          <p:nvPr/>
        </p:nvSpPr>
        <p:spPr>
          <a:xfrm>
            <a:off x="540731" y="3820990"/>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Diagonal Corners Rounded 15">
            <a:extLst>
              <a:ext uri="{FF2B5EF4-FFF2-40B4-BE49-F238E27FC236}">
                <a16:creationId xmlns:a16="http://schemas.microsoft.com/office/drawing/2014/main" id="{0897EDDD-C750-F6FF-F085-E01A8E3435FC}"/>
              </a:ext>
            </a:extLst>
          </p:cNvPr>
          <p:cNvSpPr/>
          <p:nvPr/>
        </p:nvSpPr>
        <p:spPr>
          <a:xfrm>
            <a:off x="7705726" y="3825020"/>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9642066-ED8A-222C-F6DE-8F968CC3FE55}"/>
              </a:ext>
            </a:extLst>
          </p:cNvPr>
          <p:cNvSpPr/>
          <p:nvPr/>
        </p:nvSpPr>
        <p:spPr>
          <a:xfrm>
            <a:off x="638992" y="859409"/>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28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Quân dân chiếm được các cơ quan đầu não của địch: Phủ Khâm sai, Tòa Thị chính...</a:t>
            </a:r>
            <a:endParaRPr 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A0B5D00-C111-03A9-180F-CB26D54A89A3}"/>
              </a:ext>
            </a:extLst>
          </p:cNvPr>
          <p:cNvSpPr/>
          <p:nvPr/>
        </p:nvSpPr>
        <p:spPr>
          <a:xfrm>
            <a:off x="7795604" y="892108"/>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36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Chính quyền cách mạng ra mắt nhân dân.</a:t>
            </a:r>
            <a:endParaRPr lang="en-US" sz="36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FA2D43E-9E7F-568C-DDBD-DEE70683BD7F}"/>
              </a:ext>
            </a:extLst>
          </p:cNvPr>
          <p:cNvSpPr/>
          <p:nvPr/>
        </p:nvSpPr>
        <p:spPr>
          <a:xfrm>
            <a:off x="7795604" y="4181747"/>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1000"/>
              </a:spcAft>
            </a:pPr>
            <a:r>
              <a:rPr lang="vi-VN" sz="32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Cuối tháng 8-1945, Tổng khởi nghĩa giành thắng lợi trên toàn quốc. </a:t>
            </a:r>
            <a:r>
              <a:rPr lang="vi-VN" sz="3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006EEE0-7144-C8D9-DEFC-0D7EE793C299}"/>
              </a:ext>
            </a:extLst>
          </p:cNvPr>
          <p:cNvSpPr/>
          <p:nvPr/>
        </p:nvSpPr>
        <p:spPr>
          <a:xfrm>
            <a:off x="256163" y="3820990"/>
            <a:ext cx="4689840" cy="23713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vi-VN" sz="40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Tỏa đi chiếm các công sở.</a:t>
            </a:r>
            <a:endParaRPr lang="en-US" sz="40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C62EC518-A753-22E2-2A65-3D1490CF2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827" y="83951"/>
            <a:ext cx="1486431" cy="1486431"/>
          </a:xfrm>
          <a:prstGeom prst="rect">
            <a:avLst/>
          </a:prstGeom>
        </p:spPr>
      </p:pic>
    </p:spTree>
    <p:extLst>
      <p:ext uri="{BB962C8B-B14F-4D97-AF65-F5344CB8AC3E}">
        <p14:creationId xmlns:p14="http://schemas.microsoft.com/office/powerpoint/2010/main" val="396316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4" grpId="0"/>
      <p:bldP spid="7"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18533" y="405241"/>
            <a:ext cx="9733947" cy="16165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en-US" sz="4000" b="1" dirty="0" err="1">
                <a:solidFill>
                  <a:srgbClr val="000066"/>
                </a:solidFill>
              </a:rPr>
              <a:t>Kể</a:t>
            </a:r>
            <a:r>
              <a:rPr lang="en-US" sz="4000" b="1" dirty="0">
                <a:solidFill>
                  <a:srgbClr val="000066"/>
                </a:solidFill>
              </a:rPr>
              <a:t> </a:t>
            </a:r>
            <a:r>
              <a:rPr lang="en-US" sz="4000" b="1" dirty="0" err="1">
                <a:solidFill>
                  <a:srgbClr val="000066"/>
                </a:solidFill>
              </a:rPr>
              <a:t>lại</a:t>
            </a:r>
            <a:r>
              <a:rPr lang="en-US" sz="4000" b="1" dirty="0">
                <a:solidFill>
                  <a:srgbClr val="000066"/>
                </a:solidFill>
              </a:rPr>
              <a:t> </a:t>
            </a:r>
            <a:r>
              <a:rPr lang="en-US" sz="4000" b="1" dirty="0" err="1">
                <a:solidFill>
                  <a:srgbClr val="000066"/>
                </a:solidFill>
              </a:rPr>
              <a:t>một</a:t>
            </a:r>
            <a:r>
              <a:rPr lang="en-US" sz="4000" b="1" dirty="0">
                <a:solidFill>
                  <a:srgbClr val="000066"/>
                </a:solidFill>
              </a:rPr>
              <a:t> </a:t>
            </a:r>
            <a:r>
              <a:rPr lang="en-US" sz="4000" b="1" dirty="0" err="1">
                <a:solidFill>
                  <a:srgbClr val="000066"/>
                </a:solidFill>
              </a:rPr>
              <a:t>sự</a:t>
            </a:r>
            <a:r>
              <a:rPr lang="en-US" sz="4000" b="1" dirty="0">
                <a:solidFill>
                  <a:srgbClr val="000066"/>
                </a:solidFill>
              </a:rPr>
              <a:t> </a:t>
            </a:r>
            <a:r>
              <a:rPr lang="en-US" sz="4000" b="1" dirty="0" err="1">
                <a:solidFill>
                  <a:srgbClr val="000066"/>
                </a:solidFill>
              </a:rPr>
              <a:t>kiện</a:t>
            </a:r>
            <a:r>
              <a:rPr lang="en-US" sz="4000" b="1" dirty="0">
                <a:solidFill>
                  <a:srgbClr val="000066"/>
                </a:solidFill>
              </a:rPr>
              <a:t> </a:t>
            </a:r>
            <a:r>
              <a:rPr lang="en-US" sz="4000" b="1" dirty="0" err="1">
                <a:solidFill>
                  <a:srgbClr val="000066"/>
                </a:solidFill>
              </a:rPr>
              <a:t>diễn</a:t>
            </a:r>
            <a:r>
              <a:rPr lang="en-US" sz="4000" b="1" dirty="0">
                <a:solidFill>
                  <a:srgbClr val="000066"/>
                </a:solidFill>
              </a:rPr>
              <a:t> </a:t>
            </a:r>
            <a:r>
              <a:rPr lang="en-US" sz="4000" b="1" dirty="0" err="1">
                <a:solidFill>
                  <a:srgbClr val="000066"/>
                </a:solidFill>
              </a:rPr>
              <a:t>ra</a:t>
            </a:r>
            <a:r>
              <a:rPr lang="en-US" sz="4000" b="1" dirty="0">
                <a:solidFill>
                  <a:srgbClr val="000066"/>
                </a:solidFill>
              </a:rPr>
              <a:t> </a:t>
            </a:r>
            <a:r>
              <a:rPr lang="en-US" sz="4000" b="1" dirty="0" err="1">
                <a:solidFill>
                  <a:srgbClr val="000066"/>
                </a:solidFill>
              </a:rPr>
              <a:t>trong</a:t>
            </a:r>
            <a:r>
              <a:rPr lang="en-US" sz="4000" b="1" dirty="0">
                <a:solidFill>
                  <a:srgbClr val="000066"/>
                </a:solidFill>
              </a:rPr>
              <a:t> </a:t>
            </a:r>
            <a:r>
              <a:rPr lang="en-US" sz="4000" b="1" dirty="0" err="1">
                <a:solidFill>
                  <a:srgbClr val="000066"/>
                </a:solidFill>
              </a:rPr>
              <a:t>Cách</a:t>
            </a:r>
            <a:r>
              <a:rPr lang="en-US" sz="4000" b="1" dirty="0">
                <a:solidFill>
                  <a:srgbClr val="000066"/>
                </a:solidFill>
              </a:rPr>
              <a:t> </a:t>
            </a:r>
            <a:r>
              <a:rPr lang="en-US" sz="4000" b="1" dirty="0" err="1">
                <a:solidFill>
                  <a:srgbClr val="000066"/>
                </a:solidFill>
              </a:rPr>
              <a:t>mạng</a:t>
            </a:r>
            <a:r>
              <a:rPr lang="en-US" sz="4000" b="1" dirty="0">
                <a:solidFill>
                  <a:srgbClr val="000066"/>
                </a:solidFill>
              </a:rPr>
              <a:t> </a:t>
            </a:r>
            <a:r>
              <a:rPr lang="en-US" sz="4000" b="1" dirty="0" err="1">
                <a:solidFill>
                  <a:srgbClr val="000066"/>
                </a:solidFill>
              </a:rPr>
              <a:t>tháng</a:t>
            </a:r>
            <a:r>
              <a:rPr lang="en-US" sz="4000" b="1" dirty="0">
                <a:solidFill>
                  <a:srgbClr val="000066"/>
                </a:solidFill>
              </a:rPr>
              <a:t> </a:t>
            </a:r>
            <a:r>
              <a:rPr lang="en-US" sz="4000" b="1" dirty="0" err="1">
                <a:solidFill>
                  <a:srgbClr val="000066"/>
                </a:solidFill>
              </a:rPr>
              <a:t>Tám</a:t>
            </a:r>
            <a:r>
              <a:rPr lang="en-US" sz="4000" b="1" dirty="0">
                <a:solidFill>
                  <a:srgbClr val="000066"/>
                </a:solidFill>
              </a:rPr>
              <a:t> ở Hà </a:t>
            </a:r>
            <a:r>
              <a:rPr lang="en-US" sz="4000" b="1" dirty="0" err="1">
                <a:solidFill>
                  <a:srgbClr val="000066"/>
                </a:solidFill>
              </a:rPr>
              <a:t>Nội</a:t>
            </a:r>
            <a:r>
              <a:rPr lang="en-US" sz="4000" b="1" dirty="0">
                <a:solidFill>
                  <a:srgbClr val="000066"/>
                </a:solidFill>
              </a:rPr>
              <a:t>.</a:t>
            </a:r>
            <a:endParaRPr kumimoji="0" lang="en-US" sz="54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884711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grpSp>
        <p:nvGrpSpPr>
          <p:cNvPr id="14" name="Group 13">
            <a:extLst>
              <a:ext uri="{FF2B5EF4-FFF2-40B4-BE49-F238E27FC236}">
                <a16:creationId xmlns:a16="http://schemas.microsoft.com/office/drawing/2014/main" id="{36DF08A3-1363-525A-1543-FC8807533E0D}"/>
              </a:ext>
            </a:extLst>
          </p:cNvPr>
          <p:cNvGrpSpPr/>
          <p:nvPr/>
        </p:nvGrpSpPr>
        <p:grpSpPr>
          <a:xfrm>
            <a:off x="1402080" y="812800"/>
            <a:ext cx="9784080" cy="5405121"/>
            <a:chOff x="4032738" y="1851109"/>
            <a:chExt cx="8018587" cy="4041543"/>
          </a:xfrm>
        </p:grpSpPr>
        <p:sp>
          <p:nvSpPr>
            <p:cNvPr id="5" name="Rectangle: Rounded Corners 4">
              <a:extLst>
                <a:ext uri="{FF2B5EF4-FFF2-40B4-BE49-F238E27FC236}">
                  <a16:creationId xmlns:a16="http://schemas.microsoft.com/office/drawing/2014/main" id="{BB07301A-A154-0AA3-3021-D57849A4E07C}"/>
                </a:ext>
              </a:extLst>
            </p:cNvPr>
            <p:cNvSpPr/>
            <p:nvPr/>
          </p:nvSpPr>
          <p:spPr>
            <a:xfrm>
              <a:off x="4032738" y="1851109"/>
              <a:ext cx="8018587" cy="4041543"/>
            </a:xfrm>
            <a:prstGeom prst="roundRect">
              <a:avLst>
                <a:gd name="adj" fmla="val 4595"/>
              </a:avLst>
            </a:prstGeom>
            <a:solidFill>
              <a:schemeClr val="bg1">
                <a:alpha val="96000"/>
              </a:schemeClr>
            </a:solid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a">
              <a:extLst>
                <a:ext uri="{FF2B5EF4-FFF2-40B4-BE49-F238E27FC236}">
                  <a16:creationId xmlns:a16="http://schemas.microsoft.com/office/drawing/2014/main" id="{D2D93BF6-31DA-F41A-5D2B-8A43861D0B11}"/>
                </a:ext>
              </a:extLst>
            </p:cNvPr>
            <p:cNvSpPr/>
            <p:nvPr/>
          </p:nvSpPr>
          <p:spPr>
            <a:xfrm>
              <a:off x="4315845" y="2431917"/>
              <a:ext cx="7605322" cy="2641599"/>
            </a:xfrm>
            <a:prstGeom prst="roundRect">
              <a:avLst/>
            </a:prstGeom>
            <a:no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1000"/>
                </a:spcAft>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Tại Hà Nội: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Sáng 19 – 8, nhân dân Thủ đô và các tỉnh lân cận đổ về quảng trường Nhà hát Lớn dự cuộc mít tinh do Mặt trận Việt Minh tổ chức.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Sau đó, quần chúng cách mạng có sự hỗ trợ của lực lượng tự vệ vũ trang lần lượt chiếm các cơ quan đầu não của địch như: Phủ Khâm sai, Toà Thị chính và các công sở khác,...</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Tối cùng ngày, cuộc khởi nghĩa giành chính quyền ở Hà Nội kết thúc thắng lợi.</a:t>
              </a:r>
            </a:p>
          </p:txBody>
        </p:sp>
      </p:grpSp>
    </p:spTree>
    <p:extLst>
      <p:ext uri="{BB962C8B-B14F-4D97-AF65-F5344CB8AC3E}">
        <p14:creationId xmlns:p14="http://schemas.microsoft.com/office/powerpoint/2010/main" val="3272262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18533" y="405241"/>
            <a:ext cx="9733947" cy="16165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4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66"/>
                </a:solidFill>
                <a:effectLst/>
                <a:uLnTx/>
                <a:uFillTx/>
                <a:latin typeface="Calibri"/>
                <a:ea typeface="+mn-ea"/>
                <a:cs typeface="+mn-cs"/>
              </a:rPr>
              <a:t>Kể</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lại</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một</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sự</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kiện</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diễn</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ra</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trong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Cách</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mạng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tháng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Tám</a:t>
            </a:r>
            <a:r>
              <a:rPr kumimoji="0" lang="en-US" sz="4000" b="1" i="0" u="none" strike="noStrike" kern="1200" cap="none" spc="0" normalizeH="0" baseline="0" noProof="0" dirty="0">
                <a:ln>
                  <a:noFill/>
                </a:ln>
                <a:solidFill>
                  <a:srgbClr val="000066"/>
                </a:solidFill>
                <a:effectLst/>
                <a:uLnTx/>
                <a:uFillTx/>
                <a:latin typeface="Calibri"/>
                <a:ea typeface="+mn-ea"/>
                <a:cs typeface="+mn-cs"/>
              </a:rPr>
              <a:t> ở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Sài</a:t>
            </a:r>
            <a:r>
              <a:rPr kumimoji="0" lang="en-US" sz="4000" b="1" i="0" u="none" strike="noStrike" kern="1200" cap="none" spc="0" normalizeH="0" noProof="0" dirty="0">
                <a:ln>
                  <a:noFill/>
                </a:ln>
                <a:solidFill>
                  <a:srgbClr val="000066"/>
                </a:solidFill>
                <a:effectLst/>
                <a:uLnTx/>
                <a:uFillTx/>
                <a:latin typeface="Calibri"/>
                <a:ea typeface="+mn-ea"/>
                <a:cs typeface="+mn-cs"/>
              </a:rPr>
              <a:t> </a:t>
            </a:r>
            <a:r>
              <a:rPr kumimoji="0" lang="en-US" sz="4000" b="1" i="0" u="none" strike="noStrike" kern="1200" cap="none" spc="0" normalizeH="0" noProof="0" dirty="0" err="1">
                <a:ln>
                  <a:noFill/>
                </a:ln>
                <a:solidFill>
                  <a:srgbClr val="000066"/>
                </a:solidFill>
                <a:effectLst/>
                <a:uLnTx/>
                <a:uFillTx/>
                <a:latin typeface="Calibri"/>
                <a:ea typeface="+mn-ea"/>
                <a:cs typeface="+mn-cs"/>
              </a:rPr>
              <a:t>Gòn</a:t>
            </a:r>
            <a:r>
              <a:rPr kumimoji="0" lang="en-US" sz="4000" b="1" i="0" u="none" strike="noStrike" kern="1200" cap="none" spc="0" normalizeH="0" baseline="0" noProof="0" dirty="0">
                <a:ln>
                  <a:noFill/>
                </a:ln>
                <a:solidFill>
                  <a:srgbClr val="000066"/>
                </a:solidFill>
                <a:effectLst/>
                <a:uLnTx/>
                <a:uFillTx/>
                <a:latin typeface="Calibri"/>
                <a:ea typeface="+mn-ea"/>
                <a:cs typeface="+mn-cs"/>
              </a:rPr>
              <a:t>.</a:t>
            </a:r>
            <a:endParaRPr kumimoji="0" lang="en-US" sz="54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sp>
        <p:nvSpPr>
          <p:cNvPr id="7" name="a">
            <a:extLst>
              <a:ext uri="{FF2B5EF4-FFF2-40B4-BE49-F238E27FC236}">
                <a16:creationId xmlns:a16="http://schemas.microsoft.com/office/drawing/2014/main" id="{487CEF9D-58D8-4669-A68E-7DA4285CC39B}"/>
              </a:ext>
            </a:extLst>
          </p:cNvPr>
          <p:cNvSpPr/>
          <p:nvPr/>
        </p:nvSpPr>
        <p:spPr>
          <a:xfrm>
            <a:off x="1493376" y="2571684"/>
            <a:ext cx="9279824" cy="2264477"/>
          </a:xfrm>
          <a:prstGeom prst="roundRect">
            <a:avLst/>
          </a:prstGeom>
          <a:no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Tại Sài Gòn sáng 25 – 8, hàng chục vạn nhân dân thành phố và các tỉnh lân cận kéo về trung tâm để tham dự mit tinh chào mừng thắng lợi của cuộc khởi nghĩa chính quyền cách mạng ra mắt nhân dâ</a:t>
            </a:r>
            <a:r>
              <a:rPr kumimoji="0" 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a:t>
            </a:r>
            <a:endParaRPr kumimoji="0" lang="vi-VN"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367873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881</TotalTime>
  <Words>429</Words>
  <Application>Microsoft Office PowerPoint</Application>
  <PresentationFormat>Widescreen</PresentationFormat>
  <Paragraphs>29</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Administrator</cp:lastModifiedBy>
  <cp:revision>19</cp:revision>
  <dcterms:created xsi:type="dcterms:W3CDTF">2020-07-21T07:25:20Z</dcterms:created>
  <dcterms:modified xsi:type="dcterms:W3CDTF">2026-01-23T04:54:40Z</dcterms:modified>
  <cp:category>9Slide.vn</cp:category>
</cp:coreProperties>
</file>