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3"/>
  </p:notesMasterIdLst>
  <p:sldIdLst>
    <p:sldId id="265" r:id="rId3"/>
    <p:sldId id="267" r:id="rId4"/>
    <p:sldId id="260" r:id="rId5"/>
    <p:sldId id="310" r:id="rId6"/>
    <p:sldId id="257" r:id="rId7"/>
    <p:sldId id="293" r:id="rId8"/>
    <p:sldId id="262" r:id="rId9"/>
    <p:sldId id="299" r:id="rId10"/>
    <p:sldId id="313" r:id="rId11"/>
    <p:sldId id="263"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75" d="100"/>
          <a:sy n="75" d="100"/>
        </p:scale>
        <p:origin x="12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59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1/23/2026</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4"/>
            <a:ext cx="7362261" cy="1491606"/>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954107"/>
          </a:xfrm>
          <a:prstGeom prst="rect">
            <a:avLst/>
          </a:prstGeom>
          <a:noFill/>
        </p:spPr>
        <p:txBody>
          <a:bodyPr wrap="square" rtlCol="0">
            <a:spAutoFit/>
          </a:bodyPr>
          <a:lstStyle/>
          <a:p>
            <a:pPr algn="ctr"/>
            <a:r>
              <a:rPr lang="en-GB" sz="2800" dirty="0" err="1"/>
              <a:t>Tìm</a:t>
            </a:r>
            <a:r>
              <a:rPr lang="en-GB" sz="2800" dirty="0"/>
              <a:t> </a:t>
            </a:r>
            <a:r>
              <a:rPr lang="en-GB" sz="2800" dirty="0" err="1"/>
              <a:t>hiểu</a:t>
            </a:r>
            <a:r>
              <a:rPr lang="en-GB" sz="2800" dirty="0"/>
              <a:t> </a:t>
            </a:r>
            <a:r>
              <a:rPr lang="en-GB" sz="2800" dirty="0" err="1"/>
              <a:t>diễn</a:t>
            </a:r>
            <a:r>
              <a:rPr lang="en-GB" sz="2800" dirty="0"/>
              <a:t> </a:t>
            </a:r>
            <a:r>
              <a:rPr lang="en-GB" sz="2800" dirty="0" err="1"/>
              <a:t>biến</a:t>
            </a:r>
            <a:r>
              <a:rPr lang="en-GB" sz="2800" dirty="0"/>
              <a:t> </a:t>
            </a:r>
            <a:r>
              <a:rPr lang="en-GB" sz="2800" dirty="0" err="1"/>
              <a:t>chính</a:t>
            </a:r>
            <a:r>
              <a:rPr lang="en-GB" sz="2800" dirty="0"/>
              <a:t> </a:t>
            </a:r>
            <a:r>
              <a:rPr lang="en-GB" sz="2800" dirty="0" err="1"/>
              <a:t>của</a:t>
            </a:r>
            <a:r>
              <a:rPr lang="en-GB" sz="2800" dirty="0"/>
              <a:t> </a:t>
            </a:r>
            <a:r>
              <a:rPr lang="en-GB" sz="2800" dirty="0" err="1"/>
              <a:t>chiến</a:t>
            </a:r>
            <a:r>
              <a:rPr lang="en-GB" sz="2800" dirty="0"/>
              <a:t> </a:t>
            </a:r>
            <a:r>
              <a:rPr lang="en-GB" sz="2800" dirty="0" err="1"/>
              <a:t>dịch</a:t>
            </a:r>
            <a:r>
              <a:rPr lang="en-GB" sz="2800" dirty="0"/>
              <a:t> </a:t>
            </a:r>
            <a:r>
              <a:rPr lang="en-GB" sz="2800" dirty="0" err="1"/>
              <a:t>Điện</a:t>
            </a:r>
            <a:r>
              <a:rPr lang="en-GB" sz="2800" dirty="0"/>
              <a:t> </a:t>
            </a:r>
            <a:r>
              <a:rPr lang="en-GB" sz="2800" dirty="0" err="1"/>
              <a:t>Biên</a:t>
            </a:r>
            <a:r>
              <a:rPr lang="en-GB" sz="2800" dirty="0"/>
              <a:t> </a:t>
            </a:r>
            <a:r>
              <a:rPr lang="en-GB" sz="2800" dirty="0" err="1"/>
              <a:t>Phủ</a:t>
            </a:r>
            <a:r>
              <a:rPr lang="en-GB" sz="2800" dirty="0"/>
              <a:t>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14149" y="97554"/>
            <a:ext cx="8334325" cy="135786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2400" b="1" dirty="0" err="1">
                <a:solidFill>
                  <a:srgbClr val="FFFF00"/>
                </a:solidFill>
                <a:effectLst>
                  <a:outerShdw blurRad="38100" dist="38100" dir="2700000" algn="tl">
                    <a:srgbClr val="000000">
                      <a:alpha val="43137"/>
                    </a:srgbClr>
                  </a:outerShdw>
                </a:effectLst>
                <a:latin typeface="+mj-lt"/>
              </a:rPr>
              <a:t>Đọc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thông</a:t>
            </a:r>
            <a:r>
              <a:rPr lang="en-US" sz="2400" b="1" dirty="0">
                <a:solidFill>
                  <a:srgbClr val="FFFF00"/>
                </a:solidFill>
                <a:effectLst>
                  <a:outerShdw blurRad="38100" dist="38100" dir="2700000" algn="tl">
                    <a:srgbClr val="000000">
                      <a:alpha val="43137"/>
                    </a:srgbClr>
                  </a:outerShdw>
                </a:effectLst>
                <a:latin typeface="+mj-lt"/>
              </a:rPr>
              <a:t> tin </a:t>
            </a:r>
            <a:r>
              <a:rPr lang="en-US" sz="2400" b="1" dirty="0" err="1">
                <a:solidFill>
                  <a:srgbClr val="FFFF00"/>
                </a:solidFill>
                <a:effectLst>
                  <a:outerShdw blurRad="38100" dist="38100" dir="2700000" algn="tl">
                    <a:srgbClr val="000000">
                      <a:alpha val="43137"/>
                    </a:srgbClr>
                  </a:outerShdw>
                </a:effectLst>
                <a:latin typeface="+mj-lt"/>
              </a:rPr>
              <a:t>và</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quan</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sát</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các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hình</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từ</a:t>
            </a:r>
            <a:r>
              <a:rPr lang="en-US" sz="2400" b="1" dirty="0">
                <a:solidFill>
                  <a:srgbClr val="FFFF00"/>
                </a:solidFill>
                <a:effectLst>
                  <a:outerShdw blurRad="38100" dist="38100" dir="2700000" algn="tl">
                    <a:srgbClr val="000000">
                      <a:alpha val="43137"/>
                    </a:srgbClr>
                  </a:outerShdw>
                </a:effectLst>
                <a:latin typeface="+mj-lt"/>
              </a:rPr>
              <a:t> 1 </a:t>
            </a:r>
            <a:r>
              <a:rPr lang="en-US" sz="2400" b="1" dirty="0" err="1">
                <a:solidFill>
                  <a:srgbClr val="FFFF00"/>
                </a:solidFill>
                <a:effectLst>
                  <a:outerShdw blurRad="38100" dist="38100" dir="2700000" algn="tl">
                    <a:srgbClr val="000000">
                      <a:alpha val="43137"/>
                    </a:srgbClr>
                  </a:outerShdw>
                </a:effectLst>
                <a:latin typeface="+mj-lt"/>
              </a:rPr>
              <a:t>đến</a:t>
            </a:r>
            <a:r>
              <a:rPr lang="en-US" sz="2400" b="1" dirty="0">
                <a:solidFill>
                  <a:srgbClr val="FFFF00"/>
                </a:solidFill>
                <a:effectLst>
                  <a:outerShdw blurRad="38100" dist="38100" dir="2700000" algn="tl">
                    <a:srgbClr val="000000">
                      <a:alpha val="43137"/>
                    </a:srgbClr>
                  </a:outerShdw>
                </a:effectLst>
                <a:latin typeface="+mj-lt"/>
              </a:rPr>
              <a:t> 4, </a:t>
            </a:r>
            <a:r>
              <a:rPr lang="en-US" sz="2400" b="1" dirty="0" err="1">
                <a:solidFill>
                  <a:srgbClr val="FFFF00"/>
                </a:solidFill>
                <a:effectLst>
                  <a:outerShdw blurRad="38100" dist="38100" dir="2700000" algn="tl">
                    <a:srgbClr val="000000">
                      <a:alpha val="43137"/>
                    </a:srgbClr>
                  </a:outerShdw>
                </a:effectLst>
                <a:latin typeface="+mj-lt"/>
              </a:rPr>
              <a:t>em</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hãy</a:t>
            </a:r>
            <a:r>
              <a:rPr lang="en-US" sz="2400" b="1"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Nêu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diễn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chính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của</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Kể</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lại</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một</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câu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chuyện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về</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dịch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endParaRPr lang="en-US" sz="2000" dirty="0">
              <a:solidFill>
                <a:schemeClr val="bg1">
                  <a:lumMod val="95000"/>
                </a:schemeClr>
              </a:solidFill>
              <a:effectLst>
                <a:outerShdw blurRad="38100" dist="38100" dir="2700000" algn="tl">
                  <a:srgbClr val="000000">
                    <a:alpha val="43137"/>
                  </a:srgbClr>
                </a:outerShdw>
              </a:effectLst>
              <a:latin typeface="+mj-lt"/>
            </a:endParaRPr>
          </a:p>
        </p:txBody>
      </p:sp>
      <p:pic>
        <p:nvPicPr>
          <p:cNvPr id="3" name="Picture 2">
            <a:extLst>
              <a:ext uri="{FF2B5EF4-FFF2-40B4-BE49-F238E27FC236}">
                <a16:creationId xmlns:a16="http://schemas.microsoft.com/office/drawing/2014/main" id="{8301A156-E0A9-AA07-6873-E3E9B9870E06}"/>
              </a:ext>
            </a:extLst>
          </p:cNvPr>
          <p:cNvPicPr>
            <a:picLocks noChangeAspect="1"/>
          </p:cNvPicPr>
          <p:nvPr/>
        </p:nvPicPr>
        <p:blipFill>
          <a:blip r:embed="rId3"/>
          <a:stretch>
            <a:fillRect/>
          </a:stretch>
        </p:blipFill>
        <p:spPr>
          <a:xfrm>
            <a:off x="434340" y="1582592"/>
            <a:ext cx="2284879" cy="3149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B03DBBC8-E11D-8D34-90AB-86D3147AFE9E}"/>
              </a:ext>
            </a:extLst>
          </p:cNvPr>
          <p:cNvPicPr>
            <a:picLocks noChangeAspect="1"/>
          </p:cNvPicPr>
          <p:nvPr/>
        </p:nvPicPr>
        <p:blipFill>
          <a:blip r:embed="rId4"/>
          <a:stretch>
            <a:fillRect/>
          </a:stretch>
        </p:blipFill>
        <p:spPr>
          <a:xfrm>
            <a:off x="2970027" y="1926880"/>
            <a:ext cx="5622475" cy="266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Picture 3">
            <a:extLst>
              <a:ext uri="{FF2B5EF4-FFF2-40B4-BE49-F238E27FC236}">
                <a16:creationId xmlns:a16="http://schemas.microsoft.com/office/drawing/2014/main" id="{B19F749A-7E5F-776D-47BA-F2600CE4AF71}"/>
              </a:ext>
            </a:extLst>
          </p:cNvPr>
          <p:cNvPicPr>
            <a:picLocks noChangeAspect="1"/>
          </p:cNvPicPr>
          <p:nvPr/>
        </p:nvPicPr>
        <p:blipFill>
          <a:blip r:embed="rId3"/>
          <a:stretch>
            <a:fillRect/>
          </a:stretch>
        </p:blipFill>
        <p:spPr>
          <a:xfrm>
            <a:off x="53340" y="343372"/>
            <a:ext cx="4420797" cy="4373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0942916-AFCC-4B2C-7F3C-BE1520771AD1}"/>
              </a:ext>
            </a:extLst>
          </p:cNvPr>
          <p:cNvPicPr>
            <a:picLocks noChangeAspect="1"/>
          </p:cNvPicPr>
          <p:nvPr/>
        </p:nvPicPr>
        <p:blipFill>
          <a:blip r:embed="rId4"/>
          <a:stretch>
            <a:fillRect/>
          </a:stretch>
        </p:blipFill>
        <p:spPr>
          <a:xfrm>
            <a:off x="4543351" y="1066800"/>
            <a:ext cx="4600650" cy="3590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348245"/>
            <a:ext cx="6397421"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1, 2: </a:t>
              </a:r>
              <a:r>
                <a:rPr lang="en-GB" sz="3000" dirty="0" err="1">
                  <a:solidFill>
                    <a:srgbClr val="002060"/>
                  </a:solidFill>
                  <a:latin typeface="Cambria" panose="02040503050406030204" pitchFamily="18" charset="0"/>
                  <a:ea typeface="Cambria" panose="02040503050406030204" pitchFamily="18" charset="0"/>
                </a:rPr>
                <a:t>Nêu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diễn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chính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của</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endParaRPr lang="en-US" sz="3000" dirty="0">
                <a:solidFill>
                  <a:srgbClr val="00206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1948444"/>
            <a:ext cx="6214428" cy="1436075"/>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3, 4: </a:t>
              </a:r>
              <a:r>
                <a:rPr lang="en-GB" sz="3000" dirty="0" err="1">
                  <a:solidFill>
                    <a:srgbClr val="002060"/>
                  </a:solidFill>
                  <a:latin typeface="Cambria" panose="02040503050406030204" pitchFamily="18" charset="0"/>
                  <a:ea typeface="Cambria" panose="02040503050406030204" pitchFamily="18" charset="0"/>
                </a:rPr>
                <a:t>Kể</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lại</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một</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câu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chuyện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về</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r>
                <a:rPr lang="en-GB" sz="3000" dirty="0">
                  <a:solidFill>
                    <a:srgbClr val="002060"/>
                  </a:solidFill>
                  <a:latin typeface="Cambria" panose="02040503050406030204" pitchFamily="18" charset="0"/>
                  <a:ea typeface="Cambria" panose="02040503050406030204" pitchFamily="18" charset="0"/>
                </a:rPr>
                <a:t>.</a:t>
              </a:r>
              <a:endParaRPr lang="en-US" sz="3000"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35" name="Rounded Rectangle 34"/>
          <p:cNvSpPr/>
          <p:nvPr/>
        </p:nvSpPr>
        <p:spPr>
          <a:xfrm>
            <a:off x="1253729" y="160020"/>
            <a:ext cx="1600200" cy="781235"/>
          </a:xfrm>
          <a:prstGeom prst="roundRect">
            <a:avLst/>
          </a:prstGeom>
          <a:solidFill>
            <a:schemeClr val="accent3">
              <a:lumMod val="75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1 (13-17/3)</a:t>
            </a:r>
          </a:p>
        </p:txBody>
      </p:sp>
      <p:sp>
        <p:nvSpPr>
          <p:cNvPr id="36" name="Rounded Rectangle 35"/>
          <p:cNvSpPr/>
          <p:nvPr/>
        </p:nvSpPr>
        <p:spPr>
          <a:xfrm>
            <a:off x="5471160" y="152400"/>
            <a:ext cx="1878569" cy="788855"/>
          </a:xfrm>
          <a:prstGeom prst="roundRect">
            <a:avLst/>
          </a:prstGeom>
          <a:solidFill>
            <a:schemeClr val="bg2">
              <a:lumMod val="5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2 </a:t>
            </a:r>
          </a:p>
          <a:p>
            <a:pPr algn="ctr" eaLnBrk="1" hangingPunct="1">
              <a:defRPr/>
            </a:pPr>
            <a:r>
              <a:rPr lang="en-US" sz="2400" b="1" dirty="0"/>
              <a:t>(30/3-30/4)</a:t>
            </a:r>
          </a:p>
        </p:txBody>
      </p:sp>
      <p:cxnSp>
        <p:nvCxnSpPr>
          <p:cNvPr id="37" name="Straight Connector 36"/>
          <p:cNvCxnSpPr>
            <a:cxnSpLocks/>
          </p:cNvCxnSpPr>
          <p:nvPr/>
        </p:nvCxnSpPr>
        <p:spPr>
          <a:xfrm>
            <a:off x="4194477" y="985345"/>
            <a:ext cx="0" cy="1663262"/>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16311" y="1376036"/>
            <a:ext cx="3638883"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bg1"/>
                </a:solidFill>
                <a:latin typeface="Calibri" panose="020F0502020204030204" pitchFamily="34" charset="0"/>
                <a:cs typeface="Calibri" panose="020F0502020204030204" pitchFamily="34" charset="0"/>
              </a:rPr>
              <a:t>Tiến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công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tiêu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diệt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cứ</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điểm</a:t>
            </a:r>
            <a:r>
              <a:rPr lang="en-US" sz="2800" dirty="0">
                <a:solidFill>
                  <a:schemeClr val="bg1"/>
                </a:solidFill>
                <a:latin typeface="Calibri" panose="020F0502020204030204" pitchFamily="34" charset="0"/>
                <a:cs typeface="Calibri" panose="020F0502020204030204" pitchFamily="34" charset="0"/>
              </a:rPr>
              <a:t> Him Lam </a:t>
            </a:r>
            <a:r>
              <a:rPr lang="en-US" sz="2800" dirty="0" err="1">
                <a:solidFill>
                  <a:schemeClr val="bg1"/>
                </a:solidFill>
                <a:latin typeface="Calibri" panose="020F0502020204030204" pitchFamily="34" charset="0"/>
                <a:cs typeface="Calibri" panose="020F0502020204030204" pitchFamily="34" charset="0"/>
              </a:rPr>
              <a:t>và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phân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Bắc</a:t>
            </a:r>
            <a:r>
              <a:rPr lang="en-US" sz="2800" dirty="0">
                <a:solidFill>
                  <a:schemeClr val="bg1"/>
                </a:solidFill>
                <a:latin typeface="Calibri" panose="020F0502020204030204" pitchFamily="34" charset="0"/>
                <a:cs typeface="Calibri" panose="020F0502020204030204" pitchFamily="34" charset="0"/>
              </a:rPr>
              <a:t>.</a:t>
            </a:r>
          </a:p>
        </p:txBody>
      </p:sp>
      <p:sp>
        <p:nvSpPr>
          <p:cNvPr id="40" name="Rectangle 39"/>
          <p:cNvSpPr/>
          <p:nvPr/>
        </p:nvSpPr>
        <p:spPr>
          <a:xfrm>
            <a:off x="4307241" y="1248924"/>
            <a:ext cx="441037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tx1"/>
                </a:solidFill>
              </a:rPr>
              <a:t>Tiến</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chiếm</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cứ</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phía</a:t>
            </a:r>
            <a:r>
              <a:rPr lang="en-US" sz="2800" dirty="0">
                <a:solidFill>
                  <a:schemeClr val="tx1"/>
                </a:solidFill>
              </a:rPr>
              <a:t> </a:t>
            </a:r>
            <a:r>
              <a:rPr lang="en-US" sz="2800" dirty="0" err="1">
                <a:solidFill>
                  <a:schemeClr val="tx1"/>
                </a:solidFill>
              </a:rPr>
              <a:t>đông</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khu</a:t>
            </a:r>
            <a:r>
              <a:rPr lang="en-US" sz="2800" dirty="0">
                <a:solidFill>
                  <a:schemeClr val="tx1"/>
                </a:solidFill>
              </a:rPr>
              <a:t> Trung </a:t>
            </a:r>
            <a:r>
              <a:rPr lang="en-US" sz="2800" dirty="0" err="1">
                <a:solidFill>
                  <a:schemeClr val="tx1"/>
                </a:solidFill>
              </a:rPr>
              <a:t>tâm</a:t>
            </a:r>
            <a:r>
              <a:rPr lang="en-US" sz="2800" dirty="0">
                <a:solidFill>
                  <a:schemeClr val="tx1"/>
                </a:solidFill>
              </a:rPr>
              <a:t>.</a:t>
            </a:r>
          </a:p>
        </p:txBody>
      </p:sp>
      <p:sp>
        <p:nvSpPr>
          <p:cNvPr id="4" name="Rounded Rectangle 35">
            <a:extLst>
              <a:ext uri="{FF2B5EF4-FFF2-40B4-BE49-F238E27FC236}">
                <a16:creationId xmlns:a16="http://schemas.microsoft.com/office/drawing/2014/main" id="{76DEBE84-9B71-AD93-B8B8-1F35E1938BDD}"/>
              </a:ext>
            </a:extLst>
          </p:cNvPr>
          <p:cNvSpPr/>
          <p:nvPr/>
        </p:nvSpPr>
        <p:spPr>
          <a:xfrm>
            <a:off x="3390112" y="2832538"/>
            <a:ext cx="1878569" cy="78885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US" sz="2400" b="1" dirty="0" err="1"/>
              <a:t>Đợt</a:t>
            </a:r>
            <a:r>
              <a:rPr lang="en-US" sz="2400" b="1" dirty="0"/>
              <a:t> 3 </a:t>
            </a:r>
          </a:p>
          <a:p>
            <a:pPr algn="ctr" eaLnBrk="1" hangingPunct="1">
              <a:defRPr/>
            </a:pPr>
            <a:r>
              <a:rPr lang="en-US" sz="2400" b="1" dirty="0"/>
              <a:t>(1/5-7/5)</a:t>
            </a:r>
          </a:p>
        </p:txBody>
      </p:sp>
      <p:sp>
        <p:nvSpPr>
          <p:cNvPr id="7" name="Rectangle 6">
            <a:extLst>
              <a:ext uri="{FF2B5EF4-FFF2-40B4-BE49-F238E27FC236}">
                <a16:creationId xmlns:a16="http://schemas.microsoft.com/office/drawing/2014/main" id="{EFB3160E-6595-267B-3DE1-10F137A1A26C}"/>
              </a:ext>
            </a:extLst>
          </p:cNvPr>
          <p:cNvSpPr/>
          <p:nvPr/>
        </p:nvSpPr>
        <p:spPr>
          <a:xfrm>
            <a:off x="780394" y="3835456"/>
            <a:ext cx="766204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2800" dirty="0">
                <a:solidFill>
                  <a:srgbClr val="002060"/>
                </a:solidFill>
                <a:latin typeface="Calibri" panose="020F0502020204030204" pitchFamily="34" charset="0"/>
                <a:cs typeface="Calibri" panose="020F0502020204030204" pitchFamily="34" charset="0"/>
              </a:rPr>
              <a:t>Tiến công vào trung tâm Mường Thanh và phân khu Nam, chiều 7/5 tướng Đờ Ca-xtơ-ri và quân địch đầu hàng, chiến dịch kết thúc thắng lợi.</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1" presetClass="entr" presetSubtype="1"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2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p:bldP spid="40" grpId="0"/>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22699" y="225159"/>
            <a:ext cx="6547675" cy="4270464"/>
          </a:xfrm>
          <a:prstGeom prst="rect">
            <a:avLst/>
          </a:prstGeom>
          <a:noFill/>
        </p:spPr>
        <p:txBody>
          <a:bodyPr wrap="square" rtlCol="0">
            <a:spAutoFit/>
          </a:bodyPr>
          <a:lstStyle/>
          <a:p>
            <a:pPr algn="just">
              <a:lnSpc>
                <a:spcPct val="120000"/>
              </a:lnSpc>
            </a:pPr>
            <a:r>
              <a:rPr lang="en-US" sz="1900" dirty="0">
                <a:latin typeface="Arial (Body)"/>
              </a:rPr>
              <a:t>   </a:t>
            </a:r>
            <a:r>
              <a:rPr lang="vi-VN" sz="1900" dirty="0">
                <a:latin typeface="Arial (Body)"/>
              </a:rPr>
              <a:t>Tô Vĩnh Diện là Khẩu đội trưởng Khẩu đội Pháo cao xạ, có nhiệm vụ phải kéo pháo ra khỏi trận địa, nhằm thực hiện phương châm “chắc thắng” cho chiến dịch. Điều khiển khẩu pháo xuống dốc với độ dốc 60 – 70</a:t>
            </a:r>
            <a:r>
              <a:rPr lang="en-US" sz="1900" dirty="0">
                <a:latin typeface="Arial (Body)"/>
              </a:rPr>
              <a:t> </a:t>
            </a:r>
            <a:r>
              <a:rPr lang="en-US" sz="1900" dirty="0" err="1">
                <a:latin typeface="Arial (Body)"/>
              </a:rPr>
              <a:t>độ</a:t>
            </a:r>
            <a:r>
              <a:rPr lang="vi-VN" sz="1900" dirty="0">
                <a:latin typeface="Arial (Body)"/>
              </a:rPr>
              <a:t> ; dây tời để ghìm pháo lại được làm bằng dây rừng bện lại nên dễ bị đứt; trên không, máy bay của địch liên tiếp trút bom đạn xuống,... Khi dây tời ghìm pháo bị trúng đạn của địch đứt, pháo lao nhanh xuống dốc, có nguy cơ rơi xuống vực sâu. Tô Vĩnh Diện đã dũng cảm lao xuống, lấy thân mình chèn vào bánh xe pháo, nhờ vậy pháo lao nghiêng, dựa vào sườn núi mà không bị rơi xuống vực. Tuy nhiên, Tô Vĩnh Diện đã anh dũng hi sinh</a:t>
            </a:r>
            <a:r>
              <a:rPr lang="en-US" sz="1900" dirty="0">
                <a:latin typeface="Arial (Body)"/>
              </a:rPr>
              <a:t>.</a:t>
            </a:r>
            <a:endParaRPr lang="vi-VN" sz="1900" dirty="0">
              <a:latin typeface="Arial (Body)"/>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6" name="Rounded Rectangle 25"/>
          <p:cNvSpPr/>
          <p:nvPr/>
        </p:nvSpPr>
        <p:spPr>
          <a:xfrm>
            <a:off x="756854" y="416379"/>
            <a:ext cx="7548350" cy="4209487"/>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76150" y="470807"/>
            <a:ext cx="7162800" cy="3970318"/>
          </a:xfrm>
          <a:prstGeom prst="rect">
            <a:avLst/>
          </a:prstGeom>
          <a:noFill/>
        </p:spPr>
        <p:txBody>
          <a:bodyPr wrap="square" rtlCol="0">
            <a:spAutoFit/>
          </a:bodyPr>
          <a:lstStyle/>
          <a:p>
            <a:pPr algn="just"/>
            <a:r>
              <a:rPr lang="en-US" sz="2800" dirty="0"/>
              <a:t>   </a:t>
            </a:r>
            <a:r>
              <a:rPr lang="vi-VN" sz="2800" dirty="0"/>
              <a:t>Sau 56 ngày đêm chiến đấu dũng cảm, mưu trí, sáng tạo của quân và dân ta đã đập tan toàn bộ tập đoàn cứ điểm Điện Biên Phủ tiêu diệt và bắt sống 16.200 tên địch, bắn rơi 62 máy bay thu 64 ô tô và toàn bộ vũ khí, đạn dược, quân trang quân dụng của địch. Chiến dịch Điện Biên Phủ đã thắng lợi hoàn toàn kết thúc cuộc kháng chiến chống pháp 1945-1954.</a:t>
            </a:r>
            <a:endParaRPr lang="en-US" sz="2800" dirty="0"/>
          </a:p>
        </p:txBody>
      </p:sp>
      <p:grpSp>
        <p:nvGrpSpPr>
          <p:cNvPr id="27" name="Google Shape;529;p49"/>
          <p:cNvGrpSpPr/>
          <p:nvPr/>
        </p:nvGrpSpPr>
        <p:grpSpPr>
          <a:xfrm rot="397375">
            <a:off x="7970277" y="1906149"/>
            <a:ext cx="1191015" cy="3111927"/>
            <a:chOff x="-1137550" y="108225"/>
            <a:chExt cx="1714975" cy="4077075"/>
          </a:xfrm>
        </p:grpSpPr>
        <p:sp>
          <p:nvSpPr>
            <p:cNvPr id="28"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442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8335D7-EBD3-3287-81DE-D88476D125A1}"/>
              </a:ext>
            </a:extLst>
          </p:cNvPr>
          <p:cNvGrpSpPr/>
          <p:nvPr/>
        </p:nvGrpSpPr>
        <p:grpSpPr>
          <a:xfrm>
            <a:off x="836935" y="1937622"/>
            <a:ext cx="6444162" cy="2299642"/>
            <a:chOff x="4788955" y="4400146"/>
            <a:chExt cx="6444162" cy="2299642"/>
          </a:xfrm>
        </p:grpSpPr>
        <p:sp>
          <p:nvSpPr>
            <p:cNvPr id="8" name="Rectangle: Rounded Corners 24">
              <a:extLst>
                <a:ext uri="{FF2B5EF4-FFF2-40B4-BE49-F238E27FC236}">
                  <a16:creationId xmlns:a16="http://schemas.microsoft.com/office/drawing/2014/main" id="{F7ABB3A5-85CC-2B4F-1751-BC7A01D9B879}"/>
                </a:ext>
              </a:extLst>
            </p:cNvPr>
            <p:cNvSpPr/>
            <p:nvPr/>
          </p:nvSpPr>
          <p:spPr>
            <a:xfrm>
              <a:off x="5444837" y="4965857"/>
              <a:ext cx="5788280" cy="1733931"/>
            </a:xfrm>
            <a:custGeom>
              <a:avLst/>
              <a:gdLst>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1733931" fill="none" extrusionOk="0">
                  <a:moveTo>
                    <a:pt x="0" y="288994"/>
                  </a:moveTo>
                  <a:cubicBezTo>
                    <a:pt x="-26049" y="118492"/>
                    <a:pt x="148005" y="21193"/>
                    <a:pt x="288994" y="0"/>
                  </a:cubicBezTo>
                  <a:cubicBezTo>
                    <a:pt x="1978246" y="-96772"/>
                    <a:pt x="3345363" y="182914"/>
                    <a:pt x="5499286" y="0"/>
                  </a:cubicBezTo>
                  <a:cubicBezTo>
                    <a:pt x="5653122" y="-1809"/>
                    <a:pt x="5821910" y="84571"/>
                    <a:pt x="5788280" y="288994"/>
                  </a:cubicBezTo>
                  <a:cubicBezTo>
                    <a:pt x="5838101" y="441232"/>
                    <a:pt x="5925792" y="900393"/>
                    <a:pt x="5788280" y="1444937"/>
                  </a:cubicBezTo>
                  <a:cubicBezTo>
                    <a:pt x="5766945" y="1594099"/>
                    <a:pt x="5650457" y="1694938"/>
                    <a:pt x="5499286" y="1733931"/>
                  </a:cubicBezTo>
                  <a:cubicBezTo>
                    <a:pt x="3362136" y="1321024"/>
                    <a:pt x="1952998" y="1958601"/>
                    <a:pt x="288994" y="1733931"/>
                  </a:cubicBezTo>
                  <a:cubicBezTo>
                    <a:pt x="95384" y="1750944"/>
                    <a:pt x="-5208" y="1628291"/>
                    <a:pt x="0" y="1444937"/>
                  </a:cubicBezTo>
                  <a:cubicBezTo>
                    <a:pt x="-27595" y="958432"/>
                    <a:pt x="62286" y="594316"/>
                    <a:pt x="0" y="288994"/>
                  </a:cubicBezTo>
                  <a:close/>
                </a:path>
                <a:path w="5788280" h="1733931" stroke="0" extrusionOk="0">
                  <a:moveTo>
                    <a:pt x="0" y="288994"/>
                  </a:moveTo>
                  <a:cubicBezTo>
                    <a:pt x="-5247" y="78404"/>
                    <a:pt x="115446" y="-36271"/>
                    <a:pt x="288994" y="0"/>
                  </a:cubicBezTo>
                  <a:cubicBezTo>
                    <a:pt x="2095361" y="-369979"/>
                    <a:pt x="3691306" y="-59721"/>
                    <a:pt x="5499286" y="0"/>
                  </a:cubicBezTo>
                  <a:cubicBezTo>
                    <a:pt x="5674336" y="-36937"/>
                    <a:pt x="5797635" y="146980"/>
                    <a:pt x="5788280" y="288994"/>
                  </a:cubicBezTo>
                  <a:cubicBezTo>
                    <a:pt x="5711133" y="454125"/>
                    <a:pt x="5689260" y="1071376"/>
                    <a:pt x="5788280" y="1444937"/>
                  </a:cubicBezTo>
                  <a:cubicBezTo>
                    <a:pt x="5804423" y="1604608"/>
                    <a:pt x="5647112" y="1708501"/>
                    <a:pt x="5499286" y="1733931"/>
                  </a:cubicBezTo>
                  <a:cubicBezTo>
                    <a:pt x="3738726" y="1852094"/>
                    <a:pt x="1550079" y="1776215"/>
                    <a:pt x="288994" y="1733931"/>
                  </a:cubicBezTo>
                  <a:cubicBezTo>
                    <a:pt x="141691" y="1725544"/>
                    <a:pt x="2458" y="1578172"/>
                    <a:pt x="0" y="1444937"/>
                  </a:cubicBezTo>
                  <a:cubicBezTo>
                    <a:pt x="-96974" y="1154529"/>
                    <a:pt x="6233" y="615400"/>
                    <a:pt x="0" y="288994"/>
                  </a:cubicBezTo>
                  <a:close/>
                </a:path>
                <a:path w="5788280" h="1733931" fill="none" stroke="0" extrusionOk="0">
                  <a:moveTo>
                    <a:pt x="0" y="288994"/>
                  </a:moveTo>
                  <a:cubicBezTo>
                    <a:pt x="-27168" y="113900"/>
                    <a:pt x="129500" y="-4897"/>
                    <a:pt x="288994" y="0"/>
                  </a:cubicBezTo>
                  <a:cubicBezTo>
                    <a:pt x="1889133" y="-310260"/>
                    <a:pt x="3529983" y="10083"/>
                    <a:pt x="5499286" y="0"/>
                  </a:cubicBezTo>
                  <a:cubicBezTo>
                    <a:pt x="5656287" y="-3891"/>
                    <a:pt x="5792598" y="107853"/>
                    <a:pt x="5788280" y="288994"/>
                  </a:cubicBezTo>
                  <a:cubicBezTo>
                    <a:pt x="5829491" y="427718"/>
                    <a:pt x="5838715" y="927123"/>
                    <a:pt x="5788280" y="1444937"/>
                  </a:cubicBezTo>
                  <a:cubicBezTo>
                    <a:pt x="5793341" y="1617003"/>
                    <a:pt x="5653256" y="1715812"/>
                    <a:pt x="5499286" y="1733931"/>
                  </a:cubicBezTo>
                  <a:cubicBezTo>
                    <a:pt x="3285761" y="1737068"/>
                    <a:pt x="1684805" y="1584241"/>
                    <a:pt x="288994" y="1733931"/>
                  </a:cubicBezTo>
                  <a:cubicBezTo>
                    <a:pt x="105078" y="1777766"/>
                    <a:pt x="3635" y="1617557"/>
                    <a:pt x="0" y="1444937"/>
                  </a:cubicBezTo>
                  <a:cubicBezTo>
                    <a:pt x="-53346" y="964900"/>
                    <a:pt x="90947" y="635398"/>
                    <a:pt x="0" y="288994"/>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custGeom>
                      <a:avLst/>
                      <a:gdLst>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1733931" fill="none" extrusionOk="0">
                          <a:moveTo>
                            <a:pt x="0" y="288994"/>
                          </a:moveTo>
                          <a:cubicBezTo>
                            <a:pt x="-22604" y="119933"/>
                            <a:pt x="138906" y="10836"/>
                            <a:pt x="288994" y="0"/>
                          </a:cubicBezTo>
                          <a:cubicBezTo>
                            <a:pt x="1754166" y="-61902"/>
                            <a:pt x="3423298" y="-101778"/>
                            <a:pt x="5499286" y="0"/>
                          </a:cubicBezTo>
                          <a:cubicBezTo>
                            <a:pt x="5656487" y="-754"/>
                            <a:pt x="5806056" y="105699"/>
                            <a:pt x="5788280" y="288994"/>
                          </a:cubicBezTo>
                          <a:cubicBezTo>
                            <a:pt x="5823093" y="422603"/>
                            <a:pt x="5879535" y="936990"/>
                            <a:pt x="5788280" y="1444937"/>
                          </a:cubicBezTo>
                          <a:cubicBezTo>
                            <a:pt x="5780888" y="1600925"/>
                            <a:pt x="5656088" y="1720965"/>
                            <a:pt x="5499286" y="1733931"/>
                          </a:cubicBezTo>
                          <a:cubicBezTo>
                            <a:pt x="3276568" y="1591539"/>
                            <a:pt x="1717696" y="1845032"/>
                            <a:pt x="288994" y="1733931"/>
                          </a:cubicBezTo>
                          <a:cubicBezTo>
                            <a:pt x="106934" y="1745165"/>
                            <a:pt x="-3390" y="1620000"/>
                            <a:pt x="0" y="1444937"/>
                          </a:cubicBezTo>
                          <a:cubicBezTo>
                            <a:pt x="-488" y="986314"/>
                            <a:pt x="68087" y="586942"/>
                            <a:pt x="0" y="288994"/>
                          </a:cubicBezTo>
                          <a:close/>
                        </a:path>
                        <a:path w="5788280" h="1733931" stroke="0" extrusionOk="0">
                          <a:moveTo>
                            <a:pt x="0" y="288994"/>
                          </a:moveTo>
                          <a:cubicBezTo>
                            <a:pt x="-15348" y="109103"/>
                            <a:pt x="113735" y="-26181"/>
                            <a:pt x="288994" y="0"/>
                          </a:cubicBezTo>
                          <a:cubicBezTo>
                            <a:pt x="2068462" y="-164947"/>
                            <a:pt x="3760985" y="-52288"/>
                            <a:pt x="5499286" y="0"/>
                          </a:cubicBezTo>
                          <a:cubicBezTo>
                            <a:pt x="5657011" y="-29480"/>
                            <a:pt x="5784163" y="130046"/>
                            <a:pt x="5788280" y="288994"/>
                          </a:cubicBezTo>
                          <a:cubicBezTo>
                            <a:pt x="5772889" y="460469"/>
                            <a:pt x="5737378" y="1109376"/>
                            <a:pt x="5788280" y="1444937"/>
                          </a:cubicBezTo>
                          <a:cubicBezTo>
                            <a:pt x="5794631" y="1612744"/>
                            <a:pt x="5645107" y="1708846"/>
                            <a:pt x="5499286" y="1733931"/>
                          </a:cubicBezTo>
                          <a:cubicBezTo>
                            <a:pt x="3715334" y="1892472"/>
                            <a:pt x="1469775" y="1592095"/>
                            <a:pt x="288994" y="1733931"/>
                          </a:cubicBezTo>
                          <a:cubicBezTo>
                            <a:pt x="129118" y="1738654"/>
                            <a:pt x="6288" y="1602357"/>
                            <a:pt x="0" y="1444937"/>
                          </a:cubicBezTo>
                          <a:cubicBezTo>
                            <a:pt x="-85483" y="1106721"/>
                            <a:pt x="9558" y="600043"/>
                            <a:pt x="0" y="28899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Calibri" panose="020F0502020204030204" pitchFamily="34" charset="0"/>
                  <a:cs typeface="Calibri" panose="020F0502020204030204" pitchFamily="34" charset="0"/>
                </a:rPr>
                <a:t>Thi kể chuyện về chiến dịch Điện Biên Phủ (kéo pháo, dân công tải đạn lương thực….</a:t>
              </a:r>
              <a:r>
                <a:rPr lang="en-US" sz="3200" b="1" dirty="0">
                  <a:solidFill>
                    <a:schemeClr val="tx1"/>
                  </a:solidFill>
                  <a:latin typeface="Calibri" panose="020F0502020204030204" pitchFamily="34" charset="0"/>
                  <a:cs typeface="Calibri" panose="020F0502020204030204" pitchFamily="34" charset="0"/>
                </a:rPr>
                <a:t>)</a:t>
              </a:r>
              <a:endParaRPr lang="en-US" sz="3200" dirty="0">
                <a:solidFill>
                  <a:schemeClr val="tx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5923CC3-FB24-38A9-52E7-189A4F99C7AA}"/>
                </a:ext>
              </a:extLst>
            </p:cNvPr>
            <p:cNvPicPr>
              <a:picLocks noChangeAspect="1"/>
            </p:cNvPicPr>
            <p:nvPr/>
          </p:nvPicPr>
          <p:blipFill>
            <a:blip r:embed="rId2"/>
            <a:stretch>
              <a:fillRect/>
            </a:stretch>
          </p:blipFill>
          <p:spPr>
            <a:xfrm>
              <a:off x="4788955" y="4400146"/>
              <a:ext cx="902057" cy="902057"/>
            </a:xfrm>
            <a:prstGeom prst="rect">
              <a:avLst/>
            </a:prstGeom>
          </p:spPr>
        </p:pic>
      </p:grpSp>
      <p:sp>
        <p:nvSpPr>
          <p:cNvPr id="11" name="TextBox 10">
            <a:extLst>
              <a:ext uri="{FF2B5EF4-FFF2-40B4-BE49-F238E27FC236}">
                <a16:creationId xmlns:a16="http://schemas.microsoft.com/office/drawing/2014/main" id="{800B4652-017C-EC6E-EC1A-7CC1F5B52E04}"/>
              </a:ext>
            </a:extLst>
          </p:cNvPr>
          <p:cNvSpPr txBox="1"/>
          <p:nvPr/>
        </p:nvSpPr>
        <p:spPr>
          <a:xfrm>
            <a:off x="489857" y="767190"/>
            <a:ext cx="8556171" cy="695960"/>
          </a:xfrm>
          <a:prstGeom prst="rect">
            <a:avLst/>
          </a:prstGeom>
          <a:noFill/>
        </p:spPr>
        <p:txBody>
          <a:bodyPr wrap="square">
            <a:spAutoFit/>
          </a:bodyPr>
          <a:lstStyle/>
          <a:p>
            <a:pPr algn="ctr">
              <a:lnSpc>
                <a:spcPct val="120000"/>
              </a:lnSpc>
            </a:pP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kể</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chuyện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Huyền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thoại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Điện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Biên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758909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5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431</Words>
  <Application>Microsoft Office PowerPoint</Application>
  <PresentationFormat>On-screen Show (16:9)</PresentationFormat>
  <Paragraphs>19</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Advent Pro</vt:lpstr>
      <vt:lpstr>Arial</vt:lpstr>
      <vt:lpstr>Arial (Body)</vt:lpstr>
      <vt:lpstr>Calibri</vt:lpstr>
      <vt:lpstr>Calibri Light</vt:lpstr>
      <vt:lpstr>Cambria</vt:lpstr>
      <vt:lpstr>Livvic</vt:lpstr>
      <vt:lpstr>Roboto Condensed Light</vt:lpstr>
      <vt:lpstr>War Background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Administrator</cp:lastModifiedBy>
  <cp:revision>67</cp:revision>
  <dcterms:modified xsi:type="dcterms:W3CDTF">2026-01-23T04:56:48Z</dcterms:modified>
</cp:coreProperties>
</file>