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727" r:id="rId3"/>
  </p:sldMasterIdLst>
  <p:notesMasterIdLst>
    <p:notesMasterId r:id="rId18"/>
  </p:notesMasterIdLst>
  <p:sldIdLst>
    <p:sldId id="257" r:id="rId4"/>
    <p:sldId id="297" r:id="rId5"/>
    <p:sldId id="260" r:id="rId6"/>
    <p:sldId id="299" r:id="rId7"/>
    <p:sldId id="2636" r:id="rId8"/>
    <p:sldId id="300" r:id="rId9"/>
    <p:sldId id="264" r:id="rId10"/>
    <p:sldId id="2637" r:id="rId11"/>
    <p:sldId id="265" r:id="rId12"/>
    <p:sldId id="306" r:id="rId13"/>
    <p:sldId id="276" r:id="rId14"/>
    <p:sldId id="2638" r:id="rId15"/>
    <p:sldId id="271" r:id="rId16"/>
    <p:sldId id="26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EBFD"/>
    <a:srgbClr val="7DDDFF"/>
    <a:srgbClr val="558357"/>
    <a:srgbClr val="A7D971"/>
    <a:srgbClr val="C2D8C3"/>
    <a:srgbClr val="99BD9B"/>
    <a:srgbClr val="D80C0C"/>
    <a:srgbClr val="3A7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18" autoAdjust="0"/>
  </p:normalViewPr>
  <p:slideViewPr>
    <p:cSldViewPr snapToGrid="0">
      <p:cViewPr varScale="1">
        <p:scale>
          <a:sx n="88" d="100"/>
          <a:sy n="88" d="100"/>
        </p:scale>
        <p:origin x="46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99B14-2AB8-419D-B76A-D04846C3B1F8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83C9C-0EEB-4E7F-B2BC-1318F7338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7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0C060-2AB9-C9A5-933D-4D4A7869E5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3DB7B2-C164-E50E-E2E6-47309B814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6E6FF-A823-965B-E3DE-AEAA462F41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49AF6-2A43-4856-5592-9C3F9D3B4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26F66-5C1F-D5F8-AC79-018B29878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98E08DD-64AC-FAB7-1A3B-64CCE0BB32CA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4079" b="4079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209034-C642-BE16-89F6-E7E115AF08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" t="40663" r="65731" b="-1"/>
          <a:stretch/>
        </p:blipFill>
        <p:spPr>
          <a:xfrm>
            <a:off x="0" y="1941248"/>
            <a:ext cx="1924493" cy="497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9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AB4E8-CF75-2B1C-4345-E3C91274C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3D1900-2E48-A75A-5683-CDE2484290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6B728-C0E8-C049-B687-AA5CA51B89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0FCBC-5C0E-2A85-BEC8-6A000AC97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C9302-B913-54B9-4DC1-2939636D1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5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03C6E8-CD8F-3FE4-73E2-772268AD02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FF8D23-35FA-B276-B33D-36B0496229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08EFF-661F-16A5-F0EC-0F27A80944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41DCE-0301-E811-1C51-E5F1F97F3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F22AC-4227-80A3-7F89-698BD2751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0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836BF-6640-BC28-F5EC-EF01515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AA23A0-6F4F-5AAB-70B2-30272A1B0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AD2A7-E983-FB4E-988C-B76F0C280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10C67-4446-5CB6-E777-4B763F942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B124-77EE-35C8-2534-3888AD5E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35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75023-D8FE-9424-05F3-72AD1D66A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4973F-1939-17A0-DAC1-786EB94F6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9A7BF-7782-9377-A4A5-DFCFE03B6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E9DAC-5CF7-E141-3A86-5564A6855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491EC-5DDD-90CA-A905-9C680A9E4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9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2EEA4-7ACF-A48F-3624-56F9FFE43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B19A1-8BC2-4536-2ED2-FAD9733A7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66304-B197-E91D-96AA-9E4C0C48C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6EA49-8509-0F84-370B-53AAD01EF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8FA69-3858-5FA2-931A-5EDE255A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0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C0BE5-836B-8978-79EA-4BDF27A6A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58BC9-1913-A28E-AB7F-66821912A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CA3E2-B14B-21D4-0590-A4A2F958E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2F11C-BFC4-9B51-4BF9-C48D87ECC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C408E-CB87-15DC-319D-936F16E7F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7C4BB-A375-6B8B-C789-B099A4F89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26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D2FB5-ACEA-23D3-F5FA-5E5AB5EF6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B29F8-2C6F-5A87-F37D-03783C939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E7CF6-DB36-3194-8357-AC79DEC51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D75393-9048-94BE-6F55-1CA186CA2A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FB38E7-CCE6-11AF-EC14-8231E8BF5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A880D7-DD5B-24E3-FEFB-51306CA9D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1F1526-E0D5-1A2F-0DAC-6004DE6DB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08F007-BA18-CA05-041F-F034479D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64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88712-CF05-8229-CEF6-2B3ED9EF8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17C8D8-2B59-BBE8-0F0C-0E4262C2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3F4C14-801A-8AE4-2D33-210A005A7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A49715-5760-F4DA-9D32-FC17BEA7B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0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12A2A-2AFB-4757-E0EE-45095BF83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0DE234-3C04-4897-02E9-787073A8D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DFF2B-2953-C29A-D141-0074F7EF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97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564E4-B489-9A64-80F7-03520B8D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75035-56CA-D083-DF9F-003B64ABB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A20DF-FDBA-F59C-23D4-3D8CFC80B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C9766B-51DB-424E-968B-B4B8C6E70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08D19-6CF4-BA1F-64E9-156ECAFA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A6803-DF62-EEA9-51F2-B012C1C50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56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EBBA6-30A7-29FF-946D-6F6B62C66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0778D-0CAC-4013-4A93-7BEBDAD6E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DD5DE-A09A-A4E4-BA9E-3D518699BC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5851A-CC33-53FE-2D96-ED2910A6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8C415-BA7C-97D9-89DC-71A7CB28C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C9204E6-B4AA-0A5B-CFB6-E4BF10EC6919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4079" b="4079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D128BC-7665-C9F0-B183-0132077BB2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9" t="42339" r="28169"/>
          <a:stretch/>
        </p:blipFill>
        <p:spPr>
          <a:xfrm>
            <a:off x="1331493" y="2156242"/>
            <a:ext cx="2711115" cy="48366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559C38-E700-8970-C4D4-3745547D90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1" t="42387" r="66412" b="-48"/>
          <a:stretch/>
        </p:blipFill>
        <p:spPr>
          <a:xfrm>
            <a:off x="9522995" y="2021305"/>
            <a:ext cx="1943097" cy="483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E9467-FE29-CA2A-E01C-5CA7178D2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D99E53-0DBF-52F4-052B-BFE84C8A5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5F3B43-A0F5-DB27-CE27-BCABB178D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0FEC5-9C73-4178-F814-FC670B8C8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13E09E-5BB1-D466-3D0E-10C356B0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BB4F4-D225-7D31-ED03-6FC15D770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97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F1417-AEA5-B058-A3B0-F5B78F568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31F88E-0874-795F-A1F1-C59151184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F9A4A-320E-D258-1401-7F3646B0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42A4F-A35D-C630-CBE1-9644ADE8A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D23B5-FF74-5D98-6EFC-3E4B3CCCB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701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1BBA1F-C4C2-FF94-86DD-C20E376D57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BBCCC9-ADD3-FED2-D398-30B04D6A6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7DF85-DC5C-8E9D-A517-1D64E1400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8BDF7-E871-AFE1-B7FD-804D48298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204D9-B05E-ECEF-DDA6-62A9CA4BB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29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13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78DC20-58E8-4F96-83A5-EFEDA101A5EC}" type="datetimeFigureOut">
              <a:rPr lang="en-GB" smtClean="0"/>
              <a:t>18/04/2026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43DA8-B9AD-47E1-8E0E-2BE2E5E82A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6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78DC20-58E8-4F96-83A5-EFEDA101A5EC}" type="datetimeFigureOut">
              <a:rPr lang="en-GB" smtClean="0"/>
              <a:t>18/04/2026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43DA8-B9AD-47E1-8E0E-2BE2E5E82A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20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78DC20-58E8-4F96-83A5-EFEDA101A5EC}" type="datetimeFigureOut">
              <a:rPr lang="en-GB" smtClean="0"/>
              <a:t>18/04/2026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43DA8-B9AD-47E1-8E0E-2BE2E5E82A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48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78DC20-58E8-4F96-83A5-EFEDA101A5EC}" type="datetimeFigureOut">
              <a:rPr lang="en-GB" smtClean="0"/>
              <a:t>18/04/2026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43DA8-B9AD-47E1-8E0E-2BE2E5E82A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4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78DC20-58E8-4F96-83A5-EFEDA101A5EC}" type="datetimeFigureOut">
              <a:rPr lang="en-GB" smtClean="0"/>
              <a:t>18/04/2026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43DA8-B9AD-47E1-8E0E-2BE2E5E82A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23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78DC20-58E8-4F96-83A5-EFEDA101A5EC}" type="datetimeFigureOut">
              <a:rPr lang="en-GB" smtClean="0"/>
              <a:t>18/04/2026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43DA8-B9AD-47E1-8E0E-2BE2E5E82A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2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D6F67-F801-329B-34FD-797B6F3C2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C5838-08EE-432C-A910-9A4865E87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673A3-AA53-1EC7-11FB-D67D28E714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A3422-7745-34F2-574F-6FECE3B9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C5615-0A8A-5B32-ED3D-34F610A71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8584C4E-4EA9-87F0-23F3-7020A5B2E7D9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4079" b="4079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4A3E43B-AD52-29D7-D3C9-E3F0053CD415}"/>
              </a:ext>
            </a:extLst>
          </p:cNvPr>
          <p:cNvSpPr/>
          <p:nvPr userDrawn="1"/>
        </p:nvSpPr>
        <p:spPr>
          <a:xfrm>
            <a:off x="304799" y="354931"/>
            <a:ext cx="11582400" cy="6148137"/>
          </a:xfrm>
          <a:prstGeom prst="roundRect">
            <a:avLst>
              <a:gd name="adj" fmla="val 9883"/>
            </a:avLst>
          </a:prstGeom>
          <a:solidFill>
            <a:schemeClr val="bg1"/>
          </a:solidFill>
          <a:ln w="38100">
            <a:solidFill>
              <a:srgbClr val="3A727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5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78DC20-58E8-4F96-83A5-EFEDA101A5EC}" type="datetimeFigureOut">
              <a:rPr lang="en-GB" smtClean="0"/>
              <a:t>18/04/2026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43DA8-B9AD-47E1-8E0E-2BE2E5E82A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44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78DC20-58E8-4F96-83A5-EFEDA101A5EC}" type="datetimeFigureOut">
              <a:rPr lang="en-GB" smtClean="0"/>
              <a:t>18/04/2026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43DA8-B9AD-47E1-8E0E-2BE2E5E82A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38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78DC20-58E8-4F96-83A5-EFEDA101A5EC}" type="datetimeFigureOut">
              <a:rPr lang="en-GB" smtClean="0"/>
              <a:t>18/04/2026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43DA8-B9AD-47E1-8E0E-2BE2E5E82A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30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78DC20-58E8-4F96-83A5-EFEDA101A5EC}" type="datetimeFigureOut">
              <a:rPr lang="en-GB" smtClean="0"/>
              <a:t>18/04/2026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43DA8-B9AD-47E1-8E0E-2BE2E5E82A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08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78DC20-58E8-4F96-83A5-EFEDA101A5EC}" type="datetimeFigureOut">
              <a:rPr lang="en-GB" smtClean="0"/>
              <a:t>18/04/2026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43DA8-B9AD-47E1-8E0E-2BE2E5E82A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80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78DC20-58E8-4F96-83A5-EFEDA101A5EC}" type="datetimeFigureOut">
              <a:rPr lang="en-GB" smtClean="0"/>
              <a:t>18/04/2026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43DA8-B9AD-47E1-8E0E-2BE2E5E82A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73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78DC20-58E8-4F96-83A5-EFEDA101A5EC}" type="datetimeFigureOut">
              <a:rPr lang="en-GB" smtClean="0"/>
              <a:t>18/04/2026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43DA8-B9AD-47E1-8E0E-2BE2E5E82A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90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78DC20-58E8-4F96-83A5-EFEDA101A5EC}" type="datetimeFigureOut">
              <a:rPr lang="en-GB" smtClean="0"/>
              <a:t>18/04/2026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43DA8-B9AD-47E1-8E0E-2BE2E5E82A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73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78DC20-58E8-4F96-83A5-EFEDA101A5EC}" type="datetimeFigureOut">
              <a:rPr lang="en-GB" smtClean="0"/>
              <a:t>18/04/2026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43DA8-B9AD-47E1-8E0E-2BE2E5E82A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12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78DC20-58E8-4F96-83A5-EFEDA101A5EC}" type="datetimeFigureOut">
              <a:rPr lang="en-GB" smtClean="0"/>
              <a:t>18/04/2026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43DA8-B9AD-47E1-8E0E-2BE2E5E82A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61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D5156-FD0A-93E0-DBF7-146615BC8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D26EE-3874-2E4C-ED4A-5B9BE1E82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592F27-9742-DA1D-AC72-5ACB6C4E8E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ED834C-95AF-E96F-8ECE-BD761D62A6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0FE182-7234-A977-013F-ECE1FE4D3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EB2A2F-0757-771F-5665-8F01A6D9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2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78DC20-58E8-4F96-83A5-EFEDA101A5EC}" type="datetimeFigureOut">
              <a:rPr lang="en-GB" smtClean="0"/>
              <a:t>18/04/2026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43DA8-B9AD-47E1-8E0E-2BE2E5E82A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50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78DC20-58E8-4F96-83A5-EFEDA101A5EC}" type="datetimeFigureOut">
              <a:rPr lang="en-GB" smtClean="0"/>
              <a:t>18/04/2026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43DA8-B9AD-47E1-8E0E-2BE2E5E82A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98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78DC20-58E8-4F96-83A5-EFEDA101A5EC}" type="datetimeFigureOut">
              <a:rPr lang="en-GB" smtClean="0"/>
              <a:t>18/04/2026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43DA8-B9AD-47E1-8E0E-2BE2E5E82A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4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78DC20-58E8-4F96-83A5-EFEDA101A5EC}" type="datetimeFigureOut">
              <a:rPr lang="en-GB" smtClean="0"/>
              <a:t>18/04/2026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43DA8-B9AD-47E1-8E0E-2BE2E5E82A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72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78DC20-58E8-4F96-83A5-EFEDA101A5EC}" type="datetimeFigureOut">
              <a:rPr lang="en-GB" smtClean="0"/>
              <a:t>18/04/2026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43DA8-B9AD-47E1-8E0E-2BE2E5E82A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36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78DC20-58E8-4F96-83A5-EFEDA101A5EC}" type="datetimeFigureOut">
              <a:rPr lang="en-GB" smtClean="0"/>
              <a:t>18/04/2026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43DA8-B9AD-47E1-8E0E-2BE2E5E82A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60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78DC20-58E8-4F96-83A5-EFEDA101A5EC}" type="datetimeFigureOut">
              <a:rPr lang="en-GB" smtClean="0"/>
              <a:t>18/04/2026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43DA8-B9AD-47E1-8E0E-2BE2E5E82A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39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78DC20-58E8-4F96-83A5-EFEDA101A5EC}" type="datetimeFigureOut">
              <a:rPr lang="en-GB" smtClean="0"/>
              <a:t>18/04/2026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43DA8-B9AD-47E1-8E0E-2BE2E5E82A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53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78DC20-58E8-4F96-83A5-EFEDA101A5EC}" type="datetimeFigureOut">
              <a:rPr lang="en-GB" smtClean="0"/>
              <a:t>18/04/2026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43DA8-B9AD-47E1-8E0E-2BE2E5E82A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55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78DC20-58E8-4F96-83A5-EFEDA101A5EC}" type="datetimeFigureOut">
              <a:rPr lang="en-GB" smtClean="0"/>
              <a:t>18/04/2026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43DA8-B9AD-47E1-8E0E-2BE2E5E82A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75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69C56-456F-852C-08FB-E5145A39A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34CE01-4CF2-1496-200A-CEF76B119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C2532A-0228-E316-3D07-DEF8332A6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F047B6-B361-06DD-DA33-B148CBA467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6FF0AD-39CD-096F-7A2D-62733249DE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6B6564-0492-62F8-A557-A9F4626C45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951A02-4632-A167-2499-A106FC20E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FFAE22-AF0F-64FE-7BC8-E3D979D09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1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78DC20-58E8-4F96-83A5-EFEDA101A5EC}" type="datetimeFigureOut">
              <a:rPr lang="en-GB" smtClean="0"/>
              <a:t>18/04/2026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43DA8-B9AD-47E1-8E0E-2BE2E5E82A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68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8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8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1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1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1908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1_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8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8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1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1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3508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DBB90-259D-5371-4216-1EC6D1750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FD0860-3B3E-5DDD-BE99-F7E39638F4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FA92DE-2CEC-EDDC-AC89-3F3759407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1BE3B1-3948-6EA8-2B96-E1FB66B0D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3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22664A-EB09-90A6-E56B-494B757DD2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850E1D-75D6-1F3F-29EF-03BC4BE3D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E79A02-1B06-B1EB-F11C-DEC0F6BB6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F3AF1-63DF-6BE1-4F4E-FCECD8360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A3DF0-B659-FCFD-8683-81DF68502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8E552-DA85-6A78-9524-60EDCF1CF1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0FB311-B6BD-03AE-BE23-6596B20925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BBFF4-CF20-8B45-7331-538B59699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C5317-57E6-87E1-475A-ED198F36E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9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73A2C-C34A-FD4F-15F5-E7718340B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D7B421-1023-6F04-5111-FEBF268814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E21E9C-0FF0-C91B-CA22-08E3EDC04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C0030A-AB65-1716-DFCE-CE9F2B02C7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C910A3-7CCE-5AEF-78C2-BBD432D6C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D5C108-0C6B-A4F2-9107-8D5B9BDA1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4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29" Type="http://schemas.openxmlformats.org/officeDocument/2006/relationships/slideLayout" Target="../slideLayouts/slideLayout52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slideLayout" Target="../slideLayouts/slideLayout50.xml"/><Relationship Id="rId30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1B230029-0153-A6D0-8579-DE6E60FD3AA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4" name="Picture 3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4850723-60B5-BD0B-C564-C1EB9205837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6476" y="0"/>
            <a:ext cx="1432394" cy="143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864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CA3D7D3E-5DD0-C978-4DAA-36A6C18180B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1F35BC-FFC4-3130-BFC6-379BC31C3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C8303-A8B5-07DE-6D52-2103E2AFC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EDD5A-2F3F-F56C-A720-D57C47980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C5AE06-28D5-4F22-973B-2A07B6E547CE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E3AD6-5A13-B96C-974D-152D1272F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4A2CD-8830-B48C-AB38-18EC092D7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Hình ảnh Nền Gia đình, Gia đình Vector Nền Và Tập Tin Tải về Miễn Phí |  Pngtree">
            <a:extLst>
              <a:ext uri="{FF2B5EF4-FFF2-40B4-BE49-F238E27FC236}">
                <a16:creationId xmlns:a16="http://schemas.microsoft.com/office/drawing/2014/main" id="{9026374D-8182-AAD2-240B-2ECFFC8110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35879D1F-7867-8A3E-FE0D-1608FE82083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6476" y="0"/>
            <a:ext cx="1432394" cy="143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96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6076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  <p:sldLayoutId id="2147483746" r:id="rId19"/>
    <p:sldLayoutId id="2147483747" r:id="rId20"/>
    <p:sldLayoutId id="2147483748" r:id="rId21"/>
    <p:sldLayoutId id="2147483749" r:id="rId22"/>
    <p:sldLayoutId id="2147483750" r:id="rId23"/>
    <p:sldLayoutId id="2147483751" r:id="rId24"/>
    <p:sldLayoutId id="2147483752" r:id="rId25"/>
    <p:sldLayoutId id="2147483753" r:id="rId26"/>
    <p:sldLayoutId id="2147483754" r:id="rId27"/>
    <p:sldLayoutId id="2147483755" r:id="rId28"/>
    <p:sldLayoutId id="2147483756" r:id="rId29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C86059-7D26-606F-ED4D-9EC241E67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969" y="1136713"/>
            <a:ext cx="5974598" cy="440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5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0D135DA8-8E2B-9E75-B362-511F35CA5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490" y="1899543"/>
            <a:ext cx="5269541" cy="424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76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045" y="-558738"/>
            <a:ext cx="3848753" cy="3848753"/>
          </a:xfrm>
          <a:prstGeom prst="rect">
            <a:avLst/>
          </a:prstGeom>
        </p:spPr>
      </p:pic>
      <p:pic>
        <p:nvPicPr>
          <p:cNvPr id="4" name="图片 7">
            <a:extLst>
              <a:ext uri="{FF2B5EF4-FFF2-40B4-BE49-F238E27FC236}">
                <a16:creationId xmlns:a16="http://schemas.microsoft.com/office/drawing/2014/main" id="{B2FB6E0A-FC87-5DD1-7727-5EE813517A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6" t="-1" r="10937" b="-2029"/>
          <a:stretch/>
        </p:blipFill>
        <p:spPr>
          <a:xfrm>
            <a:off x="1453889" y="774783"/>
            <a:ext cx="8912165" cy="5594631"/>
          </a:xfrm>
          <a:prstGeom prst="rect">
            <a:avLst/>
          </a:prstGeom>
        </p:spPr>
      </p:pic>
      <p:pic>
        <p:nvPicPr>
          <p:cNvPr id="5" name="图片 22">
            <a:extLst>
              <a:ext uri="{FF2B5EF4-FFF2-40B4-BE49-F238E27FC236}">
                <a16:creationId xmlns:a16="http://schemas.microsoft.com/office/drawing/2014/main" id="{5F01078A-3860-6076-1B92-EBDDD00CA86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19" t="56476" r="39211"/>
          <a:stretch/>
        </p:blipFill>
        <p:spPr>
          <a:xfrm flipH="1">
            <a:off x="731514" y="2486060"/>
            <a:ext cx="2601621" cy="4394640"/>
          </a:xfrm>
          <a:prstGeom prst="rect">
            <a:avLst/>
          </a:prstGeom>
        </p:spPr>
      </p:pic>
      <p:pic>
        <p:nvPicPr>
          <p:cNvPr id="8" name="图片 23">
            <a:extLst>
              <a:ext uri="{FF2B5EF4-FFF2-40B4-BE49-F238E27FC236}">
                <a16:creationId xmlns:a16="http://schemas.microsoft.com/office/drawing/2014/main" id="{CFA0BB61-B7CD-E86A-AEA0-4722E2E5DC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3" t="56476" r="51025"/>
          <a:stretch/>
        </p:blipFill>
        <p:spPr>
          <a:xfrm flipH="1">
            <a:off x="7976194" y="2379543"/>
            <a:ext cx="3005421" cy="45459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1F5351-CC66-931D-4B9F-1FE26D550B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9716" y="1553534"/>
            <a:ext cx="6169687" cy="42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80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6AF8FF4C-5D18-C9DD-A88C-8A666EB3D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1510" y="533400"/>
            <a:ext cx="2895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n-US" altLang="en-US" sz="24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Box 133">
            <a:extLst>
              <a:ext uri="{FF2B5EF4-FFF2-40B4-BE49-F238E27FC236}">
                <a16:creationId xmlns:a16="http://schemas.microsoft.com/office/drawing/2014/main" id="{D0A583B4-C0F3-A485-384A-2B7D63E2F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710" y="1066800"/>
            <a:ext cx="830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" name="Rectangle 135">
            <a:extLst>
              <a:ext uri="{FF2B5EF4-FFF2-40B4-BE49-F238E27FC236}">
                <a16:creationId xmlns:a16="http://schemas.microsoft.com/office/drawing/2014/main" id="{7BC5A17F-B5C2-771D-5F04-BF3D556F5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9730" y="3204210"/>
            <a:ext cx="2971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" name="AutoShape 137">
            <a:extLst>
              <a:ext uri="{FF2B5EF4-FFF2-40B4-BE49-F238E27FC236}">
                <a16:creationId xmlns:a16="http://schemas.microsoft.com/office/drawing/2014/main" id="{0724DE26-5348-5BE0-6DBE-CA3A4EE31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9330" y="3813810"/>
            <a:ext cx="2518410" cy="990600"/>
          </a:xfrm>
          <a:prstGeom prst="cloudCallout">
            <a:avLst>
              <a:gd name="adj1" fmla="val -18884"/>
              <a:gd name="adj2" fmla="val 109454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3D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n-US" altLang="en-US" sz="2400" b="1">
              <a:solidFill>
                <a:schemeClr val="hlink"/>
              </a:solidFill>
              <a:latin typeface="Tahoma" panose="020B0604030504040204" pitchFamily="34" charset="0"/>
            </a:endParaRPr>
          </a:p>
          <a:p>
            <a:pPr algn="ctr" eaLnBrk="0" hangingPunct="0"/>
            <a:r>
              <a:rPr lang="en-US" altLang="en-US" sz="2400" b="1">
                <a:solidFill>
                  <a:schemeClr val="hlink"/>
                </a:solidFill>
                <a:latin typeface="Tahoma" panose="020B0604030504040204" pitchFamily="34" charset="0"/>
              </a:rPr>
              <a:t> Nhóm 1:</a:t>
            </a:r>
          </a:p>
          <a:p>
            <a:pPr algn="ctr" eaLnBrk="0" hangingPunct="0"/>
            <a:r>
              <a:rPr lang="en-US" altLang="en-US" sz="2400" b="1">
                <a:solidFill>
                  <a:schemeClr val="hlink"/>
                </a:solidFill>
                <a:latin typeface="Tahoma" panose="020B0604030504040204" pitchFamily="34" charset="0"/>
              </a:rPr>
              <a:t>Câu đơn</a:t>
            </a:r>
            <a:endParaRPr lang="en-US" altLang="en-US" sz="2400" b="1">
              <a:solidFill>
                <a:srgbClr val="FF3300"/>
              </a:solidFill>
              <a:latin typeface="Tahoma" panose="020B0604030504040204" pitchFamily="34" charset="0"/>
            </a:endParaRPr>
          </a:p>
          <a:p>
            <a:pPr algn="ctr" eaLnBrk="0" hangingPunct="0"/>
            <a:r>
              <a:rPr lang="en-US" altLang="en-US" sz="2400" b="1">
                <a:solidFill>
                  <a:srgbClr val="FF3300"/>
                </a:solidFill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9" name="AutoShape 138">
            <a:extLst>
              <a:ext uri="{FF2B5EF4-FFF2-40B4-BE49-F238E27FC236}">
                <a16:creationId xmlns:a16="http://schemas.microsoft.com/office/drawing/2014/main" id="{5EF4A1A6-0DC3-CEDE-78AF-3FD6188A8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5630" y="3737610"/>
            <a:ext cx="2747010" cy="914400"/>
          </a:xfrm>
          <a:prstGeom prst="cloudCallout">
            <a:avLst>
              <a:gd name="adj1" fmla="val -25315"/>
              <a:gd name="adj2" fmla="val 124829"/>
            </a:avLst>
          </a:prstGeom>
          <a:gradFill rotWithShape="1">
            <a:gsLst>
              <a:gs pos="0">
                <a:srgbClr val="00CCFF"/>
              </a:gs>
              <a:gs pos="50000">
                <a:schemeClr val="bg1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n-US" altLang="en-US" b="1">
              <a:solidFill>
                <a:srgbClr val="FF3300"/>
              </a:solidFill>
              <a:latin typeface="Tahoma" panose="020B0604030504040204" pitchFamily="34" charset="0"/>
            </a:endParaRPr>
          </a:p>
          <a:p>
            <a:pPr algn="ctr" eaLnBrk="0" hangingPunct="0"/>
            <a:r>
              <a:rPr lang="en-US" altLang="en-US" sz="2400" b="1">
                <a:solidFill>
                  <a:srgbClr val="660066"/>
                </a:solidFill>
                <a:latin typeface="Tahoma" panose="020B0604030504040204" pitchFamily="34" charset="0"/>
              </a:rPr>
              <a:t>Nhóm 2:</a:t>
            </a:r>
          </a:p>
          <a:p>
            <a:pPr algn="ctr" eaLnBrk="0" hangingPunct="0"/>
            <a:r>
              <a:rPr lang="en-US" altLang="en-US" sz="2400" b="1">
                <a:solidFill>
                  <a:srgbClr val="660066"/>
                </a:solidFill>
                <a:latin typeface="Tahoma" panose="020B0604030504040204" pitchFamily="34" charset="0"/>
              </a:rPr>
              <a:t> Câu ghép</a:t>
            </a:r>
          </a:p>
          <a:p>
            <a:pPr algn="ctr" eaLnBrk="0" hangingPunct="0"/>
            <a:r>
              <a:rPr lang="en-US" altLang="en-US" sz="2400" b="1">
                <a:solidFill>
                  <a:srgbClr val="FF3300"/>
                </a:solidFill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10" name="Line 139">
            <a:extLst>
              <a:ext uri="{FF2B5EF4-FFF2-40B4-BE49-F238E27FC236}">
                <a16:creationId xmlns:a16="http://schemas.microsoft.com/office/drawing/2014/main" id="{9E2E9444-8FD2-8CCB-79AE-120DD7769956}"/>
              </a:ext>
            </a:extLst>
          </p:cNvPr>
          <p:cNvSpPr>
            <a:spLocks noChangeShapeType="1"/>
          </p:cNvSpPr>
          <p:nvPr/>
        </p:nvSpPr>
        <p:spPr bwMode="auto">
          <a:xfrm>
            <a:off x="5993130" y="3509010"/>
            <a:ext cx="0" cy="2971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40">
            <a:extLst>
              <a:ext uri="{FF2B5EF4-FFF2-40B4-BE49-F238E27FC236}">
                <a16:creationId xmlns:a16="http://schemas.microsoft.com/office/drawing/2014/main" id="{0723963C-7E0F-8BFA-CF17-C6A13B985F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73530" y="3509010"/>
            <a:ext cx="8610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141">
            <a:extLst>
              <a:ext uri="{FF2B5EF4-FFF2-40B4-BE49-F238E27FC236}">
                <a16:creationId xmlns:a16="http://schemas.microsoft.com/office/drawing/2014/main" id="{DEC93004-14B2-1563-CB10-EDA33BA43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7310" y="990600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err="1">
                <a:latin typeface="Arial" panose="020B0604020202020204" pitchFamily="34" charset="0"/>
              </a:rPr>
              <a:t>Câu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số</a:t>
            </a:r>
            <a:r>
              <a:rPr lang="en-US" altLang="en-US" sz="2400" dirty="0">
                <a:latin typeface="Arial" panose="020B0604020202020204" pitchFamily="34" charset="0"/>
              </a:rPr>
              <a:t> 1: </a:t>
            </a:r>
            <a:r>
              <a:rPr lang="en-US" altLang="en-US" sz="2400" dirty="0" err="1">
                <a:latin typeface="Arial" panose="020B0604020202020204" pitchFamily="34" charset="0"/>
              </a:rPr>
              <a:t>Mình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học</a:t>
            </a:r>
            <a:r>
              <a:rPr lang="en-US" altLang="en-US" sz="2400" dirty="0">
                <a:latin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</a:rPr>
              <a:t>bạn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cũng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học</a:t>
            </a:r>
            <a:r>
              <a:rPr lang="en-US" altLang="en-US" sz="24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3" name="Line 142">
            <a:extLst>
              <a:ext uri="{FF2B5EF4-FFF2-40B4-BE49-F238E27FC236}">
                <a16:creationId xmlns:a16="http://schemas.microsoft.com/office/drawing/2014/main" id="{7F2D09AE-EF44-AFF3-699B-4C98945E5B5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73530" y="3509010"/>
            <a:ext cx="0" cy="2971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43">
            <a:extLst>
              <a:ext uri="{FF2B5EF4-FFF2-40B4-BE49-F238E27FC236}">
                <a16:creationId xmlns:a16="http://schemas.microsoft.com/office/drawing/2014/main" id="{12AB9EE4-1D4D-46A6-EB15-EDF6E7332D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73530" y="6480810"/>
            <a:ext cx="8610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44">
            <a:extLst>
              <a:ext uri="{FF2B5EF4-FFF2-40B4-BE49-F238E27FC236}">
                <a16:creationId xmlns:a16="http://schemas.microsoft.com/office/drawing/2014/main" id="{87CC7662-ACFB-6684-41B7-57DE631376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84130" y="3509010"/>
            <a:ext cx="0" cy="2971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145">
            <a:extLst>
              <a:ext uri="{FF2B5EF4-FFF2-40B4-BE49-F238E27FC236}">
                <a16:creationId xmlns:a16="http://schemas.microsoft.com/office/drawing/2014/main" id="{E3C49428-A2A4-F487-5A1E-89427B21E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" y="320040"/>
            <a:ext cx="95707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 err="1">
                <a:solidFill>
                  <a:schemeClr val="hlink"/>
                </a:solidFill>
              </a:rPr>
              <a:t>Xếp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các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câu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sau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vào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nhóm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thích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hợp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17" name="Text Box 146">
            <a:extLst>
              <a:ext uri="{FF2B5EF4-FFF2-40B4-BE49-F238E27FC236}">
                <a16:creationId xmlns:a16="http://schemas.microsoft.com/office/drawing/2014/main" id="{F5D69192-D778-6949-47B5-318690DF7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730" y="5414010"/>
            <a:ext cx="41910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/>
              <a:t>Gồm  các câu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  <a:r>
              <a:rPr lang="en-US" altLang="en-US" sz="2800"/>
              <a:t>số </a:t>
            </a:r>
            <a:r>
              <a:rPr lang="en-US" altLang="en-US" sz="2800">
                <a:latin typeface="Arial" panose="020B0604020202020204" pitchFamily="34" charset="0"/>
              </a:rPr>
              <a:t>:</a:t>
            </a:r>
            <a:r>
              <a:rPr lang="en-US" altLang="en-US">
                <a:latin typeface="Arial" panose="020B0604020202020204" pitchFamily="34" charset="0"/>
              </a:rPr>
              <a:t> …………………………………………….</a:t>
            </a:r>
          </a:p>
        </p:txBody>
      </p:sp>
      <p:sp>
        <p:nvSpPr>
          <p:cNvPr id="18" name="Text Box 150">
            <a:extLst>
              <a:ext uri="{FF2B5EF4-FFF2-40B4-BE49-F238E27FC236}">
                <a16:creationId xmlns:a16="http://schemas.microsoft.com/office/drawing/2014/main" id="{77746D35-4021-C9E8-A817-04246C202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3130" y="5414010"/>
            <a:ext cx="41910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…</a:t>
            </a:r>
            <a:r>
              <a:rPr lang="en-US" altLang="en-US" sz="2800"/>
              <a:t>Gồm các câu số :</a:t>
            </a:r>
            <a:r>
              <a:rPr lang="en-US" altLang="en-US">
                <a:latin typeface="Arial" panose="020B0604020202020204" pitchFamily="34" charset="0"/>
              </a:rPr>
              <a:t> ………………………………………….</a:t>
            </a:r>
          </a:p>
        </p:txBody>
      </p:sp>
      <p:sp>
        <p:nvSpPr>
          <p:cNvPr id="19" name="Text Box 151">
            <a:extLst>
              <a:ext uri="{FF2B5EF4-FFF2-40B4-BE49-F238E27FC236}">
                <a16:creationId xmlns:a16="http://schemas.microsoft.com/office/drawing/2014/main" id="{DEF3660D-22D1-CF5E-12E0-4BCA8B928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7310" y="2385060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err="1">
                <a:latin typeface="Arial" panose="020B0604020202020204" pitchFamily="34" charset="0"/>
              </a:rPr>
              <a:t>Câu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số</a:t>
            </a:r>
            <a:r>
              <a:rPr lang="en-US" altLang="en-US" sz="2400" dirty="0">
                <a:latin typeface="Arial" panose="020B0604020202020204" pitchFamily="34" charset="0"/>
              </a:rPr>
              <a:t> 4 : Anh </a:t>
            </a:r>
            <a:r>
              <a:rPr lang="en-US" altLang="en-US" sz="2400" dirty="0" err="1">
                <a:latin typeface="Arial" panose="020B0604020202020204" pitchFamily="34" charset="0"/>
              </a:rPr>
              <a:t>bộ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đội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vai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đeo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súng</a:t>
            </a:r>
            <a:r>
              <a:rPr lang="en-US" altLang="en-US" sz="24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0" name="Text Box 152">
            <a:extLst>
              <a:ext uri="{FF2B5EF4-FFF2-40B4-BE49-F238E27FC236}">
                <a16:creationId xmlns:a16="http://schemas.microsoft.com/office/drawing/2014/main" id="{DDA6CB7F-C664-CE33-A239-5A0462FE6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7310" y="1931670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err="1">
                <a:latin typeface="Arial" panose="020B0604020202020204" pitchFamily="34" charset="0"/>
              </a:rPr>
              <a:t>Câu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số</a:t>
            </a:r>
            <a:r>
              <a:rPr lang="en-US" altLang="en-US" sz="2400" dirty="0">
                <a:latin typeface="Arial" panose="020B0604020202020204" pitchFamily="34" charset="0"/>
              </a:rPr>
              <a:t> 3: </a:t>
            </a:r>
            <a:r>
              <a:rPr lang="en-US" altLang="en-US" sz="2400" dirty="0" err="1">
                <a:latin typeface="Arial" panose="020B0604020202020204" pitchFamily="34" charset="0"/>
              </a:rPr>
              <a:t>Thầy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giáo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vào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lớp</a:t>
            </a:r>
            <a:r>
              <a:rPr lang="en-US" altLang="en-US" sz="2400" dirty="0">
                <a:latin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</a:rPr>
              <a:t>chúng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em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đứng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dậy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chào</a:t>
            </a:r>
            <a:r>
              <a:rPr lang="en-US" altLang="en-US" sz="24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1" name="Text Box 153">
            <a:extLst>
              <a:ext uri="{FF2B5EF4-FFF2-40B4-BE49-F238E27FC236}">
                <a16:creationId xmlns:a16="http://schemas.microsoft.com/office/drawing/2014/main" id="{5895043F-C2F4-E422-4A44-A7A551823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0170" y="1466850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err="1">
                <a:latin typeface="Arial" panose="020B0604020202020204" pitchFamily="34" charset="0"/>
              </a:rPr>
              <a:t>Câu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số</a:t>
            </a:r>
            <a:r>
              <a:rPr lang="en-US" altLang="en-US" sz="2400" dirty="0">
                <a:latin typeface="Arial" panose="020B0604020202020204" pitchFamily="34" charset="0"/>
              </a:rPr>
              <a:t> 2: Con </a:t>
            </a:r>
            <a:r>
              <a:rPr lang="en-US" altLang="en-US" sz="2400" dirty="0" err="1">
                <a:latin typeface="Arial" panose="020B0604020202020204" pitchFamily="34" charset="0"/>
              </a:rPr>
              <a:t>mèo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nhảy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làm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đổ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lọ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hoa</a:t>
            </a:r>
            <a:r>
              <a:rPr lang="en-US" altLang="en-US" sz="24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2" name="Text Box 154">
            <a:extLst>
              <a:ext uri="{FF2B5EF4-FFF2-40B4-BE49-F238E27FC236}">
                <a16:creationId xmlns:a16="http://schemas.microsoft.com/office/drawing/2014/main" id="{E375B85D-D0B3-79C3-A160-C131BE7F7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7310" y="2872740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err="1">
                <a:latin typeface="Arial" panose="020B0604020202020204" pitchFamily="34" charset="0"/>
              </a:rPr>
              <a:t>Câu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số</a:t>
            </a:r>
            <a:r>
              <a:rPr lang="en-US" altLang="en-US" sz="2400" dirty="0">
                <a:latin typeface="Arial" panose="020B0604020202020204" pitchFamily="34" charset="0"/>
              </a:rPr>
              <a:t> 5: </a:t>
            </a:r>
            <a:r>
              <a:rPr lang="en-US" altLang="en-US" sz="2400" dirty="0" err="1">
                <a:latin typeface="Arial" panose="020B0604020202020204" pitchFamily="34" charset="0"/>
              </a:rPr>
              <a:t>Vì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trời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mưa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nên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đường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rất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lầy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lội</a:t>
            </a:r>
            <a:r>
              <a:rPr lang="en-US" altLang="en-US" sz="24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3" name="Text Box 156">
            <a:extLst>
              <a:ext uri="{FF2B5EF4-FFF2-40B4-BE49-F238E27FC236}">
                <a16:creationId xmlns:a16="http://schemas.microsoft.com/office/drawing/2014/main" id="{AD19E381-96B9-320A-3318-B542C38C3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8930" y="5718810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hlink"/>
                </a:solidFill>
              </a:rPr>
              <a:t>2  ,  4</a:t>
            </a:r>
          </a:p>
        </p:txBody>
      </p:sp>
      <p:sp>
        <p:nvSpPr>
          <p:cNvPr id="24" name="Text Box 157">
            <a:extLst>
              <a:ext uri="{FF2B5EF4-FFF2-40B4-BE49-F238E27FC236}">
                <a16:creationId xmlns:a16="http://schemas.microsoft.com/office/drawing/2014/main" id="{F54F140A-EC01-D2AB-850C-2A262A1C2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8530" y="5718810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1  ,  3  ,  5</a:t>
            </a:r>
            <a:r>
              <a:rPr lang="en-US" altLang="en-US" sz="2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735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F318EF-26BF-C9C1-61E5-3331ADE82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494" y="683847"/>
            <a:ext cx="6273328" cy="16765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4ED949-3B25-3BFE-4C95-3C5E40175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588" y="2444400"/>
            <a:ext cx="8535140" cy="11827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57E6CB-7548-FBEF-BEE5-DAAB1A60E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929" y="3627127"/>
            <a:ext cx="7230483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6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CA494A-EEE5-EB20-09EE-02EBAC1AE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625" y="1734393"/>
            <a:ext cx="10120237" cy="320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9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168B0B-A709-CB08-4260-A4EF3CE2A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907" y="1750900"/>
            <a:ext cx="6615499" cy="459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5134D18-C339-4B79-C6A8-BED4AA90353E}"/>
              </a:ext>
            </a:extLst>
          </p:cNvPr>
          <p:cNvSpPr txBox="1"/>
          <p:nvPr/>
        </p:nvSpPr>
        <p:spPr>
          <a:xfrm>
            <a:off x="724584" y="410152"/>
            <a:ext cx="10742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-Bold"/>
                <a:ea typeface="+mn-ea"/>
                <a:cs typeface="+mn-cs"/>
              </a:rPr>
              <a:t>1.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-Bold"/>
                <a:ea typeface="+mn-ea"/>
                <a:cs typeface="+mn-cs"/>
              </a:rPr>
              <a:t>Tìm câu ghép trong mỗi đoạn văn dưới đây: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3891D0A-094A-0E0A-4AB6-E1C3D05769F1}"/>
              </a:ext>
            </a:extLst>
          </p:cNvPr>
          <p:cNvSpPr/>
          <p:nvPr/>
        </p:nvSpPr>
        <p:spPr>
          <a:xfrm>
            <a:off x="595423" y="1286540"/>
            <a:ext cx="10792047" cy="1892595"/>
          </a:xfrm>
          <a:prstGeom prst="roundRect">
            <a:avLst/>
          </a:prstGeom>
          <a:solidFill>
            <a:srgbClr val="BFEB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a. </a:t>
            </a:r>
            <a:r>
              <a:rPr lang="vi-VN" sz="2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(1) 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Bắc Giang để lại cho tôi ấn tượng về cảnh sắc miền trung du đầy thú vị. </a:t>
            </a:r>
            <a:r>
              <a:rPr lang="vi-VN" sz="2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(2) 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 ngọn đồi thoai thoải, ngọn nọ gối lên ngọn kia. </a:t>
            </a:r>
            <a:r>
              <a:rPr lang="vi-VN" sz="2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(3)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Con đường mòn son đỏ quanh co, ẩn hiện trên triền đồi. </a:t>
            </a:r>
            <a:r>
              <a:rPr lang="vi-VN" sz="2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(4) 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 cây khế rừng lúc lỉu chùm quả chát chát chua chua, những cây mâm xôi chi chít quả đó chót, ngọt lịm.</a:t>
            </a:r>
          </a:p>
          <a:p>
            <a:pPr algn="r"/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20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Trần Hoài Dương)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F127D56-DEAF-1868-27B2-763A723F3CDB}"/>
              </a:ext>
            </a:extLst>
          </p:cNvPr>
          <p:cNvSpPr/>
          <p:nvPr/>
        </p:nvSpPr>
        <p:spPr>
          <a:xfrm>
            <a:off x="648585" y="3774558"/>
            <a:ext cx="10792047" cy="2381693"/>
          </a:xfrm>
          <a:prstGeom prst="roundRect">
            <a:avLst/>
          </a:prstGeom>
          <a:solidFill>
            <a:srgbClr val="BFEB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 b. </a:t>
            </a:r>
            <a:r>
              <a:rPr lang="vi-VN" sz="2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(1) 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 đảo, mỗi ngày trẻ em đều nô nức tới trường. </a:t>
            </a:r>
            <a:r>
              <a:rPr lang="vi-VN" sz="2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(2) 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Vùng đảo thiêng liêng nơi đầu sóng ngọn gió có bao nhiêu điều đặc biệt thì các em cũng có bấy nhiêu trải nghiệm thú vị. </a:t>
            </a:r>
            <a:r>
              <a:rPr lang="vi-VN" sz="2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(3)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Sau những giờ học ở trường, các em cùng thầy giáo đi bơi, đi câu cá,... </a:t>
            </a:r>
            <a:r>
              <a:rPr lang="vi-VN" sz="2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(4) 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Hễ trò gặp bài toán nào khó thì chúng lập tức chạy ngay qua nhà thầy. </a:t>
            </a:r>
            <a:r>
              <a:rPr lang="vi-VN" sz="2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(5) 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Chúng thường được thầy giảng giải cho rất kĩ lưỡng. </a:t>
            </a:r>
            <a:r>
              <a:rPr lang="vi-VN" sz="2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(6) 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Môi trường học trên đảo chỉ có hai thầy giáo và các thầy kiêm quản từ lớp Một đến lớp Năm.</a:t>
            </a:r>
          </a:p>
          <a:p>
            <a:pPr algn="r"/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(Bùi Tiểu Quyên)</a:t>
            </a:r>
          </a:p>
        </p:txBody>
      </p:sp>
    </p:spTree>
    <p:extLst>
      <p:ext uri="{BB962C8B-B14F-4D97-AF65-F5344CB8AC3E}">
        <p14:creationId xmlns:p14="http://schemas.microsoft.com/office/powerpoint/2010/main" val="378713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59EA282-C554-5A4B-97CF-28FFAD0CEDF1}"/>
              </a:ext>
            </a:extLst>
          </p:cNvPr>
          <p:cNvSpPr/>
          <p:nvPr/>
        </p:nvSpPr>
        <p:spPr>
          <a:xfrm>
            <a:off x="574158" y="531628"/>
            <a:ext cx="10792047" cy="2179674"/>
          </a:xfrm>
          <a:prstGeom prst="roundRect">
            <a:avLst/>
          </a:prstGeom>
          <a:solidFill>
            <a:srgbClr val="BFEB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a. </a:t>
            </a:r>
            <a:r>
              <a:rPr lang="vi-VN" sz="24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(1) 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Bắc Giang để lại cho tôi ấn tượng về cảnh sắc miền trung du đầy thú vị. </a:t>
            </a:r>
            <a:r>
              <a:rPr lang="vi-VN" sz="24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(2) 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 ngọn đồi thoai thoải, ngọn nọ gối lên ngọn kia. </a:t>
            </a:r>
            <a:r>
              <a:rPr lang="vi-VN" sz="24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(3)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Con đường mòn son đỏ quanh co, ẩn hiện trên triền đồi. </a:t>
            </a:r>
            <a:r>
              <a:rPr lang="vi-VN" sz="24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(4) 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 cây khế rừng lúc lỉu chùm quả chát chát chua chua, những cây mâm xôi chi chít quả đó chót, ngọt lịm.</a:t>
            </a:r>
          </a:p>
          <a:p>
            <a:pPr algn="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24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Trần Hoài Dương)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769FA5D-E2B2-2E94-7ACF-93EB9D7E45DC}"/>
              </a:ext>
            </a:extLst>
          </p:cNvPr>
          <p:cNvCxnSpPr/>
          <p:nvPr/>
        </p:nvCxnSpPr>
        <p:spPr>
          <a:xfrm>
            <a:off x="1488558" y="1446028"/>
            <a:ext cx="703875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403914-A720-6CAD-59E3-92C2650E6FC9}"/>
              </a:ext>
            </a:extLst>
          </p:cNvPr>
          <p:cNvCxnSpPr>
            <a:cxnSpLocks/>
          </p:cNvCxnSpPr>
          <p:nvPr/>
        </p:nvCxnSpPr>
        <p:spPr>
          <a:xfrm>
            <a:off x="6305107" y="1807535"/>
            <a:ext cx="4880344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FFB8A7-99B2-A207-8ECF-E2F2577A690C}"/>
              </a:ext>
            </a:extLst>
          </p:cNvPr>
          <p:cNvCxnSpPr>
            <a:cxnSpLocks/>
          </p:cNvCxnSpPr>
          <p:nvPr/>
        </p:nvCxnSpPr>
        <p:spPr>
          <a:xfrm>
            <a:off x="797442" y="2211572"/>
            <a:ext cx="9027042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015E9DE-A5C8-FAAD-0BE2-0DB5C1CEB673}"/>
              </a:ext>
            </a:extLst>
          </p:cNvPr>
          <p:cNvSpPr txBox="1"/>
          <p:nvPr/>
        </p:nvSpPr>
        <p:spPr>
          <a:xfrm>
            <a:off x="903768" y="3455582"/>
            <a:ext cx="101859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ngọn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thoai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thoải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,/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ngọn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nọ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gối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ngọn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kia.</a:t>
            </a:r>
          </a:p>
          <a:p>
            <a:pPr algn="just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khế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lỉu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chùm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chát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chát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chua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chua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,/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mâm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xôi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chít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chót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ngọt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lịm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  <p:pic>
        <p:nvPicPr>
          <p:cNvPr id="15" name="Picture 14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B3F599D-570A-F8D5-6C69-843543EF3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6476" y="0"/>
            <a:ext cx="1432394" cy="143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02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62BA97-B1CC-2BFD-4542-281956F89177}"/>
              </a:ext>
            </a:extLst>
          </p:cNvPr>
          <p:cNvSpPr/>
          <p:nvPr/>
        </p:nvSpPr>
        <p:spPr>
          <a:xfrm>
            <a:off x="701747" y="552892"/>
            <a:ext cx="10792047" cy="2892057"/>
          </a:xfrm>
          <a:prstGeom prst="roundRect">
            <a:avLst/>
          </a:prstGeom>
          <a:solidFill>
            <a:srgbClr val="BFEB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 b. </a:t>
            </a:r>
            <a:r>
              <a:rPr lang="vi-VN" sz="24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(1) 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 đảo, mỗi ngày trẻ em đều nô nức tới trường. </a:t>
            </a:r>
            <a:r>
              <a:rPr lang="vi-VN" sz="24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(2) 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Vùng đảo thiêng liêng nơi đầu sóng ngọn gió có bao nhiêu điều đặc biệt thì các em cũng có bấy nhiêu trải nghiệm thú vị. </a:t>
            </a:r>
            <a:r>
              <a:rPr lang="vi-VN" sz="24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(3)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Sau những giờ học ở trường, các em cùng thầy giáo đi bơi, đi câu cá,... </a:t>
            </a:r>
            <a:r>
              <a:rPr lang="vi-VN" sz="24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(4) 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Hễ trò gặp bài toán nào khó thì chúng lập tức chạy ngay qua nhà thầy. </a:t>
            </a:r>
            <a:r>
              <a:rPr lang="vi-VN" sz="24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(5) 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Chúng thường được thầy giảng giải cho rất kĩ lưỡng. </a:t>
            </a:r>
            <a:r>
              <a:rPr lang="vi-VN" sz="24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(6) 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Môi trường học trên đảo chỉ có hai thầy giáo và các thầy kiêm quản từ lớp Một đến lớp Năm.</a:t>
            </a:r>
          </a:p>
          <a:p>
            <a:pPr algn="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(Bùi Tiểu Quyên)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44E1576-7631-2D17-3A99-5FAF17E5C6E6}"/>
              </a:ext>
            </a:extLst>
          </p:cNvPr>
          <p:cNvCxnSpPr>
            <a:cxnSpLocks/>
          </p:cNvCxnSpPr>
          <p:nvPr/>
        </p:nvCxnSpPr>
        <p:spPr>
          <a:xfrm>
            <a:off x="8995144" y="893135"/>
            <a:ext cx="2286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24E18D-637A-B584-4FD1-6F8693B2357A}"/>
              </a:ext>
            </a:extLst>
          </p:cNvPr>
          <p:cNvCxnSpPr>
            <a:cxnSpLocks/>
          </p:cNvCxnSpPr>
          <p:nvPr/>
        </p:nvCxnSpPr>
        <p:spPr>
          <a:xfrm>
            <a:off x="946298" y="1254642"/>
            <a:ext cx="1028168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33AE8B-41A5-BEED-5EAC-AA9D8DDA612D}"/>
              </a:ext>
            </a:extLst>
          </p:cNvPr>
          <p:cNvCxnSpPr>
            <a:cxnSpLocks/>
          </p:cNvCxnSpPr>
          <p:nvPr/>
        </p:nvCxnSpPr>
        <p:spPr>
          <a:xfrm>
            <a:off x="893136" y="1626781"/>
            <a:ext cx="321103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D04D9AF-B96B-BBD2-4342-E17643D603E1}"/>
              </a:ext>
            </a:extLst>
          </p:cNvPr>
          <p:cNvCxnSpPr>
            <a:cxnSpLocks/>
          </p:cNvCxnSpPr>
          <p:nvPr/>
        </p:nvCxnSpPr>
        <p:spPr>
          <a:xfrm>
            <a:off x="3817089" y="1988288"/>
            <a:ext cx="7432158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6254802-D536-0E38-6BC6-C342AB8D47E5}"/>
              </a:ext>
            </a:extLst>
          </p:cNvPr>
          <p:cNvCxnSpPr>
            <a:cxnSpLocks/>
          </p:cNvCxnSpPr>
          <p:nvPr/>
        </p:nvCxnSpPr>
        <p:spPr>
          <a:xfrm>
            <a:off x="925033" y="2349795"/>
            <a:ext cx="1860697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AF975A-9802-5EB2-DA78-FE4985F69063}"/>
              </a:ext>
            </a:extLst>
          </p:cNvPr>
          <p:cNvCxnSpPr>
            <a:cxnSpLocks/>
          </p:cNvCxnSpPr>
          <p:nvPr/>
        </p:nvCxnSpPr>
        <p:spPr>
          <a:xfrm>
            <a:off x="10685721" y="2339162"/>
            <a:ext cx="669851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27FEDB-283D-3344-70CD-F19F9D10BDB6}"/>
              </a:ext>
            </a:extLst>
          </p:cNvPr>
          <p:cNvCxnSpPr>
            <a:cxnSpLocks/>
          </p:cNvCxnSpPr>
          <p:nvPr/>
        </p:nvCxnSpPr>
        <p:spPr>
          <a:xfrm>
            <a:off x="871870" y="2721934"/>
            <a:ext cx="10398642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3088515-6A6F-B7F3-7CDA-E95D546C3FAD}"/>
              </a:ext>
            </a:extLst>
          </p:cNvPr>
          <p:cNvCxnSpPr>
            <a:cxnSpLocks/>
          </p:cNvCxnSpPr>
          <p:nvPr/>
        </p:nvCxnSpPr>
        <p:spPr>
          <a:xfrm>
            <a:off x="946298" y="3125971"/>
            <a:ext cx="1169581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883F43F-D5FA-E2AD-E18A-4ED0BCE6496E}"/>
              </a:ext>
            </a:extLst>
          </p:cNvPr>
          <p:cNvSpPr txBox="1"/>
          <p:nvPr/>
        </p:nvSpPr>
        <p:spPr>
          <a:xfrm>
            <a:off x="914400" y="3583173"/>
            <a:ext cx="101859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Vùng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đảo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thiêng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liêng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ơi đầu sóng ngọn gió có bao nhiêu điều đặc biệt/ thì các em cũng có bấy nhiêu trải nghiệm thú vị.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Hễ trò gặp bài toán nào khó/ thì chúng lập tức chạy ngay qua nhà thầy.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Mỗi trường học trên đảo chỉ có hai thầy giáo/ và các thầy kiêm quản từ lớp Một đến lớp Năm.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69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5134D18-C339-4B79-C6A8-BED4AA90353E}"/>
              </a:ext>
            </a:extLst>
          </p:cNvPr>
          <p:cNvSpPr txBox="1"/>
          <p:nvPr/>
        </p:nvSpPr>
        <p:spPr>
          <a:xfrm>
            <a:off x="703318" y="560834"/>
            <a:ext cx="108788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0" u="none" strike="noStrike" baseline="0" dirty="0">
                <a:solidFill>
                  <a:srgbClr val="0070C0"/>
                </a:solidFill>
                <a:latin typeface="Arial-Rounded-Bold"/>
              </a:rPr>
              <a:t>2. </a:t>
            </a:r>
            <a:r>
              <a:rPr lang="vi-VN" sz="3200" b="1" i="0" u="none" strike="noStrike" baseline="0" dirty="0">
                <a:solidFill>
                  <a:srgbClr val="0070C0"/>
                </a:solidFill>
                <a:latin typeface="Arial-Rounded-Bold"/>
              </a:rPr>
              <a:t>Xếp các câu ghép tìm được ở bài tập 1 vào nhóm thích hợp.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2ECE9C-3B62-ADC4-5915-850C19936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16" y="2040675"/>
            <a:ext cx="10618017" cy="165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14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E4013B-6A8B-F31E-CA2B-2EDA8F9846B0}"/>
              </a:ext>
            </a:extLst>
          </p:cNvPr>
          <p:cNvSpPr txBox="1"/>
          <p:nvPr/>
        </p:nvSpPr>
        <p:spPr>
          <a:xfrm>
            <a:off x="3019646" y="616688"/>
            <a:ext cx="6464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Hoàn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phiếu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FFC8BC4-AC6C-32D2-EE26-92CFE4F89B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464724"/>
              </p:ext>
            </p:extLst>
          </p:nvPr>
        </p:nvGraphicFramePr>
        <p:xfrm>
          <a:off x="958111" y="1602168"/>
          <a:ext cx="10535684" cy="3799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5666">
                  <a:extLst>
                    <a:ext uri="{9D8B030D-6E8A-4147-A177-3AD203B41FA5}">
                      <a16:colId xmlns:a16="http://schemas.microsoft.com/office/drawing/2014/main" val="2495156560"/>
                    </a:ext>
                  </a:extLst>
                </a:gridCol>
                <a:gridCol w="7060018">
                  <a:extLst>
                    <a:ext uri="{9D8B030D-6E8A-4147-A177-3AD203B41FA5}">
                      <a16:colId xmlns:a16="http://schemas.microsoft.com/office/drawing/2014/main" val="4145216949"/>
                    </a:ext>
                  </a:extLst>
                </a:gridCol>
              </a:tblGrid>
              <a:tr h="1266391">
                <a:tc>
                  <a:txBody>
                    <a:bodyPr/>
                    <a:lstStyle/>
                    <a:p>
                      <a:pPr algn="just"/>
                      <a:r>
                        <a:rPr lang="vi-VN" sz="20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 vế câu ghép được nối trực tiếp với nhau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BFD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759409"/>
                  </a:ext>
                </a:extLst>
              </a:tr>
              <a:tr h="1266391">
                <a:tc>
                  <a:txBody>
                    <a:bodyPr/>
                    <a:lstStyle/>
                    <a:p>
                      <a:pPr algn="just"/>
                      <a:r>
                        <a:rPr lang="vi-VN" sz="20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 vế câu ghép được nối với nhau bằng kết từ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BFD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710425"/>
                  </a:ext>
                </a:extLst>
              </a:tr>
              <a:tr h="1266391">
                <a:tc>
                  <a:txBody>
                    <a:bodyPr/>
                    <a:lstStyle/>
                    <a:p>
                      <a:pPr algn="just"/>
                      <a:r>
                        <a:rPr lang="vi-VN" sz="20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 vế câu ghép được nối với nhau bằng cặp từ hô ứng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BFD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096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537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FFC8BC4-AC6C-32D2-EE26-92CFE4F89B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171225"/>
              </p:ext>
            </p:extLst>
          </p:nvPr>
        </p:nvGraphicFramePr>
        <p:xfrm>
          <a:off x="958111" y="1137684"/>
          <a:ext cx="10535684" cy="4933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5666">
                  <a:extLst>
                    <a:ext uri="{9D8B030D-6E8A-4147-A177-3AD203B41FA5}">
                      <a16:colId xmlns:a16="http://schemas.microsoft.com/office/drawing/2014/main" val="2495156560"/>
                    </a:ext>
                  </a:extLst>
                </a:gridCol>
                <a:gridCol w="7060018">
                  <a:extLst>
                    <a:ext uri="{9D8B030D-6E8A-4147-A177-3AD203B41FA5}">
                      <a16:colId xmlns:a16="http://schemas.microsoft.com/office/drawing/2014/main" val="4145216949"/>
                    </a:ext>
                  </a:extLst>
                </a:gridCol>
              </a:tblGrid>
              <a:tr h="1644502">
                <a:tc>
                  <a:txBody>
                    <a:bodyPr/>
                    <a:lstStyle/>
                    <a:p>
                      <a:pPr algn="just"/>
                      <a:r>
                        <a:rPr lang="vi-VN" sz="20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 vế câu ghép được nối trực tiếp với nhau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BFD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759409"/>
                  </a:ext>
                </a:extLst>
              </a:tr>
              <a:tr h="1644502">
                <a:tc>
                  <a:txBody>
                    <a:bodyPr/>
                    <a:lstStyle/>
                    <a:p>
                      <a:pPr algn="just"/>
                      <a:r>
                        <a:rPr lang="vi-VN" sz="20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 vế câu ghép được nối với nhau bằng kết từ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BFD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710425"/>
                  </a:ext>
                </a:extLst>
              </a:tr>
              <a:tr h="1644502">
                <a:tc>
                  <a:txBody>
                    <a:bodyPr/>
                    <a:lstStyle/>
                    <a:p>
                      <a:pPr algn="just"/>
                      <a:r>
                        <a:rPr lang="vi-VN" sz="20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 vế câu ghép được nối với nhau bằng cặp từ hô ứng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BFD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09620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AB810AA-FF48-1169-3B4A-CF6AD2F5604F}"/>
              </a:ext>
            </a:extLst>
          </p:cNvPr>
          <p:cNvSpPr txBox="1"/>
          <p:nvPr/>
        </p:nvSpPr>
        <p:spPr>
          <a:xfrm>
            <a:off x="4742121" y="1360967"/>
            <a:ext cx="66453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ngọn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đồi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thoai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thoải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,/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ngọn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nọ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gối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ngọn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kia.</a:t>
            </a:r>
          </a:p>
          <a:p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khế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lỉu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chùm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chát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chát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chua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chua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,/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mâm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xôi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chít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chót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ngọt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lịm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82789F-E1A7-D8A4-661E-5487240C0ED5}"/>
              </a:ext>
            </a:extLst>
          </p:cNvPr>
          <p:cNvSpPr txBox="1"/>
          <p:nvPr/>
        </p:nvSpPr>
        <p:spPr>
          <a:xfrm>
            <a:off x="4720856" y="2966483"/>
            <a:ext cx="66453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Hễ trò gặp bài toán nào khó/ thì chúng lập tức chạy ngay qua nhà thầy.</a:t>
            </a:r>
            <a:endParaRPr lang="en-US" sz="2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Mỗi trường học trên đảo chỉ có hai thầy giáo/ và các thầy kiêm quản từ lớp Một đến lớp Năm.</a:t>
            </a:r>
            <a:endParaRPr lang="en-US" sz="2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87B85F-A816-6E44-510B-2FD84199D7CA}"/>
              </a:ext>
            </a:extLst>
          </p:cNvPr>
          <p:cNvSpPr txBox="1"/>
          <p:nvPr/>
        </p:nvSpPr>
        <p:spPr>
          <a:xfrm>
            <a:off x="4657061" y="4614530"/>
            <a:ext cx="6645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Vùng đảo thiêng liêng nơi đầu sóng ngọn gió có bao nhiêu điều đặc biệt/ thì các em cũng có bấy nhiêu trải nghiệm thú vị.</a:t>
            </a:r>
          </a:p>
        </p:txBody>
      </p:sp>
    </p:spTree>
    <p:extLst>
      <p:ext uri="{BB962C8B-B14F-4D97-AF65-F5344CB8AC3E}">
        <p14:creationId xmlns:p14="http://schemas.microsoft.com/office/powerpoint/2010/main" val="338242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BE31A1A-29C9-978C-59CE-A741546A7E29}"/>
              </a:ext>
            </a:extLst>
          </p:cNvPr>
          <p:cNvGrpSpPr/>
          <p:nvPr/>
        </p:nvGrpSpPr>
        <p:grpSpPr>
          <a:xfrm>
            <a:off x="2009553" y="202644"/>
            <a:ext cx="8080745" cy="6179207"/>
            <a:chOff x="1233407" y="247800"/>
            <a:chExt cx="6179207" cy="6179207"/>
          </a:xfrm>
        </p:grpSpPr>
        <p:pic>
          <p:nvPicPr>
            <p:cNvPr id="4" name="图片 6" descr="形状, 圆圈&#10;&#10;描述已自动生成">
              <a:extLst>
                <a:ext uri="{FF2B5EF4-FFF2-40B4-BE49-F238E27FC236}">
                  <a16:creationId xmlns:a16="http://schemas.microsoft.com/office/drawing/2014/main" id="{6BC79449-4691-535F-ABE0-E3FA4F465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3407" y="247800"/>
              <a:ext cx="6179207" cy="617920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97801CA-0BCE-B798-6A90-083AB4BD2E30}"/>
                </a:ext>
              </a:extLst>
            </p:cNvPr>
            <p:cNvSpPr txBox="1"/>
            <p:nvPr/>
          </p:nvSpPr>
          <p:spPr>
            <a:xfrm>
              <a:off x="2257777" y="1979768"/>
              <a:ext cx="4154781" cy="25545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3.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Đặt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1 – 2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câu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ghép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nêu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ý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kiến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của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em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về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việc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giữ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gìn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lớp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học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sạch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,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đẹp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.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Xác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định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các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vế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trong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câu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ghép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em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vừa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đặt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.</a:t>
              </a:r>
              <a:endParaRPr lang="en-US" sz="3200" b="1" dirty="0">
                <a:solidFill>
                  <a:srgbClr val="EB5E50"/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79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295</TotalTime>
  <Words>921</Words>
  <Application>Microsoft Office PowerPoint</Application>
  <PresentationFormat>Widescreen</PresentationFormat>
  <Paragraphs>46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Aptos</vt:lpstr>
      <vt:lpstr>Aptos Display</vt:lpstr>
      <vt:lpstr>Arial</vt:lpstr>
      <vt:lpstr>Arial-Rounded-Bold</vt:lpstr>
      <vt:lpstr>Calibri</vt:lpstr>
      <vt:lpstr>Cambria</vt:lpstr>
      <vt:lpstr>Tahoma</vt:lpstr>
      <vt:lpstr>Office Theme</vt:lpstr>
      <vt:lpstr>1_Custom Design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dc:description>9Slide.vn</dc:description>
  <cp:lastModifiedBy>Admin</cp:lastModifiedBy>
  <cp:revision>12</cp:revision>
  <dcterms:created xsi:type="dcterms:W3CDTF">2023-12-26T14:33:02Z</dcterms:created>
  <dcterms:modified xsi:type="dcterms:W3CDTF">2026-04-18T02:17:09Z</dcterms:modified>
  <cp:category>9Slide.vn</cp:category>
</cp:coreProperties>
</file>