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83" r:id="rId2"/>
    <p:sldId id="389" r:id="rId3"/>
    <p:sldId id="385" r:id="rId4"/>
    <p:sldId id="387" r:id="rId5"/>
    <p:sldId id="392" r:id="rId6"/>
    <p:sldId id="393" r:id="rId7"/>
    <p:sldId id="396" r:id="rId8"/>
    <p:sldId id="413" r:id="rId9"/>
    <p:sldId id="394" r:id="rId10"/>
    <p:sldId id="406" r:id="rId11"/>
    <p:sldId id="41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AD72"/>
    <a:srgbClr val="FF0066"/>
    <a:srgbClr val="CC0000"/>
    <a:srgbClr val="66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93447" autoAdjust="0"/>
  </p:normalViewPr>
  <p:slideViewPr>
    <p:cSldViewPr snapToGrid="0">
      <p:cViewPr varScale="1">
        <p:scale>
          <a:sx n="72" d="100"/>
          <a:sy n="72" d="100"/>
        </p:scale>
        <p:origin x="78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10534-92BB-4E05-911F-194A0FF74EEF}" type="datetimeFigureOut">
              <a:rPr lang="en-SG" smtClean="0"/>
              <a:t>18/2/2025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ABCD-E768-4993-B20D-A6337A9C8F9C}" type="slidenum">
              <a:rPr lang="en-SG" smtClean="0"/>
              <a:t>‹#›</a:t>
            </a:fld>
            <a:endParaRPr lang="en-SG"/>
          </a:p>
        </p:txBody>
      </p:sp>
    </p:spTree>
    <p:extLst>
      <p:ext uri="{BB962C8B-B14F-4D97-AF65-F5344CB8AC3E}">
        <p14:creationId xmlns:p14="http://schemas.microsoft.com/office/powerpoint/2010/main" val="238985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ABCD-E768-4993-B20D-A6337A9C8F9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334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07ABCD-E768-4993-B20D-A6337A9C8F9C}" type="slidenum">
              <a:rPr lang="en-SG" smtClean="0"/>
              <a:t>7</a:t>
            </a:fld>
            <a:endParaRPr lang="en-SG"/>
          </a:p>
        </p:txBody>
      </p:sp>
    </p:spTree>
    <p:extLst>
      <p:ext uri="{BB962C8B-B14F-4D97-AF65-F5344CB8AC3E}">
        <p14:creationId xmlns:p14="http://schemas.microsoft.com/office/powerpoint/2010/main" val="1180317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2A7C-80EE-6C9A-96FE-A45EC47DF7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07D016-9DA6-3817-7A5A-540BE50E5AA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3AD7DB-06F8-D3BA-951D-DA281FD24919}"/>
              </a:ext>
            </a:extLst>
          </p:cNvPr>
          <p:cNvSpPr>
            <a:spLocks noGrp="1"/>
          </p:cNvSpPr>
          <p:nvPr>
            <p:ph type="dt" sz="half" idx="10"/>
          </p:nvPr>
        </p:nvSpPr>
        <p:spPr>
          <a:xfrm>
            <a:off x="838200" y="6356350"/>
            <a:ext cx="2743200" cy="365125"/>
          </a:xfrm>
          <a:prstGeom prst="rect">
            <a:avLst/>
          </a:prstGeom>
        </p:spPr>
        <p:txBody>
          <a:bodyPr/>
          <a:lstStyle/>
          <a:p>
            <a:fld id="{22FDF1A7-2853-4E38-999E-D05F50B1AA97}" type="datetimeFigureOut">
              <a:rPr lang="vi-VN" smtClean="0"/>
              <a:t>18/02/2025</a:t>
            </a:fld>
            <a:endParaRPr lang="vi-VN"/>
          </a:p>
        </p:txBody>
      </p:sp>
      <p:sp>
        <p:nvSpPr>
          <p:cNvPr id="5" name="Footer Placeholder 4">
            <a:extLst>
              <a:ext uri="{FF2B5EF4-FFF2-40B4-BE49-F238E27FC236}">
                <a16:creationId xmlns:a16="http://schemas.microsoft.com/office/drawing/2014/main" id="{6BFBCEF8-1228-4A0D-3042-46DE5AAB35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600BCBC-4B1F-D9B8-F355-723A737810BF}"/>
              </a:ext>
            </a:extLst>
          </p:cNvPr>
          <p:cNvSpPr>
            <a:spLocks noGrp="1"/>
          </p:cNvSpPr>
          <p:nvPr>
            <p:ph type="sldNum" sz="quarter" idx="12"/>
          </p:nvPr>
        </p:nvSpPr>
        <p:spPr>
          <a:xfrm>
            <a:off x="8610600" y="6356350"/>
            <a:ext cx="2743200" cy="365125"/>
          </a:xfrm>
          <a:prstGeom prst="rect">
            <a:avLst/>
          </a:prstGeom>
        </p:spPr>
        <p:txBody>
          <a:bodyPr/>
          <a:lstStyle/>
          <a:p>
            <a:fld id="{16A0901D-9458-4B3D-A793-1DB1A0A8BAB1}" type="slidenum">
              <a:rPr lang="vi-VN" smtClean="0"/>
              <a:t>‹#›</a:t>
            </a:fld>
            <a:endParaRPr lang="vi-VN"/>
          </a:p>
        </p:txBody>
      </p:sp>
      <p:pic>
        <p:nvPicPr>
          <p:cNvPr id="7" name="Picture 6" descr="A white rectangle with red and yellow border&#10;&#10;Description automatically generated">
            <a:extLst>
              <a:ext uri="{FF2B5EF4-FFF2-40B4-BE49-F238E27FC236}">
                <a16:creationId xmlns:a16="http://schemas.microsoft.com/office/drawing/2014/main" id="{454A1268-2B7E-1E7A-08A4-23DDBD66341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901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79+ Background Giấy Cũ Đẹp Cổ Điển, Hoài Niệm Nhất">
            <a:extLst>
              <a:ext uri="{FF2B5EF4-FFF2-40B4-BE49-F238E27FC236}">
                <a16:creationId xmlns:a16="http://schemas.microsoft.com/office/drawing/2014/main" id="{270CFDD3-742F-724B-EFBD-03542F1D2DC3}"/>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round pink label with white text and a black background&#10;&#10;Description automatically generated">
            <a:extLst>
              <a:ext uri="{FF2B5EF4-FFF2-40B4-BE49-F238E27FC236}">
                <a16:creationId xmlns:a16="http://schemas.microsoft.com/office/drawing/2014/main" id="{05CCA483-F153-BF09-4F23-C694EE8D777F}"/>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669774" y="0"/>
            <a:ext cx="1410230" cy="1410230"/>
          </a:xfrm>
          <a:prstGeom prst="rect">
            <a:avLst/>
          </a:prstGeom>
        </p:spPr>
      </p:pic>
    </p:spTree>
    <p:extLst>
      <p:ext uri="{BB962C8B-B14F-4D97-AF65-F5344CB8AC3E}">
        <p14:creationId xmlns:p14="http://schemas.microsoft.com/office/powerpoint/2010/main" val="3977272670"/>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10" name="Picture 9">
            <a:extLst>
              <a:ext uri="{FF2B5EF4-FFF2-40B4-BE49-F238E27FC236}">
                <a16:creationId xmlns:a16="http://schemas.microsoft.com/office/drawing/2014/main" id="{F58DB47C-3602-10E1-2B8E-6AE8A3922955}"/>
              </a:ext>
            </a:extLst>
          </p:cNvPr>
          <p:cNvPicPr>
            <a:picLocks noChangeAspect="1"/>
          </p:cNvPicPr>
          <p:nvPr/>
        </p:nvPicPr>
        <p:blipFill>
          <a:blip r:embed="rId8"/>
          <a:stretch>
            <a:fillRect/>
          </a:stretch>
        </p:blipFill>
        <p:spPr>
          <a:xfrm>
            <a:off x="3842446" y="1848069"/>
            <a:ext cx="9090352" cy="3161862"/>
          </a:xfrm>
          <a:prstGeom prst="rect">
            <a:avLst/>
          </a:prstGeom>
        </p:spPr>
      </p:pic>
    </p:spTree>
    <p:extLst>
      <p:ext uri="{BB962C8B-B14F-4D97-AF65-F5344CB8AC3E}">
        <p14:creationId xmlns:p14="http://schemas.microsoft.com/office/powerpoint/2010/main" val="277072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5A62F9-92C8-8CB8-798C-F5213A708F16}"/>
              </a:ext>
            </a:extLst>
          </p:cNvPr>
          <p:cNvSpPr txBox="1"/>
          <p:nvPr/>
        </p:nvSpPr>
        <p:spPr>
          <a:xfrm>
            <a:off x="5591110" y="2471057"/>
            <a:ext cx="5174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descr="A cartoon of a child raising his hand and holding a pencil and a book&#10;&#10;Description automatically generated">
            <a:extLst>
              <a:ext uri="{FF2B5EF4-FFF2-40B4-BE49-F238E27FC236}">
                <a16:creationId xmlns:a16="http://schemas.microsoft.com/office/drawing/2014/main" id="{45A1E349-6827-EC04-CD49-DAB9807036A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93" y="2941563"/>
            <a:ext cx="3721924" cy="3794903"/>
          </a:xfrm>
          <a:prstGeom prst="rect">
            <a:avLst/>
          </a:prstGeom>
        </p:spPr>
      </p:pic>
      <p:sp>
        <p:nvSpPr>
          <p:cNvPr id="9" name="Rounded Rectangle 2">
            <a:extLst>
              <a:ext uri="{FF2B5EF4-FFF2-40B4-BE49-F238E27FC236}">
                <a16:creationId xmlns:a16="http://schemas.microsoft.com/office/drawing/2014/main" id="{F307B97B-226A-D3C4-2D97-04F6BD6B2503}"/>
              </a:ext>
            </a:extLst>
          </p:cNvPr>
          <p:cNvSpPr/>
          <p:nvPr/>
        </p:nvSpPr>
        <p:spPr>
          <a:xfrm>
            <a:off x="3622875" y="816429"/>
            <a:ext cx="7730925" cy="5445475"/>
          </a:xfrm>
          <a:prstGeom prst="roundRect">
            <a:avLst/>
          </a:prstGeom>
          <a:solidFill>
            <a:schemeClr val="accent2">
              <a:lumMod val="40000"/>
              <a:lumOff val="6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Đoàn thuyền đánh cá cứ thế nối đuôi nhau, ngày ngày tiến ra khơi. Có lẽ những người thợ thuyền cá luôn yêu đời và say nghề bởi họ hiểu không còn một nghề nào, không còn một công việc nào đem lại cho họ cuộc sống tốt như nghề </a:t>
            </a:r>
            <a:r>
              <a:rPr lang="en-US" sz="2800" dirty="0" err="1">
                <a:solidFill>
                  <a:srgbClr val="002060"/>
                </a:solidFill>
                <a:latin typeface="Cambria" panose="02040503050406030204" pitchFamily="18" charset="0"/>
                <a:ea typeface="Cambria" panose="02040503050406030204" pitchFamily="18" charset="0"/>
              </a:rPr>
              <a:t>đánh</a:t>
            </a: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cá. Cứ mỗi lần quăng lưới là lại mỗi lần nuôi hi vọng về một mẻ cá đầy ắp. Chừng nào còn thấy những đoàn thuyền rong ruổi, đuổi nhau trên miền biển thì chừng ấy ta còn biết tiềm năng của biển, sức mạnh kinh tế mà Việt Nam ta có lớn tới nhường nào.</a:t>
            </a:r>
            <a:endParaRPr lang="en-US"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20094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7" name="Picture 6">
            <a:extLst>
              <a:ext uri="{FF2B5EF4-FFF2-40B4-BE49-F238E27FC236}">
                <a16:creationId xmlns:a16="http://schemas.microsoft.com/office/drawing/2014/main" id="{4DFECB04-72BD-0AC7-AE7B-625FF23681C0}"/>
              </a:ext>
            </a:extLst>
          </p:cNvPr>
          <p:cNvPicPr>
            <a:picLocks noChangeAspect="1"/>
          </p:cNvPicPr>
          <p:nvPr/>
        </p:nvPicPr>
        <p:blipFill>
          <a:blip r:embed="rId8"/>
          <a:stretch>
            <a:fillRect/>
          </a:stretch>
        </p:blipFill>
        <p:spPr>
          <a:xfrm>
            <a:off x="3783724" y="1210258"/>
            <a:ext cx="8265963" cy="3905895"/>
          </a:xfrm>
          <a:prstGeom prst="rect">
            <a:avLst/>
          </a:prstGeom>
        </p:spPr>
      </p:pic>
    </p:spTree>
    <p:extLst>
      <p:ext uri="{BB962C8B-B14F-4D97-AF65-F5344CB8AC3E}">
        <p14:creationId xmlns:p14="http://schemas.microsoft.com/office/powerpoint/2010/main" val="243671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30C144F-9FD1-D6D2-B24D-FFEA9625308E}"/>
              </a:ext>
            </a:extLst>
          </p:cNvPr>
          <p:cNvSpPr/>
          <p:nvPr/>
        </p:nvSpPr>
        <p:spPr>
          <a:xfrm>
            <a:off x="7760218" y="2879938"/>
            <a:ext cx="4431782" cy="3978062"/>
          </a:xfrm>
          <a:custGeom>
            <a:avLst/>
            <a:gdLst/>
            <a:ahLst/>
            <a:cxnLst/>
            <a:rect l="l" t="t" r="r" b="b"/>
            <a:pathLst>
              <a:path w="7629525" h="8229600">
                <a:moveTo>
                  <a:pt x="0" y="0"/>
                </a:moveTo>
                <a:lnTo>
                  <a:pt x="7629525" y="0"/>
                </a:lnTo>
                <a:lnTo>
                  <a:pt x="7629525" y="8229600"/>
                </a:lnTo>
                <a:lnTo>
                  <a:pt x="0" y="822960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A_图片 6">
            <a:extLst>
              <a:ext uri="{FF2B5EF4-FFF2-40B4-BE49-F238E27FC236}">
                <a16:creationId xmlns:a16="http://schemas.microsoft.com/office/drawing/2014/main" id="{F836F879-2337-5FE6-2C38-A871079813BF}"/>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a:xfrm>
            <a:off x="-874513" y="1230086"/>
            <a:ext cx="9867667" cy="5627914"/>
          </a:xfrm>
          <a:prstGeom prst="rect">
            <a:avLst/>
          </a:prstGeom>
        </p:spPr>
      </p:pic>
      <p:pic>
        <p:nvPicPr>
          <p:cNvPr id="4" name="Picture 3">
            <a:extLst>
              <a:ext uri="{FF2B5EF4-FFF2-40B4-BE49-F238E27FC236}">
                <a16:creationId xmlns:a16="http://schemas.microsoft.com/office/drawing/2014/main" id="{6DBE2483-15FD-1235-9871-1A803A0FA40A}"/>
              </a:ext>
            </a:extLst>
          </p:cNvPr>
          <p:cNvPicPr>
            <a:picLocks noChangeAspect="1"/>
          </p:cNvPicPr>
          <p:nvPr/>
        </p:nvPicPr>
        <p:blipFill>
          <a:blip r:embed="rId5"/>
          <a:stretch>
            <a:fillRect/>
          </a:stretch>
        </p:blipFill>
        <p:spPr>
          <a:xfrm>
            <a:off x="2337490" y="439738"/>
            <a:ext cx="7517019" cy="1036410"/>
          </a:xfrm>
          <a:prstGeom prst="rect">
            <a:avLst/>
          </a:prstGeom>
        </p:spPr>
      </p:pic>
      <p:sp>
        <p:nvSpPr>
          <p:cNvPr id="6" name="TextBox 5">
            <a:extLst>
              <a:ext uri="{FF2B5EF4-FFF2-40B4-BE49-F238E27FC236}">
                <a16:creationId xmlns:a16="http://schemas.microsoft.com/office/drawing/2014/main" id="{B5B9BDCA-8DD1-A1B9-A94E-A03B0D0C836E}"/>
              </a:ext>
            </a:extLst>
          </p:cNvPr>
          <p:cNvSpPr txBox="1"/>
          <p:nvPr/>
        </p:nvSpPr>
        <p:spPr>
          <a:xfrm>
            <a:off x="598715" y="1970314"/>
            <a:ext cx="6433456" cy="3539430"/>
          </a:xfrm>
          <a:prstGeom prst="rect">
            <a:avLst/>
          </a:prstGeom>
          <a:noFill/>
        </p:spPr>
        <p:txBody>
          <a:bodyPr wrap="square" rtlCol="0">
            <a:spAutoFit/>
          </a:bodyPr>
          <a:lstStyle/>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trực tiếp với nhau.</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từ hô ứng.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1893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6BE2B5B9-EAFC-E29F-FB18-D5013277FE0A}"/>
              </a:ext>
            </a:extLst>
          </p:cNvPr>
          <p:cNvPicPr>
            <a:picLocks noChangeAspect="1"/>
          </p:cNvPicPr>
          <p:nvPr/>
        </p:nvPicPr>
        <p:blipFill>
          <a:blip r:embed="rId3"/>
          <a:stretch>
            <a:fillRect/>
          </a:stretch>
        </p:blipFill>
        <p:spPr>
          <a:xfrm>
            <a:off x="67828" y="-84866"/>
            <a:ext cx="7200000" cy="2139881"/>
          </a:xfrm>
          <a:prstGeom prst="rect">
            <a:avLst/>
          </a:prstGeom>
        </p:spPr>
      </p:pic>
      <p:pic>
        <p:nvPicPr>
          <p:cNvPr id="25" name="Picture 24">
            <a:extLst>
              <a:ext uri="{FF2B5EF4-FFF2-40B4-BE49-F238E27FC236}">
                <a16:creationId xmlns:a16="http://schemas.microsoft.com/office/drawing/2014/main" id="{ECD419FE-E4B9-C08B-9BF2-7A49069B67C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380" y="-259885"/>
            <a:ext cx="1656600" cy="1656600"/>
          </a:xfrm>
          <a:prstGeom prst="rect">
            <a:avLst/>
          </a:prstGeom>
        </p:spPr>
      </p:pic>
      <p:pic>
        <p:nvPicPr>
          <p:cNvPr id="7" name="Picture 6" descr="A cartoon of a child holding a pencil and a notebook&#10;&#10;Description automatically generated">
            <a:extLst>
              <a:ext uri="{FF2B5EF4-FFF2-40B4-BE49-F238E27FC236}">
                <a16:creationId xmlns:a16="http://schemas.microsoft.com/office/drawing/2014/main" id="{5BD2A015-AE2F-BE07-D67C-DED25BF84F6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a:extLst>
              <a:ext uri="{FF2B5EF4-FFF2-40B4-BE49-F238E27FC236}">
                <a16:creationId xmlns:a16="http://schemas.microsoft.com/office/drawing/2014/main" id="{DDDDB244-F301-A7FF-9574-2122DE6677A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3715" y="3150766"/>
            <a:ext cx="4374772" cy="4304776"/>
          </a:xfrm>
          <a:prstGeom prst="rect">
            <a:avLst/>
          </a:prstGeom>
        </p:spPr>
      </p:pic>
      <p:pic>
        <p:nvPicPr>
          <p:cNvPr id="9" name="Picture 8">
            <a:extLst>
              <a:ext uri="{FF2B5EF4-FFF2-40B4-BE49-F238E27FC236}">
                <a16:creationId xmlns:a16="http://schemas.microsoft.com/office/drawing/2014/main" id="{D40A0726-FDE4-08C8-5C03-24FCB83D8051}"/>
              </a:ext>
            </a:extLst>
          </p:cNvPr>
          <p:cNvPicPr>
            <a:picLocks noChangeAspect="1"/>
          </p:cNvPicPr>
          <p:nvPr/>
        </p:nvPicPr>
        <p:blipFill>
          <a:blip r:embed="rId7"/>
          <a:stretch>
            <a:fillRect/>
          </a:stretch>
        </p:blipFill>
        <p:spPr>
          <a:xfrm>
            <a:off x="3023730" y="419234"/>
            <a:ext cx="7407282" cy="1926503"/>
          </a:xfrm>
          <a:prstGeom prst="rect">
            <a:avLst/>
          </a:prstGeom>
        </p:spPr>
      </p:pic>
      <p:pic>
        <p:nvPicPr>
          <p:cNvPr id="11" name="Picture 10">
            <a:extLst>
              <a:ext uri="{FF2B5EF4-FFF2-40B4-BE49-F238E27FC236}">
                <a16:creationId xmlns:a16="http://schemas.microsoft.com/office/drawing/2014/main" id="{2C238872-2C4B-247A-D6ED-2D0C5AF31B9C}"/>
              </a:ext>
            </a:extLst>
          </p:cNvPr>
          <p:cNvPicPr>
            <a:picLocks noChangeAspect="1"/>
          </p:cNvPicPr>
          <p:nvPr/>
        </p:nvPicPr>
        <p:blipFill>
          <a:blip r:embed="rId8"/>
          <a:stretch>
            <a:fillRect/>
          </a:stretch>
        </p:blipFill>
        <p:spPr>
          <a:xfrm>
            <a:off x="2155901" y="2025071"/>
            <a:ext cx="7858425" cy="2481287"/>
          </a:xfrm>
          <a:prstGeom prst="rect">
            <a:avLst/>
          </a:prstGeom>
        </p:spPr>
      </p:pic>
    </p:spTree>
    <p:extLst>
      <p:ext uri="{BB962C8B-B14F-4D97-AF65-F5344CB8AC3E}">
        <p14:creationId xmlns:p14="http://schemas.microsoft.com/office/powerpoint/2010/main" val="559799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artoon of a child and child holding a flag&#10;&#10;Description automatically generated">
            <a:extLst>
              <a:ext uri="{FF2B5EF4-FFF2-40B4-BE49-F238E27FC236}">
                <a16:creationId xmlns:a16="http://schemas.microsoft.com/office/drawing/2014/main" id="{1E7CBE8D-273D-92E8-CE57-60CA05CC42D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4" name="Picture 3" descr="A logo with a black background&#10;&#10;Description automatically generated">
            <a:extLst>
              <a:ext uri="{FF2B5EF4-FFF2-40B4-BE49-F238E27FC236}">
                <a16:creationId xmlns:a16="http://schemas.microsoft.com/office/drawing/2014/main" id="{D5C74544-27C9-03EE-9DEA-D791E24AA34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4417" y="2046514"/>
            <a:ext cx="6933049" cy="5357356"/>
          </a:xfrm>
          <a:prstGeom prst="rect">
            <a:avLst/>
          </a:prstGeom>
        </p:spPr>
      </p:pic>
    </p:spTree>
    <p:extLst>
      <p:ext uri="{BB962C8B-B14F-4D97-AF65-F5344CB8AC3E}">
        <p14:creationId xmlns:p14="http://schemas.microsoft.com/office/powerpoint/2010/main" val="3792367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954107"/>
          </a:xfrm>
          <a:prstGeom prst="rect">
            <a:avLst/>
          </a:prstGeom>
          <a:noFill/>
        </p:spPr>
        <p:txBody>
          <a:bodyPr wrap="square" rtlCol="0">
            <a:spAutoFit/>
          </a:bodyPr>
          <a:lstStyle/>
          <a:p>
            <a:pPr algn="just"/>
            <a:r>
              <a:rPr lang="en-US" sz="2800" b="1" dirty="0">
                <a:solidFill>
                  <a:schemeClr val="accent2">
                    <a:lumMod val="50000"/>
                  </a:schemeClr>
                </a:solidFill>
                <a:latin typeface="Cambria" panose="02040503050406030204" pitchFamily="18" charset="0"/>
                <a:ea typeface="Cambria" panose="02040503050406030204" pitchFamily="18" charset="0"/>
              </a:rPr>
              <a:t>1. </a:t>
            </a:r>
            <a:r>
              <a:rPr lang="vi-VN" sz="2800" b="1" dirty="0">
                <a:solidFill>
                  <a:schemeClr val="accent2">
                    <a:lumMod val="50000"/>
                  </a:schemeClr>
                </a:solidFill>
                <a:latin typeface="Cambria" panose="02040503050406030204" pitchFamily="18" charset="0"/>
                <a:ea typeface="Cambria" panose="02040503050406030204" pitchFamily="18" charset="0"/>
              </a:rPr>
              <a:t>Tìm câu ghép trong các đoạn văn dưới đây và cho biết các vế của mỗi câu ghép được nối với nhau bằng cách nào.</a:t>
            </a:r>
            <a:endParaRPr lang="en-SG" sz="2800" b="1" dirty="0">
              <a:solidFill>
                <a:schemeClr val="accent2">
                  <a:lumMod val="50000"/>
                </a:schemeClr>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A92234E7-1999-C5EA-1355-CD145BC4FEDF}"/>
              </a:ext>
            </a:extLst>
          </p:cNvPr>
          <p:cNvSpPr/>
          <p:nvPr/>
        </p:nvSpPr>
        <p:spPr>
          <a:xfrm>
            <a:off x="772886" y="1469571"/>
            <a:ext cx="10711543"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0" i="0" dirty="0">
                <a:solidFill>
                  <a:srgbClr val="000000"/>
                </a:solidFill>
                <a:effectLst/>
                <a:latin typeface="Cambria" panose="02040503050406030204" pitchFamily="18" charset="0"/>
                <a:ea typeface="Cambria" panose="02040503050406030204" pitchFamily="18" charset="0"/>
              </a:rPr>
              <a:t>a. </a:t>
            </a:r>
            <a:r>
              <a:rPr lang="vi-VN" sz="2400" b="0" i="0" baseline="30000" dirty="0">
                <a:solidFill>
                  <a:srgbClr val="000000"/>
                </a:solidFill>
                <a:effectLst/>
                <a:latin typeface="Cambria" panose="02040503050406030204" pitchFamily="18" charset="0"/>
                <a:ea typeface="Cambria" panose="02040503050406030204" pitchFamily="18" charset="0"/>
              </a:rPr>
              <a:t>(1)</a:t>
            </a:r>
            <a:r>
              <a:rPr lang="vi-VN" sz="2400" b="0" i="0" dirty="0">
                <a:solidFill>
                  <a:srgbClr val="000000"/>
                </a:solidFill>
                <a:effectLst/>
                <a:latin typeface="Cambria" panose="02040503050406030204" pitchFamily="18" charset="0"/>
                <a:ea typeface="Cambria" panose="02040503050406030204" pitchFamily="18" charset="0"/>
              </a:rPr>
              <a:t> Làng Tày, làng Dao ven suối và trong rừng, nhưng làng người Mông ở chơ vơ đỉnh núi, giữa cỏ tranh mênh mông. </a:t>
            </a:r>
            <a:r>
              <a:rPr lang="vi-VN" sz="2400" b="0" i="0" baseline="30000" dirty="0">
                <a:solidFill>
                  <a:srgbClr val="000000"/>
                </a:solidFill>
                <a:effectLst/>
                <a:latin typeface="Cambria" panose="02040503050406030204" pitchFamily="18" charset="0"/>
                <a:ea typeface="Cambria" panose="02040503050406030204" pitchFamily="18" charset="0"/>
              </a:rPr>
              <a:t>(2)</a:t>
            </a:r>
            <a:r>
              <a:rPr lang="vi-VN" sz="2400" b="0" i="0" dirty="0">
                <a:solidFill>
                  <a:srgbClr val="000000"/>
                </a:solidFill>
                <a:effectLst/>
                <a:latin typeface="Cambria" panose="02040503050406030204" pitchFamily="18" charset="0"/>
                <a:ea typeface="Cambria" panose="02040503050406030204" pitchFamily="18" charset="0"/>
              </a:rPr>
              <a:t> Vách và mái nhà đều ghép bằng những miếng gỗ pơ-mu, nhà nhà ám khói sạm đen tưởng như làng xóm liền với trời xanh. </a:t>
            </a:r>
            <a:r>
              <a:rPr lang="vi-VN" sz="2400" b="0" i="0" baseline="30000" dirty="0">
                <a:solidFill>
                  <a:srgbClr val="000000"/>
                </a:solidFill>
                <a:effectLst/>
                <a:latin typeface="Cambria" panose="02040503050406030204" pitchFamily="18" charset="0"/>
                <a:ea typeface="Cambria" panose="02040503050406030204" pitchFamily="18" charset="0"/>
              </a:rPr>
              <a:t>(3)</a:t>
            </a:r>
            <a:r>
              <a:rPr lang="vi-VN" sz="2400" b="0" i="0" dirty="0">
                <a:solidFill>
                  <a:srgbClr val="000000"/>
                </a:solidFill>
                <a:effectLst/>
                <a:latin typeface="Cambria" panose="02040503050406030204" pitchFamily="18" charset="0"/>
                <a:ea typeface="Cambria" panose="02040503050406030204" pitchFamily="18" charset="0"/>
              </a:rPr>
              <a:t> Xung quanh nhà nào cũng sum se những đào, những lê. </a:t>
            </a:r>
            <a:r>
              <a:rPr lang="vi-VN" sz="2400" b="0" i="0" baseline="30000" dirty="0">
                <a:solidFill>
                  <a:srgbClr val="000000"/>
                </a:solidFill>
                <a:effectLst/>
                <a:latin typeface="Cambria" panose="02040503050406030204" pitchFamily="18" charset="0"/>
                <a:ea typeface="Cambria" panose="02040503050406030204" pitchFamily="18" charset="0"/>
              </a:rPr>
              <a:t>(4)</a:t>
            </a:r>
            <a:r>
              <a:rPr lang="vi-VN" sz="2400" b="0" i="0" dirty="0">
                <a:solidFill>
                  <a:srgbClr val="000000"/>
                </a:solidFill>
                <a:effectLst/>
                <a:latin typeface="Cambria" panose="02040503050406030204" pitchFamily="18" charset="0"/>
                <a:ea typeface="Cambria" panose="02040503050406030204" pitchFamily="18" charset="0"/>
              </a:rPr>
              <a:t> Giữa mùa đông, hoa lê trắng ngần. </a:t>
            </a:r>
            <a:r>
              <a:rPr lang="vi-VN" sz="2400" b="0" i="0" baseline="30000" dirty="0">
                <a:solidFill>
                  <a:srgbClr val="000000"/>
                </a:solidFill>
                <a:effectLst/>
                <a:latin typeface="Cambria" panose="02040503050406030204" pitchFamily="18" charset="0"/>
                <a:ea typeface="Cambria" panose="02040503050406030204" pitchFamily="18" charset="0"/>
              </a:rPr>
              <a:t>(5)</a:t>
            </a:r>
            <a:r>
              <a:rPr lang="vi-VN" sz="2400" b="0" i="0" dirty="0">
                <a:solidFill>
                  <a:srgbClr val="000000"/>
                </a:solidFill>
                <a:effectLst/>
                <a:latin typeface="Cambria" panose="02040503050406030204" pitchFamily="18" charset="0"/>
                <a:ea typeface="Cambria" panose="02040503050406030204" pitchFamily="18" charset="0"/>
              </a:rPr>
              <a:t> Vào đầu xuân, hoa đào nở hồng cả trời.</a:t>
            </a:r>
          </a:p>
          <a:p>
            <a:pPr algn="r"/>
            <a:r>
              <a:rPr lang="vi-VN" sz="2400" b="0" i="0" dirty="0">
                <a:solidFill>
                  <a:srgbClr val="000000"/>
                </a:solidFill>
                <a:effectLst/>
                <a:latin typeface="Cambria" panose="02040503050406030204" pitchFamily="18" charset="0"/>
                <a:ea typeface="Cambria" panose="02040503050406030204" pitchFamily="18" charset="0"/>
              </a:rPr>
              <a:t>(Tô Hoài)</a:t>
            </a:r>
          </a:p>
        </p:txBody>
      </p:sp>
      <p:sp>
        <p:nvSpPr>
          <p:cNvPr id="3" name="Rectangle: Rounded Corners 2">
            <a:extLst>
              <a:ext uri="{FF2B5EF4-FFF2-40B4-BE49-F238E27FC236}">
                <a16:creationId xmlns:a16="http://schemas.microsoft.com/office/drawing/2014/main" id="{24341FBB-EEA7-2B2A-FDE9-2520E8A994E9}"/>
              </a:ext>
            </a:extLst>
          </p:cNvPr>
          <p:cNvSpPr/>
          <p:nvPr/>
        </p:nvSpPr>
        <p:spPr>
          <a:xfrm>
            <a:off x="674914" y="4267200"/>
            <a:ext cx="11059885"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0" i="0" dirty="0">
                <a:solidFill>
                  <a:srgbClr val="000000"/>
                </a:solidFill>
                <a:effectLst/>
                <a:latin typeface="Cambria" panose="02040503050406030204" pitchFamily="18" charset="0"/>
                <a:ea typeface="Cambria" panose="02040503050406030204" pitchFamily="18" charset="0"/>
              </a:rPr>
              <a:t>b. </a:t>
            </a:r>
            <a:r>
              <a:rPr lang="vi-VN" sz="2200" b="0" i="0" baseline="30000" dirty="0">
                <a:solidFill>
                  <a:srgbClr val="000000"/>
                </a:solidFill>
                <a:effectLst/>
                <a:latin typeface="Cambria" panose="02040503050406030204" pitchFamily="18" charset="0"/>
                <a:ea typeface="Cambria" panose="02040503050406030204" pitchFamily="18" charset="0"/>
              </a:rPr>
              <a:t>(1)</a:t>
            </a:r>
            <a:r>
              <a:rPr lang="vi-VN" sz="2200" b="0" i="0" dirty="0">
                <a:solidFill>
                  <a:srgbClr val="000000"/>
                </a:solidFill>
                <a:effectLst/>
                <a:latin typeface="Cambria" panose="02040503050406030204" pitchFamily="18" charset="0"/>
                <a:ea typeface="Cambria" panose="02040503050406030204" pitchFamily="18" charset="0"/>
              </a:rPr>
              <a:t> Gió bấc thổi ào ào qua khu rừng vắng. </a:t>
            </a:r>
            <a:r>
              <a:rPr lang="vi-VN" sz="2200" b="0" i="0" baseline="30000" dirty="0">
                <a:solidFill>
                  <a:srgbClr val="000000"/>
                </a:solidFill>
                <a:effectLst/>
                <a:latin typeface="Cambria" panose="02040503050406030204" pitchFamily="18" charset="0"/>
                <a:ea typeface="Cambria" panose="02040503050406030204" pitchFamily="18" charset="0"/>
              </a:rPr>
              <a:t>(2) </a:t>
            </a:r>
            <a:r>
              <a:rPr lang="vi-VN" sz="2200" b="0" i="0" dirty="0">
                <a:solidFill>
                  <a:srgbClr val="000000"/>
                </a:solidFill>
                <a:effectLst/>
                <a:latin typeface="Cambria" panose="02040503050406030204" pitchFamily="18" charset="0"/>
                <a:ea typeface="Cambria" panose="02040503050406030204" pitchFamily="18" charset="0"/>
              </a:rPr>
              <a:t>Những cành cây khẳng khiu chốc chốc run lên bần bật. </a:t>
            </a:r>
            <a:r>
              <a:rPr lang="vi-VN" sz="2200" b="0" i="0" baseline="30000" dirty="0">
                <a:solidFill>
                  <a:srgbClr val="000000"/>
                </a:solidFill>
                <a:effectLst/>
                <a:latin typeface="Cambria" panose="02040503050406030204" pitchFamily="18" charset="0"/>
                <a:ea typeface="Cambria" panose="02040503050406030204" pitchFamily="18" charset="0"/>
              </a:rPr>
              <a:t>(3) </a:t>
            </a:r>
            <a:r>
              <a:rPr lang="vi-VN" sz="2200" b="0" i="0" dirty="0">
                <a:solidFill>
                  <a:srgbClr val="000000"/>
                </a:solidFill>
                <a:effectLst/>
                <a:latin typeface="Cambria" panose="02040503050406030204" pitchFamily="18" charset="0"/>
                <a:ea typeface="Cambria" panose="02040503050406030204" pitchFamily="18" charset="0"/>
              </a:rPr>
              <a:t>Mưa phùn lất phất... </a:t>
            </a:r>
            <a:r>
              <a:rPr lang="vi-VN" sz="2200" b="0" i="0" baseline="30000" dirty="0">
                <a:solidFill>
                  <a:srgbClr val="000000"/>
                </a:solidFill>
                <a:effectLst/>
                <a:latin typeface="Cambria" panose="02040503050406030204" pitchFamily="18" charset="0"/>
                <a:ea typeface="Cambria" panose="02040503050406030204" pitchFamily="18" charset="0"/>
              </a:rPr>
              <a:t>(4)</a:t>
            </a:r>
            <a:r>
              <a:rPr lang="vi-VN" sz="2200" b="0" i="0" dirty="0">
                <a:solidFill>
                  <a:srgbClr val="000000"/>
                </a:solidFill>
                <a:effectLst/>
                <a:latin typeface="Cambria" panose="02040503050406030204" pitchFamily="18" charset="0"/>
                <a:ea typeface="Cambria" panose="02040503050406030204" pitchFamily="18" charset="0"/>
              </a:rPr>
              <a:t> Bên gốc đa, một chú thỏ bước ra, tay cầm một tấm vải dệt bằng rong. </a:t>
            </a:r>
            <a:r>
              <a:rPr lang="vi-VN" sz="2200" b="0" i="0" baseline="30000" dirty="0">
                <a:solidFill>
                  <a:srgbClr val="000000"/>
                </a:solidFill>
                <a:effectLst/>
                <a:latin typeface="Cambria" panose="02040503050406030204" pitchFamily="18" charset="0"/>
                <a:ea typeface="Cambria" panose="02040503050406030204" pitchFamily="18" charset="0"/>
              </a:rPr>
              <a:t>(5)</a:t>
            </a:r>
            <a:r>
              <a:rPr lang="vi-VN" sz="2200" b="0" i="0" dirty="0">
                <a:solidFill>
                  <a:srgbClr val="000000"/>
                </a:solidFill>
                <a:effectLst/>
                <a:latin typeface="Cambria" panose="02040503050406030204" pitchFamily="18" charset="0"/>
                <a:ea typeface="Cambria" panose="02040503050406030204" pitchFamily="18" charset="0"/>
              </a:rPr>
              <a:t> Thỏ tìm cách quấn tấm vải lên người cho đỡ rét, nhưng tấm vải bị gió lật tung, bay đi vun vút. </a:t>
            </a:r>
            <a:r>
              <a:rPr lang="vi-VN" sz="2200" b="0" i="0" baseline="30000" dirty="0">
                <a:solidFill>
                  <a:srgbClr val="000000"/>
                </a:solidFill>
                <a:effectLst/>
                <a:latin typeface="Cambria" panose="02040503050406030204" pitchFamily="18" charset="0"/>
                <a:ea typeface="Cambria" panose="02040503050406030204" pitchFamily="18" charset="0"/>
              </a:rPr>
              <a:t>(6) </a:t>
            </a:r>
            <a:r>
              <a:rPr lang="vi-VN" sz="2200" b="0" i="0" dirty="0">
                <a:solidFill>
                  <a:srgbClr val="000000"/>
                </a:solidFill>
                <a:effectLst/>
                <a:latin typeface="Cambria" panose="02040503050406030204" pitchFamily="18" charset="0"/>
                <a:ea typeface="Cambria" panose="02040503050406030204" pitchFamily="18" charset="0"/>
              </a:rPr>
              <a:t>Thỏ đuổi theo. </a:t>
            </a:r>
            <a:r>
              <a:rPr lang="vi-VN" sz="2200" b="0" i="0" baseline="30000" dirty="0">
                <a:solidFill>
                  <a:srgbClr val="000000"/>
                </a:solidFill>
                <a:effectLst/>
                <a:latin typeface="Cambria" panose="02040503050406030204" pitchFamily="18" charset="0"/>
                <a:ea typeface="Cambria" panose="02040503050406030204" pitchFamily="18" charset="0"/>
              </a:rPr>
              <a:t>(7) </a:t>
            </a:r>
            <a:r>
              <a:rPr lang="vi-VN" sz="2200" b="0" i="0" dirty="0">
                <a:solidFill>
                  <a:srgbClr val="000000"/>
                </a:solidFill>
                <a:effectLst/>
                <a:latin typeface="Cambria" panose="02040503050406030204" pitchFamily="18" charset="0"/>
                <a:ea typeface="Cambria" panose="02040503050406030204" pitchFamily="18" charset="0"/>
              </a:rPr>
              <a:t>Tấm vải tròng trành trên ao.</a:t>
            </a:r>
            <a:br>
              <a:rPr lang="vi-VN" sz="2200" b="0" i="0" dirty="0">
                <a:solidFill>
                  <a:srgbClr val="000000"/>
                </a:solidFill>
                <a:effectLst/>
                <a:latin typeface="Cambria" panose="02040503050406030204" pitchFamily="18" charset="0"/>
                <a:ea typeface="Cambria" panose="02040503050406030204" pitchFamily="18" charset="0"/>
              </a:rPr>
            </a:br>
            <a:r>
              <a:rPr lang="vi-VN" sz="2200" b="0" i="0" baseline="30000" dirty="0">
                <a:solidFill>
                  <a:srgbClr val="000000"/>
                </a:solidFill>
                <a:effectLst/>
                <a:latin typeface="Cambria" panose="02040503050406030204" pitchFamily="18" charset="0"/>
                <a:ea typeface="Cambria" panose="02040503050406030204" pitchFamily="18" charset="0"/>
              </a:rPr>
              <a:t>(8) </a:t>
            </a:r>
            <a:r>
              <a:rPr lang="vi-VN" sz="2200" b="0" i="0" dirty="0">
                <a:solidFill>
                  <a:srgbClr val="000000"/>
                </a:solidFill>
                <a:effectLst/>
                <a:latin typeface="Cambria" panose="02040503050406030204" pitchFamily="18" charset="0"/>
                <a:ea typeface="Cambria" panose="02040503050406030204" pitchFamily="18" charset="0"/>
              </a:rPr>
              <a:t>Thỏ vừa đặt chân xuống nước đã vội co chân lên. </a:t>
            </a:r>
            <a:r>
              <a:rPr lang="vi-VN" sz="2200" b="0" i="0" baseline="30000" dirty="0">
                <a:solidFill>
                  <a:srgbClr val="000000"/>
                </a:solidFill>
                <a:effectLst/>
                <a:latin typeface="Cambria" panose="02040503050406030204" pitchFamily="18" charset="0"/>
                <a:ea typeface="Cambria" panose="02040503050406030204" pitchFamily="18" charset="0"/>
              </a:rPr>
              <a:t>(9) </a:t>
            </a:r>
            <a:r>
              <a:rPr lang="vi-VN" sz="2200" b="0" i="0" dirty="0">
                <a:solidFill>
                  <a:srgbClr val="000000"/>
                </a:solidFill>
                <a:effectLst/>
                <a:latin typeface="Cambria" panose="02040503050406030204" pitchFamily="18" charset="0"/>
                <a:ea typeface="Cambria" panose="02040503050406030204" pitchFamily="18" charset="0"/>
              </a:rPr>
              <a:t>Thỏ cố khều nhưng đưa chân không tới.</a:t>
            </a:r>
          </a:p>
          <a:p>
            <a:pPr algn="r"/>
            <a:r>
              <a:rPr lang="vi-VN" sz="2200" b="0" i="0" dirty="0">
                <a:solidFill>
                  <a:srgbClr val="000000"/>
                </a:solidFill>
                <a:effectLst/>
                <a:latin typeface="Cambria" panose="02040503050406030204" pitchFamily="18" charset="0"/>
                <a:ea typeface="Cambria" panose="02040503050406030204" pitchFamily="18" charset="0"/>
              </a:rPr>
              <a:t>(Võ Quảng)</a:t>
            </a:r>
          </a:p>
        </p:txBody>
      </p:sp>
    </p:spTree>
    <p:extLst>
      <p:ext uri="{BB962C8B-B14F-4D97-AF65-F5344CB8AC3E}">
        <p14:creationId xmlns:p14="http://schemas.microsoft.com/office/powerpoint/2010/main" val="3646672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sp>
        <p:nvSpPr>
          <p:cNvPr id="7" name="TextBox 6">
            <a:extLst>
              <a:ext uri="{FF2B5EF4-FFF2-40B4-BE49-F238E27FC236}">
                <a16:creationId xmlns:a16="http://schemas.microsoft.com/office/drawing/2014/main" id="{3A3B1C1B-BF02-3732-F343-72ADF3CA540B}"/>
              </a:ext>
            </a:extLst>
          </p:cNvPr>
          <p:cNvSpPr txBox="1"/>
          <p:nvPr/>
        </p:nvSpPr>
        <p:spPr>
          <a:xfrm>
            <a:off x="602796" y="369837"/>
            <a:ext cx="10812236" cy="615553"/>
          </a:xfrm>
          <a:prstGeom prst="rect">
            <a:avLst/>
          </a:prstGeom>
          <a:noFill/>
        </p:spPr>
        <p:txBody>
          <a:bodyPr wrap="square">
            <a:spAutoFit/>
          </a:bodyPr>
          <a:lstStyle/>
          <a:p>
            <a:pPr algn="ctr"/>
            <a:r>
              <a:rPr lang="en-US" sz="3400" b="1" dirty="0">
                <a:latin typeface="Cambria" panose="02040503050406030204" pitchFamily="18" charset="0"/>
                <a:ea typeface="Cambria" panose="02040503050406030204" pitchFamily="18" charset="0"/>
              </a:rPr>
              <a:t>HOÀN THÀNH PHIẾU HỌC TẬP</a:t>
            </a:r>
            <a:endParaRPr lang="en-SG" sz="3400" b="1"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D8FB9E42-AC35-339F-068A-EB9BC76AFFB3}"/>
              </a:ext>
            </a:extLst>
          </p:cNvPr>
          <p:cNvPicPr>
            <a:picLocks noChangeAspect="1"/>
          </p:cNvPicPr>
          <p:nvPr/>
        </p:nvPicPr>
        <p:blipFill>
          <a:blip r:embed="rId3"/>
          <a:stretch>
            <a:fillRect/>
          </a:stretch>
        </p:blipFill>
        <p:spPr>
          <a:xfrm>
            <a:off x="1317170" y="1239611"/>
            <a:ext cx="9427029" cy="4835416"/>
          </a:xfrm>
          <a:prstGeom prst="rect">
            <a:avLst/>
          </a:prstGeom>
        </p:spPr>
      </p:pic>
    </p:spTree>
    <p:extLst>
      <p:ext uri="{BB962C8B-B14F-4D97-AF65-F5344CB8AC3E}">
        <p14:creationId xmlns:p14="http://schemas.microsoft.com/office/powerpoint/2010/main" val="2486212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085BEF7-FF9E-6F15-7831-16D9FFA2D990}"/>
              </a:ext>
            </a:extLst>
          </p:cNvPr>
          <p:cNvGraphicFramePr>
            <a:graphicFrameLocks noGrp="1"/>
          </p:cNvGraphicFramePr>
          <p:nvPr>
            <p:extLst>
              <p:ext uri="{D42A27DB-BD31-4B8C-83A1-F6EECF244321}">
                <p14:modId xmlns:p14="http://schemas.microsoft.com/office/powerpoint/2010/main" val="1922997909"/>
              </p:ext>
            </p:extLst>
          </p:nvPr>
        </p:nvGraphicFramePr>
        <p:xfrm>
          <a:off x="867228" y="578150"/>
          <a:ext cx="10497459" cy="5354565"/>
        </p:xfrm>
        <a:graphic>
          <a:graphicData uri="http://schemas.openxmlformats.org/drawingml/2006/table">
            <a:tbl>
              <a:tblPr firstRow="1" bandRow="1">
                <a:tableStyleId>{5C22544A-7EE6-4342-B048-85BDC9FD1C3A}</a:tableStyleId>
              </a:tblPr>
              <a:tblGrid>
                <a:gridCol w="1397001">
                  <a:extLst>
                    <a:ext uri="{9D8B030D-6E8A-4147-A177-3AD203B41FA5}">
                      <a16:colId xmlns:a16="http://schemas.microsoft.com/office/drawing/2014/main" val="2041541246"/>
                    </a:ext>
                  </a:extLst>
                </a:gridCol>
                <a:gridCol w="2209800">
                  <a:extLst>
                    <a:ext uri="{9D8B030D-6E8A-4147-A177-3AD203B41FA5}">
                      <a16:colId xmlns:a16="http://schemas.microsoft.com/office/drawing/2014/main" val="3742055354"/>
                    </a:ext>
                  </a:extLst>
                </a:gridCol>
                <a:gridCol w="6890658">
                  <a:extLst>
                    <a:ext uri="{9D8B030D-6E8A-4147-A177-3AD203B41FA5}">
                      <a16:colId xmlns:a16="http://schemas.microsoft.com/office/drawing/2014/main" val="3526354736"/>
                    </a:ext>
                  </a:extLst>
                </a:gridCol>
              </a:tblGrid>
              <a:tr h="1070913">
                <a:tc gridSpan="2">
                  <a:txBody>
                    <a:bodyPr/>
                    <a:lstStyle/>
                    <a:p>
                      <a:pPr algn="ctr"/>
                      <a:r>
                        <a:rPr lang="en-US" sz="4000" dirty="0">
                          <a:solidFill>
                            <a:srgbClr val="002060"/>
                          </a:solidFill>
                          <a:latin typeface="Cambria" panose="02040503050406030204" pitchFamily="18" charset="0"/>
                          <a:ea typeface="Cambria" panose="02040503050406030204" pitchFamily="18" charset="0"/>
                        </a:rPr>
                        <a:t>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CÁCH NỐI CÁC VẾ 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293390586"/>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0357088"/>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1683751"/>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2355382"/>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737206"/>
                  </a:ext>
                </a:extLst>
              </a:tr>
            </a:tbl>
          </a:graphicData>
        </a:graphic>
      </p:graphicFrame>
      <p:sp>
        <p:nvSpPr>
          <p:cNvPr id="3" name="TextBox 2">
            <a:extLst>
              <a:ext uri="{FF2B5EF4-FFF2-40B4-BE49-F238E27FC236}">
                <a16:creationId xmlns:a16="http://schemas.microsoft.com/office/drawing/2014/main" id="{F03F02A6-05A6-F96F-A3A6-C1CE18FF12B8}"/>
              </a:ext>
            </a:extLst>
          </p:cNvPr>
          <p:cNvSpPr txBox="1"/>
          <p:nvPr/>
        </p:nvSpPr>
        <p:spPr>
          <a:xfrm>
            <a:off x="4680858" y="1654628"/>
            <a:ext cx="6553200"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Làng Tày, làng Dao ven suối và trong rừng và</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làng người Mông ở chơ vơ đỉnh núi, giữa cỏ tranh mênh</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mông </a:t>
            </a:r>
            <a:r>
              <a:rPr lang="vi-VN" sz="1900" dirty="0">
                <a:latin typeface="Cambria" panose="02040503050406030204" pitchFamily="18" charset="0"/>
                <a:ea typeface="Cambria" panose="02040503050406030204" pitchFamily="18" charset="0"/>
              </a:rPr>
              <a:t>nối với nhau bằng kết từ </a:t>
            </a:r>
            <a:r>
              <a:rPr lang="vi-VN" sz="1900" b="1" i="1" dirty="0">
                <a:latin typeface="Cambria" panose="02040503050406030204" pitchFamily="18" charset="0"/>
                <a:ea typeface="Cambria" panose="02040503050406030204" pitchFamily="18" charset="0"/>
              </a:rPr>
              <a:t>nhưng</a:t>
            </a:r>
            <a:r>
              <a:rPr lang="en-US" sz="1900" b="1" i="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9F9B7E4E-42C2-BD33-46DB-973C2C4F7BD1}"/>
              </a:ext>
            </a:extLst>
          </p:cNvPr>
          <p:cNvSpPr txBox="1"/>
          <p:nvPr/>
        </p:nvSpPr>
        <p:spPr>
          <a:xfrm>
            <a:off x="4604658" y="2775857"/>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Vách và mái nhà đều ghép bằng những miếng gỗ pơ-mu và nhà nhà ám khói sạm đen tưởng như làng xóm liền với trời xanh</a:t>
            </a:r>
            <a:r>
              <a:rPr lang="vi-VN" sz="1900" dirty="0">
                <a:latin typeface="Cambria" panose="02040503050406030204" pitchFamily="18" charset="0"/>
                <a:ea typeface="Cambria" panose="02040503050406030204" pitchFamily="18" charset="0"/>
              </a:rPr>
              <a:t> được nối trực tiếp với nhau bằng </a:t>
            </a:r>
            <a:r>
              <a:rPr lang="vi-VN" sz="1900" b="1" i="1" dirty="0">
                <a:latin typeface="Cambria" panose="02040503050406030204" pitchFamily="18" charset="0"/>
                <a:ea typeface="Cambria" panose="02040503050406030204" pitchFamily="18" charset="0"/>
              </a:rPr>
              <a:t>dấu phẩy</a:t>
            </a:r>
            <a:r>
              <a:rPr lang="vi-VN" sz="1900"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4BF6D42A-22AF-ADFE-8A6C-A970FA675273}"/>
              </a:ext>
            </a:extLst>
          </p:cNvPr>
          <p:cNvSpPr txBox="1"/>
          <p:nvPr/>
        </p:nvSpPr>
        <p:spPr>
          <a:xfrm>
            <a:off x="4561116" y="3907973"/>
            <a:ext cx="6738256" cy="677108"/>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Bên gốc đa, một chú thỏ bước ra và tay cầm một tấm vải dệt bằng rong </a:t>
            </a:r>
            <a:r>
              <a:rPr lang="vi-VN" sz="1900" dirty="0">
                <a:latin typeface="Cambria" panose="02040503050406030204" pitchFamily="18" charset="0"/>
                <a:ea typeface="Cambria" panose="02040503050406030204" pitchFamily="18" charset="0"/>
              </a:rPr>
              <a:t>được nối trực tiếp với nhau bằng </a:t>
            </a:r>
            <a:r>
              <a:rPr lang="vi-VN" sz="1900" b="1" i="1" dirty="0">
                <a:latin typeface="Cambria" panose="02040503050406030204" pitchFamily="18" charset="0"/>
                <a:ea typeface="Cambria" panose="02040503050406030204" pitchFamily="18" charset="0"/>
              </a:rPr>
              <a:t>dấu phẩy</a:t>
            </a:r>
          </a:p>
        </p:txBody>
      </p:sp>
      <p:sp>
        <p:nvSpPr>
          <p:cNvPr id="7" name="TextBox 6">
            <a:extLst>
              <a:ext uri="{FF2B5EF4-FFF2-40B4-BE49-F238E27FC236}">
                <a16:creationId xmlns:a16="http://schemas.microsoft.com/office/drawing/2014/main" id="{1EA1B372-749F-B24D-EC51-9071F25E411B}"/>
              </a:ext>
            </a:extLst>
          </p:cNvPr>
          <p:cNvSpPr txBox="1"/>
          <p:nvPr/>
        </p:nvSpPr>
        <p:spPr>
          <a:xfrm>
            <a:off x="4506687" y="4953002"/>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Thỏ tìm cách quấn tấm vải lên người cho đỡ rét và tấm vải bị gió lật tung, bay đi vun vút </a:t>
            </a:r>
            <a:r>
              <a:rPr lang="vi-VN" sz="1900" dirty="0">
                <a:latin typeface="Cambria" panose="02040503050406030204" pitchFamily="18" charset="0"/>
                <a:ea typeface="Cambria" panose="02040503050406030204" pitchFamily="18" charset="0"/>
              </a:rPr>
              <a:t>được nối với nhau bởi kết từ </a:t>
            </a:r>
            <a:r>
              <a:rPr lang="vi-VN" sz="1900" b="1" i="1" dirty="0">
                <a:latin typeface="Cambria" panose="02040503050406030204" pitchFamily="18" charset="0"/>
                <a:ea typeface="Cambria" panose="02040503050406030204" pitchFamily="18" charset="0"/>
              </a:rPr>
              <a:t>nhưng</a:t>
            </a:r>
            <a:r>
              <a:rPr lang="vi-VN" sz="19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628426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marL="0" marR="0" lvl="0" indent="0" algn="ctr" defTabSz="914400" rtl="0" eaLnBrk="1" fontAlgn="auto" latinLnBrk="0" hangingPunct="1">
              <a:lnSpc>
                <a:spcPct val="100000"/>
              </a:lnSpc>
              <a:spcBef>
                <a:spcPts val="0"/>
              </a:spcBef>
              <a:spcAft>
                <a:spcPts val="0"/>
              </a:spcAft>
              <a:buClr>
                <a:prstClr val="black"/>
              </a:buClr>
              <a:buSzPts val="5200"/>
              <a:buFont typeface="Gochi Hand"/>
              <a:buNone/>
              <a:tabLst/>
              <a:defRPr/>
            </a:pPr>
            <a:endParaRPr kumimoji="0" lang="en-US" sz="5000" b="1" i="0" u="none" strike="noStrike" kern="1200" cap="none" spc="0" normalizeH="0" baseline="0" noProof="0">
              <a:ln>
                <a:noFill/>
              </a:ln>
              <a:solidFill>
                <a:prstClr val="black"/>
              </a:solidFill>
              <a:effectLst/>
              <a:uLnTx/>
              <a:uFillTx/>
              <a:latin typeface="SVN-Hole Hearted" panose="020B0A06020104020203" pitchFamily="34" charset="0"/>
              <a:cs typeface="Times New Roman" panose="02020603050405020304" pitchFamily="18" charset="0"/>
              <a:sym typeface="Gochi Hand"/>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2.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Tìm</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hoặc</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hô</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ứng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thay</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bông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hoa</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để</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tạo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ghép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endParaRPr kumimoji="0" lang="en-SG"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D1E20084-FD42-B233-F0D1-7D8E601AB8D4}"/>
              </a:ext>
            </a:extLst>
          </p:cNvPr>
          <p:cNvSpPr txBox="1"/>
          <p:nvPr/>
        </p:nvSpPr>
        <p:spPr>
          <a:xfrm>
            <a:off x="870857" y="2111829"/>
            <a:ext cx="10591800" cy="3416320"/>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a. </a:t>
            </a:r>
            <a:r>
              <a:rPr lang="vi-VN" sz="3600" b="1" i="0" dirty="0">
                <a:solidFill>
                  <a:srgbClr val="000000"/>
                </a:solidFill>
                <a:effectLst/>
                <a:latin typeface="Cambria" panose="02040503050406030204" pitchFamily="18" charset="0"/>
                <a:ea typeface="Cambria" panose="02040503050406030204" pitchFamily="18" charset="0"/>
              </a:rPr>
              <a:t>Nếu</a:t>
            </a:r>
            <a:r>
              <a:rPr lang="vi-VN" sz="3600" b="0" i="0" dirty="0">
                <a:solidFill>
                  <a:srgbClr val="000000"/>
                </a:solidFill>
                <a:effectLst/>
                <a:latin typeface="Cambria" panose="02040503050406030204" pitchFamily="18" charset="0"/>
                <a:ea typeface="Cambria" panose="02040503050406030204" pitchFamily="18" charset="0"/>
              </a:rPr>
              <a:t> em có một khu vườn rộng </a:t>
            </a:r>
            <a:r>
              <a:rPr lang="vi-VN" sz="3600" b="1" i="0" dirty="0">
                <a:solidFill>
                  <a:srgbClr val="000000"/>
                </a:solidFill>
                <a:effectLst/>
                <a:latin typeface="Cambria" panose="02040503050406030204" pitchFamily="18" charset="0"/>
                <a:ea typeface="Cambria" panose="02040503050406030204" pitchFamily="18" charset="0"/>
              </a:rPr>
              <a:t>thì</a:t>
            </a:r>
            <a:r>
              <a:rPr lang="vi-VN" sz="3600" b="0" i="0" dirty="0">
                <a:solidFill>
                  <a:srgbClr val="000000"/>
                </a:solidFill>
                <a:effectLst/>
                <a:latin typeface="Cambria" panose="02040503050406030204" pitchFamily="18" charset="0"/>
                <a:ea typeface="Cambria" panose="02040503050406030204" pitchFamily="18" charset="0"/>
              </a:rPr>
              <a:t> em sẽ trồng thật nhiều loại cây.</a:t>
            </a:r>
          </a:p>
          <a:p>
            <a:pPr algn="just"/>
            <a:r>
              <a:rPr lang="vi-VN" sz="3600" b="0" i="0" dirty="0">
                <a:solidFill>
                  <a:srgbClr val="000000"/>
                </a:solidFill>
                <a:effectLst/>
                <a:latin typeface="Cambria" panose="02040503050406030204" pitchFamily="18" charset="0"/>
                <a:ea typeface="Cambria" panose="02040503050406030204" pitchFamily="18" charset="0"/>
              </a:rPr>
              <a:t>b. </a:t>
            </a:r>
            <a:r>
              <a:rPr lang="vi-VN" sz="3600" b="1" i="0" dirty="0">
                <a:solidFill>
                  <a:srgbClr val="000000"/>
                </a:solidFill>
                <a:effectLst/>
                <a:latin typeface="Cambria" panose="02040503050406030204" pitchFamily="18" charset="0"/>
                <a:ea typeface="Cambria" panose="02040503050406030204" pitchFamily="18" charset="0"/>
              </a:rPr>
              <a:t>Vì</a:t>
            </a:r>
            <a:r>
              <a:rPr lang="vi-VN" sz="3600" b="0" i="0" dirty="0">
                <a:solidFill>
                  <a:srgbClr val="000000"/>
                </a:solidFill>
                <a:effectLst/>
                <a:latin typeface="Cambria" panose="02040503050406030204" pitchFamily="18" charset="0"/>
                <a:ea typeface="Cambria" panose="02040503050406030204" pitchFamily="18" charset="0"/>
              </a:rPr>
              <a:t> thành phố này không sầm uất, hiện đại </a:t>
            </a:r>
            <a:r>
              <a:rPr lang="vi-VN" sz="3600" b="1" i="0" dirty="0">
                <a:solidFill>
                  <a:srgbClr val="000000"/>
                </a:solidFill>
                <a:effectLst/>
                <a:latin typeface="Cambria" panose="02040503050406030204" pitchFamily="18" charset="0"/>
                <a:ea typeface="Cambria" panose="02040503050406030204" pitchFamily="18" charset="0"/>
              </a:rPr>
              <a:t>nên</a:t>
            </a:r>
            <a:r>
              <a:rPr lang="vi-VN" sz="3600" b="0" i="0" dirty="0">
                <a:solidFill>
                  <a:srgbClr val="000000"/>
                </a:solidFill>
                <a:effectLst/>
                <a:latin typeface="Cambria" panose="02040503050406030204" pitchFamily="18" charset="0"/>
                <a:ea typeface="Cambria" panose="02040503050406030204" pitchFamily="18" charset="0"/>
              </a:rPr>
              <a:t> nó rất hấp dẫn du khách.</a:t>
            </a:r>
          </a:p>
          <a:p>
            <a:pPr algn="just"/>
            <a:r>
              <a:rPr lang="vi-VN" sz="3600" b="0" i="0" dirty="0">
                <a:solidFill>
                  <a:srgbClr val="000000"/>
                </a:solidFill>
                <a:effectLst/>
                <a:latin typeface="Cambria" panose="02040503050406030204" pitchFamily="18" charset="0"/>
                <a:ea typeface="Cambria" panose="02040503050406030204" pitchFamily="18" charset="0"/>
              </a:rPr>
              <a:t>c. Mọi người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đối xử tốt với nhau thì cuộc sống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tốt đẹp hơn.</a:t>
            </a:r>
          </a:p>
        </p:txBody>
      </p:sp>
      <p:grpSp>
        <p:nvGrpSpPr>
          <p:cNvPr id="5" name="Group 4">
            <a:extLst>
              <a:ext uri="{FF2B5EF4-FFF2-40B4-BE49-F238E27FC236}">
                <a16:creationId xmlns:a16="http://schemas.microsoft.com/office/drawing/2014/main" id="{0F72620F-13BD-5A4C-D3E0-7C6B19BC263D}"/>
              </a:ext>
            </a:extLst>
          </p:cNvPr>
          <p:cNvGrpSpPr/>
          <p:nvPr/>
        </p:nvGrpSpPr>
        <p:grpSpPr>
          <a:xfrm>
            <a:off x="1349829" y="1932215"/>
            <a:ext cx="947057" cy="919842"/>
            <a:chOff x="10809358" y="1015880"/>
            <a:chExt cx="997131" cy="805401"/>
          </a:xfrm>
        </p:grpSpPr>
        <p:sp>
          <p:nvSpPr>
            <p:cNvPr id="6" name="Rectangle 5">
              <a:extLst>
                <a:ext uri="{FF2B5EF4-FFF2-40B4-BE49-F238E27FC236}">
                  <a16:creationId xmlns:a16="http://schemas.microsoft.com/office/drawing/2014/main" id="{8C9B8AF5-92AE-0585-1A72-B7A26AB524CD}"/>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8">
              <a:extLst>
                <a:ext uri="{FF2B5EF4-FFF2-40B4-BE49-F238E27FC236}">
                  <a16:creationId xmlns:a16="http://schemas.microsoft.com/office/drawing/2014/main" id="{558CA737-CA92-E887-C9F4-445ADA668C28}"/>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8" name="Group 7">
            <a:extLst>
              <a:ext uri="{FF2B5EF4-FFF2-40B4-BE49-F238E27FC236}">
                <a16:creationId xmlns:a16="http://schemas.microsoft.com/office/drawing/2014/main" id="{BD6147B8-F431-C29D-D241-0467C086B540}"/>
              </a:ext>
            </a:extLst>
          </p:cNvPr>
          <p:cNvGrpSpPr/>
          <p:nvPr/>
        </p:nvGrpSpPr>
        <p:grpSpPr>
          <a:xfrm>
            <a:off x="7402285" y="2046514"/>
            <a:ext cx="783772" cy="772886"/>
            <a:chOff x="10809358" y="1015880"/>
            <a:chExt cx="997131" cy="805401"/>
          </a:xfrm>
        </p:grpSpPr>
        <p:sp>
          <p:nvSpPr>
            <p:cNvPr id="10" name="Rectangle 9">
              <a:extLst>
                <a:ext uri="{FF2B5EF4-FFF2-40B4-BE49-F238E27FC236}">
                  <a16:creationId xmlns:a16="http://schemas.microsoft.com/office/drawing/2014/main" id="{FE9C0967-CAF2-F61F-A211-8BFA94711EE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8">
              <a:extLst>
                <a:ext uri="{FF2B5EF4-FFF2-40B4-BE49-F238E27FC236}">
                  <a16:creationId xmlns:a16="http://schemas.microsoft.com/office/drawing/2014/main" id="{E5C854E6-BD05-E831-FD41-D48C346B0E21}"/>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2" name="Group 11">
            <a:extLst>
              <a:ext uri="{FF2B5EF4-FFF2-40B4-BE49-F238E27FC236}">
                <a16:creationId xmlns:a16="http://schemas.microsoft.com/office/drawing/2014/main" id="{ED3E0ABA-D794-BB40-1EE9-CF9B18C0D2E7}"/>
              </a:ext>
            </a:extLst>
          </p:cNvPr>
          <p:cNvGrpSpPr/>
          <p:nvPr/>
        </p:nvGrpSpPr>
        <p:grpSpPr>
          <a:xfrm>
            <a:off x="1295400" y="3222172"/>
            <a:ext cx="729342" cy="664028"/>
            <a:chOff x="10809358" y="1015880"/>
            <a:chExt cx="997131" cy="805401"/>
          </a:xfrm>
        </p:grpSpPr>
        <p:sp>
          <p:nvSpPr>
            <p:cNvPr id="13" name="Rectangle 12">
              <a:extLst>
                <a:ext uri="{FF2B5EF4-FFF2-40B4-BE49-F238E27FC236}">
                  <a16:creationId xmlns:a16="http://schemas.microsoft.com/office/drawing/2014/main" id="{F31B8C2C-8A88-6077-11C8-C78962CCE8D5}"/>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8">
              <a:extLst>
                <a:ext uri="{FF2B5EF4-FFF2-40B4-BE49-F238E27FC236}">
                  <a16:creationId xmlns:a16="http://schemas.microsoft.com/office/drawing/2014/main" id="{968ECC20-81F3-43D7-6AE4-33E15C198CFA}"/>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5" name="Group 14">
            <a:extLst>
              <a:ext uri="{FF2B5EF4-FFF2-40B4-BE49-F238E27FC236}">
                <a16:creationId xmlns:a16="http://schemas.microsoft.com/office/drawing/2014/main" id="{0A56CCD6-81A3-CA1C-BB0C-3D9DF5342E97}"/>
              </a:ext>
            </a:extLst>
          </p:cNvPr>
          <p:cNvGrpSpPr/>
          <p:nvPr/>
        </p:nvGrpSpPr>
        <p:grpSpPr>
          <a:xfrm>
            <a:off x="9927770" y="3222171"/>
            <a:ext cx="903515" cy="772885"/>
            <a:chOff x="10809358" y="1015880"/>
            <a:chExt cx="997131" cy="805401"/>
          </a:xfrm>
        </p:grpSpPr>
        <p:sp>
          <p:nvSpPr>
            <p:cNvPr id="16" name="Rectangle 15">
              <a:extLst>
                <a:ext uri="{FF2B5EF4-FFF2-40B4-BE49-F238E27FC236}">
                  <a16:creationId xmlns:a16="http://schemas.microsoft.com/office/drawing/2014/main" id="{718DF908-5575-DF00-B786-6A606C410C6F}"/>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8">
              <a:extLst>
                <a:ext uri="{FF2B5EF4-FFF2-40B4-BE49-F238E27FC236}">
                  <a16:creationId xmlns:a16="http://schemas.microsoft.com/office/drawing/2014/main" id="{AA65385B-4054-9DD5-8A10-4925116B5585}"/>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9" name="Group 18">
            <a:extLst>
              <a:ext uri="{FF2B5EF4-FFF2-40B4-BE49-F238E27FC236}">
                <a16:creationId xmlns:a16="http://schemas.microsoft.com/office/drawing/2014/main" id="{0E197019-F6D8-DAA3-EEA6-CD722F98EB76}"/>
              </a:ext>
            </a:extLst>
          </p:cNvPr>
          <p:cNvGrpSpPr/>
          <p:nvPr/>
        </p:nvGrpSpPr>
        <p:grpSpPr>
          <a:xfrm>
            <a:off x="3940628" y="4288971"/>
            <a:ext cx="1077687" cy="696684"/>
            <a:chOff x="10809358" y="1015880"/>
            <a:chExt cx="997131" cy="805401"/>
          </a:xfrm>
        </p:grpSpPr>
        <p:sp>
          <p:nvSpPr>
            <p:cNvPr id="20" name="Rectangle 19">
              <a:extLst>
                <a:ext uri="{FF2B5EF4-FFF2-40B4-BE49-F238E27FC236}">
                  <a16:creationId xmlns:a16="http://schemas.microsoft.com/office/drawing/2014/main" id="{B65E0042-04EE-F3A2-E29E-1B8596A66B9C}"/>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8">
              <a:extLst>
                <a:ext uri="{FF2B5EF4-FFF2-40B4-BE49-F238E27FC236}">
                  <a16:creationId xmlns:a16="http://schemas.microsoft.com/office/drawing/2014/main" id="{FEA944A4-3EB1-2CF3-F44D-25D501A9D008}"/>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22" name="Group 21">
            <a:extLst>
              <a:ext uri="{FF2B5EF4-FFF2-40B4-BE49-F238E27FC236}">
                <a16:creationId xmlns:a16="http://schemas.microsoft.com/office/drawing/2014/main" id="{A9DCC9BB-F87D-9EF2-3D3B-0331FDBA6E42}"/>
              </a:ext>
            </a:extLst>
          </p:cNvPr>
          <p:cNvGrpSpPr/>
          <p:nvPr/>
        </p:nvGrpSpPr>
        <p:grpSpPr>
          <a:xfrm>
            <a:off x="1981199" y="4909457"/>
            <a:ext cx="1077687" cy="696684"/>
            <a:chOff x="10809358" y="1015880"/>
            <a:chExt cx="997131" cy="805401"/>
          </a:xfrm>
        </p:grpSpPr>
        <p:sp>
          <p:nvSpPr>
            <p:cNvPr id="23" name="Rectangle 22">
              <a:extLst>
                <a:ext uri="{FF2B5EF4-FFF2-40B4-BE49-F238E27FC236}">
                  <a16:creationId xmlns:a16="http://schemas.microsoft.com/office/drawing/2014/main" id="{481B05B1-0758-3C24-A78F-DDE90E347C6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8">
              <a:extLst>
                <a:ext uri="{FF2B5EF4-FFF2-40B4-BE49-F238E27FC236}">
                  <a16:creationId xmlns:a16="http://schemas.microsoft.com/office/drawing/2014/main" id="{B8B46BBF-8063-E88B-FE9F-D3E7D665CC22}"/>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Tree>
    <p:extLst>
      <p:ext uri="{BB962C8B-B14F-4D97-AF65-F5344CB8AC3E}">
        <p14:creationId xmlns:p14="http://schemas.microsoft.com/office/powerpoint/2010/main" val="1007478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9"/>
                                        </p:tgtEl>
                                        <p:attrNameLst>
                                          <p:attrName>ppt_w</p:attrName>
                                        </p:attrNameLst>
                                      </p:cBhvr>
                                      <p:tavLst>
                                        <p:tav tm="0">
                                          <p:val>
                                            <p:strVal val="ppt_w"/>
                                          </p:val>
                                        </p:tav>
                                        <p:tav tm="100000">
                                          <p:val>
                                            <p:fltVal val="0"/>
                                          </p:val>
                                        </p:tav>
                                      </p:tavLst>
                                    </p:anim>
                                    <p:anim calcmode="lin" valueType="num">
                                      <p:cBhvr>
                                        <p:cTn id="35" dur="500"/>
                                        <p:tgtEl>
                                          <p:spTgt spid="19"/>
                                        </p:tgtEl>
                                        <p:attrNameLst>
                                          <p:attrName>ppt_h</p:attrName>
                                        </p:attrNameLst>
                                      </p:cBhvr>
                                      <p:tavLst>
                                        <p:tav tm="0">
                                          <p:val>
                                            <p:strVal val="ppt_h"/>
                                          </p:val>
                                        </p:tav>
                                        <p:tav tm="100000">
                                          <p:val>
                                            <p:fltVal val="0"/>
                                          </p:val>
                                        </p:tav>
                                      </p:tavLst>
                                    </p:anim>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22"/>
                                        </p:tgtEl>
                                        <p:attrNameLst>
                                          <p:attrName>ppt_w</p:attrName>
                                        </p:attrNameLst>
                                      </p:cBhvr>
                                      <p:tavLst>
                                        <p:tav tm="0">
                                          <p:val>
                                            <p:strVal val="ppt_w"/>
                                          </p:val>
                                        </p:tav>
                                        <p:tav tm="100000">
                                          <p:val>
                                            <p:fltVal val="0"/>
                                          </p:val>
                                        </p:tav>
                                      </p:tavLst>
                                    </p:anim>
                                    <p:anim calcmode="lin" valueType="num">
                                      <p:cBhvr>
                                        <p:cTn id="42" dur="500"/>
                                        <p:tgtEl>
                                          <p:spTgt spid="22"/>
                                        </p:tgtEl>
                                        <p:attrNameLst>
                                          <p:attrName>ppt_h</p:attrName>
                                        </p:attrNameLst>
                                      </p:cBhvr>
                                      <p:tavLst>
                                        <p:tav tm="0">
                                          <p:val>
                                            <p:strVal val="ppt_h"/>
                                          </p:val>
                                        </p:tav>
                                        <p:tav tm="100000">
                                          <p:val>
                                            <p:fltVal val="0"/>
                                          </p:val>
                                        </p:tav>
                                      </p:tavLst>
                                    </p:anim>
                                    <p:animEffect transition="out" filter="fade">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1E4B0DE-5A93-C7DB-55B4-9814DEA8F015}"/>
              </a:ext>
            </a:extLst>
          </p:cNvPr>
          <p:cNvSpPr txBox="1"/>
          <p:nvPr/>
        </p:nvSpPr>
        <p:spPr>
          <a:xfrm>
            <a:off x="594408" y="348415"/>
            <a:ext cx="10829242" cy="1708160"/>
          </a:xfrm>
          <a:prstGeom prst="rect">
            <a:avLst/>
          </a:prstGeom>
          <a:noFill/>
        </p:spPr>
        <p:txBody>
          <a:bodyPr wrap="square" rtlCol="0">
            <a:spAutoFit/>
          </a:bodyPr>
          <a:lstStyle/>
          <a:p>
            <a:pPr algn="just"/>
            <a:r>
              <a:rPr lang="en-US" sz="3500" b="1" dirty="0">
                <a:solidFill>
                  <a:schemeClr val="accent2">
                    <a:lumMod val="50000"/>
                  </a:schemeClr>
                </a:solidFill>
                <a:latin typeface="Cambria" panose="02040503050406030204" pitchFamily="18" charset="0"/>
                <a:ea typeface="Cambria" panose="02040503050406030204" pitchFamily="18" charset="0"/>
              </a:rPr>
              <a:t>3. </a:t>
            </a:r>
            <a:r>
              <a:rPr lang="vi-VN" sz="3500" b="1" dirty="0">
                <a:solidFill>
                  <a:schemeClr val="accent2">
                    <a:lumMod val="50000"/>
                  </a:schemeClr>
                </a:solidFill>
                <a:latin typeface="Cambria" panose="02040503050406030204" pitchFamily="18" charset="0"/>
                <a:ea typeface="Cambria" panose="02040503050406030204" pitchFamily="18" charset="0"/>
              </a:rPr>
              <a:t>Viết đoạn văn (3 – 5 câu) về bài thơ Đoàn thuyền đánh cá, trong đó có câu ghép chứa kết từ để nối các vế câu</a:t>
            </a:r>
            <a:r>
              <a:rPr lang="en-US" sz="3500" b="1" dirty="0">
                <a:solidFill>
                  <a:schemeClr val="accent2">
                    <a:lumMod val="50000"/>
                  </a:schemeClr>
                </a:solidFill>
                <a:latin typeface="Cambria" panose="02040503050406030204" pitchFamily="18" charset="0"/>
                <a:ea typeface="Cambria" panose="02040503050406030204" pitchFamily="18" charset="0"/>
              </a:rPr>
              <a:t>.</a:t>
            </a:r>
            <a:endParaRPr lang="en-SG" sz="3500" b="1" dirty="0">
              <a:solidFill>
                <a:schemeClr val="accent2">
                  <a:lumMod val="50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6D0A6D43-C389-4563-F4AF-F77756843DC6}"/>
              </a:ext>
            </a:extLst>
          </p:cNvPr>
          <p:cNvPicPr>
            <a:picLocks noChangeAspect="1"/>
          </p:cNvPicPr>
          <p:nvPr/>
        </p:nvPicPr>
        <p:blipFill>
          <a:blip r:embed="rId2"/>
          <a:stretch>
            <a:fillRect/>
          </a:stretch>
        </p:blipFill>
        <p:spPr>
          <a:xfrm>
            <a:off x="4825741" y="1850571"/>
            <a:ext cx="6660729" cy="4216173"/>
          </a:xfrm>
          <a:prstGeom prst="rect">
            <a:avLst/>
          </a:prstGeom>
        </p:spPr>
      </p:pic>
    </p:spTree>
    <p:extLst>
      <p:ext uri="{BB962C8B-B14F-4D97-AF65-F5344CB8AC3E}">
        <p14:creationId xmlns:p14="http://schemas.microsoft.com/office/powerpoint/2010/main" val="3157821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1484</TotalTime>
  <Words>726</Words>
  <Application>Microsoft Office PowerPoint</Application>
  <PresentationFormat>Widescreen</PresentationFormat>
  <Paragraphs>30</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Arial</vt:lpstr>
      <vt:lpstr>Calibri</vt:lpstr>
      <vt:lpstr>Cambria</vt:lpstr>
      <vt:lpstr>Gochi Hand</vt:lpstr>
      <vt:lpstr>SVN-Hole Hearted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Admin</cp:lastModifiedBy>
  <cp:revision>56</cp:revision>
  <dcterms:created xsi:type="dcterms:W3CDTF">2024-06-03T14:24:44Z</dcterms:created>
  <dcterms:modified xsi:type="dcterms:W3CDTF">2025-02-18T13:42:43Z</dcterms:modified>
</cp:coreProperties>
</file>