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4"/>
  </p:notesMasterIdLst>
  <p:sldIdLst>
    <p:sldId id="280" r:id="rId3"/>
    <p:sldId id="8697" r:id="rId4"/>
    <p:sldId id="3304" r:id="rId5"/>
    <p:sldId id="3308" r:id="rId6"/>
    <p:sldId id="3300" r:id="rId7"/>
    <p:sldId id="3408" r:id="rId8"/>
    <p:sldId id="3258" r:id="rId9"/>
    <p:sldId id="3299" r:id="rId10"/>
    <p:sldId id="3306" r:id="rId11"/>
    <p:sldId id="3311" r:id="rId12"/>
    <p:sldId id="8681" r:id="rId13"/>
    <p:sldId id="3314" r:id="rId14"/>
    <p:sldId id="8682" r:id="rId15"/>
    <p:sldId id="8683" r:id="rId16"/>
    <p:sldId id="8684" r:id="rId17"/>
    <p:sldId id="8685" r:id="rId18"/>
    <p:sldId id="8686" r:id="rId19"/>
    <p:sldId id="8687" r:id="rId20"/>
    <p:sldId id="8688" r:id="rId21"/>
    <p:sldId id="8689" r:id="rId22"/>
    <p:sldId id="869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376A6D"/>
    <a:srgbClr val="231F20"/>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2026/3/17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288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3631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45479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5437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258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03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363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660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9084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17070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A16A-D028-4305-B3B6-34E3A938B9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3CC19FE-7141-684B-1C18-26E1ED0E2D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BD568B4-DE93-5971-2D35-8D10FE75B8D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322ECF2-6ED3-B1C1-53CC-CFFB058998D2}"/>
              </a:ext>
            </a:extLst>
          </p:cNvPr>
          <p:cNvSpPr>
            <a:spLocks noGrp="1"/>
          </p:cNvSpPr>
          <p:nvPr>
            <p:ph type="sldNum" sz="quarter" idx="5"/>
          </p:nvPr>
        </p:nvSpPr>
        <p:spPr/>
        <p:txBody>
          <a:bodyPr/>
          <a:lstStyle/>
          <a:p>
            <a:fld id="{32A2CAD8-F91A-409A-B778-AA74111763F6}" type="slidenum">
              <a:rPr lang="zh-CN" altLang="en-US" smtClean="0"/>
              <a:t>2</a:t>
            </a:fld>
            <a:endParaRPr lang="zh-CN" altLang="en-US"/>
          </a:p>
        </p:txBody>
      </p:sp>
    </p:spTree>
    <p:extLst>
      <p:ext uri="{BB962C8B-B14F-4D97-AF65-F5344CB8AC3E}">
        <p14:creationId xmlns:p14="http://schemas.microsoft.com/office/powerpoint/2010/main" val="278447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98969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244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extLst>
      <p:ext uri="{BB962C8B-B14F-4D97-AF65-F5344CB8AC3E}">
        <p14:creationId xmlns:p14="http://schemas.microsoft.com/office/powerpoint/2010/main" val="156438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extLst>
      <p:ext uri="{BB962C8B-B14F-4D97-AF65-F5344CB8AC3E}">
        <p14:creationId xmlns:p14="http://schemas.microsoft.com/office/powerpoint/2010/main" val="29540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2961674-FFE2-44D0-9D75-08C535A914E3}" type="slidenum">
              <a:rPr lang="zh-CN" altLang="en-US" smtClean="0"/>
              <a:pPr>
                <a:defRPr/>
              </a:pPr>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20926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9</a:t>
            </a:fld>
            <a:endParaRPr lang="zh-CN" altLang="en-US"/>
          </a:p>
        </p:txBody>
      </p:sp>
    </p:spTree>
    <p:extLst>
      <p:ext uri="{BB962C8B-B14F-4D97-AF65-F5344CB8AC3E}">
        <p14:creationId xmlns:p14="http://schemas.microsoft.com/office/powerpoint/2010/main" val="24500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81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96725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88538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EB24AEC-BE2A-42CF-BFA4-34F06C7639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3" name="矩形 2">
            <a:extLst>
              <a:ext uri="{FF2B5EF4-FFF2-40B4-BE49-F238E27FC236}">
                <a16:creationId xmlns:a16="http://schemas.microsoft.com/office/drawing/2014/main" id="{F11C7441-041D-4C9B-8977-39947833F6DE}"/>
              </a:ext>
            </a:extLst>
          </p:cNvPr>
          <p:cNvSpPr/>
          <p:nvPr userDrawn="1"/>
        </p:nvSpPr>
        <p:spPr>
          <a:xfrm>
            <a:off x="182876" y="182880"/>
            <a:ext cx="11826244" cy="64922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8178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01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7644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6041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60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2026/3/17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637041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00263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65237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74546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68342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01032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43022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22790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2987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48104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13228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79694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p:txBody>
          <a:body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57881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415053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0927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6334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549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8656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50271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90718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75777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2026/3/17</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0532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2026/3/17</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2D68548-5FBE-42C9-AE40-1A1507E8B14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0825CAB-E290-477C-9E46-23261BD08D9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EDF8F-EC68-4A76-9CEE-FA48721E9BDC}"/>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CDA6D-F8D9-456F-A0BC-441A2D1EAC13}"/>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58E4EFA-8564-4BBA-B33A-0AE029A904D5}" type="datetimeFigureOut">
              <a:rPr lang="en-US" smtClean="0"/>
              <a:t>3/17/2026</a:t>
            </a:fld>
            <a:endParaRPr lang="en-US"/>
          </a:p>
        </p:txBody>
      </p:sp>
      <p:sp>
        <p:nvSpPr>
          <p:cNvPr id="5" name="Footer Placeholder 4">
            <a:extLst>
              <a:ext uri="{FF2B5EF4-FFF2-40B4-BE49-F238E27FC236}">
                <a16:creationId xmlns:a16="http://schemas.microsoft.com/office/drawing/2014/main" id="{A86DDA0E-7E05-499C-A487-85D1C5E1E4C6}"/>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31136E-7A47-43AB-B0D5-2CA7B2092207}"/>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C44E4BE-4E6A-400A-8D15-49AD800E386C}" type="slidenum">
              <a:rPr lang="en-US" smtClean="0"/>
              <a:t>‹#›</a:t>
            </a:fld>
            <a:endParaRPr lang="en-US"/>
          </a:p>
        </p:txBody>
      </p:sp>
    </p:spTree>
    <p:extLst>
      <p:ext uri="{BB962C8B-B14F-4D97-AF65-F5344CB8AC3E}">
        <p14:creationId xmlns:p14="http://schemas.microsoft.com/office/powerpoint/2010/main" val="5975227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38" y="-175846"/>
            <a:ext cx="12490938" cy="712754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4446531"/>
            <a:ext cx="12367260"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0265" y="-40860"/>
            <a:ext cx="1843127" cy="1811292"/>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361" y="165547"/>
            <a:ext cx="1046999" cy="1046999"/>
          </a:xfrm>
          <a:prstGeom prst="rect">
            <a:avLst/>
          </a:prstGeom>
        </p:spPr>
      </p:pic>
      <p:sp>
        <p:nvSpPr>
          <p:cNvPr id="8" name="Rectangle 7">
            <a:extLst>
              <a:ext uri="{FF2B5EF4-FFF2-40B4-BE49-F238E27FC236}">
                <a16:creationId xmlns:a16="http://schemas.microsoft.com/office/drawing/2014/main" id="{D9443EE9-EB7C-917B-F6F5-74ECCAFC1070}"/>
              </a:ext>
            </a:extLst>
          </p:cNvPr>
          <p:cNvSpPr/>
          <p:nvPr/>
        </p:nvSpPr>
        <p:spPr>
          <a:xfrm>
            <a:off x="1755666" y="2971111"/>
            <a:ext cx="8680668" cy="1485022"/>
          </a:xfrm>
          <a:prstGeom prst="rect">
            <a:avLst/>
          </a:prstGeom>
          <a:noFill/>
          <a:effectLst>
            <a:outerShdw blurRad="50800" dist="38100" dir="5400000" algn="t" rotWithShape="0">
              <a:prstClr val="black">
                <a:alpha val="40000"/>
              </a:prstClr>
            </a:outerShdw>
          </a:effectLst>
        </p:spPr>
        <p:txBody>
          <a:bodyPr wrap="square" lIns="68580" tIns="34290" rIns="68580" bIns="34290">
            <a:spAutoFit/>
            <a:scene3d>
              <a:camera prst="perspectiveFront"/>
              <a:lightRig rig="threePt" dir="t"/>
            </a:scene3d>
            <a:sp3d extrusionH="57150">
              <a:bevelT w="57150" h="38100" prst="artDeco"/>
            </a:sp3d>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w="0"/>
                <a:solidFill>
                  <a:srgbClr val="002060"/>
                </a:solidFill>
                <a:effectLst/>
                <a:uLnTx/>
                <a:uFillTx/>
                <a:latin typeface="Algerian" panose="04020705040A02060702" pitchFamily="82" charset="0"/>
                <a:ea typeface="+mn-ea"/>
                <a:cs typeface="+mn-cs"/>
              </a:rPr>
              <a:t>Môn</a:t>
            </a:r>
            <a:r>
              <a:rPr kumimoji="0" lang="en-US" sz="4800" b="1" i="0" u="none" strike="noStrike" kern="1200" cap="none" spc="0" normalizeH="0" baseline="0" noProof="0">
                <a:ln w="0"/>
                <a:solidFill>
                  <a:srgbClr val="002060"/>
                </a:solidFill>
                <a:effectLst/>
                <a:uLnTx/>
                <a:uFillTx/>
                <a:latin typeface="Algerian" panose="04020705040A02060702" pitchFamily="82" charset="0"/>
                <a:ea typeface="+mn-ea"/>
                <a:cs typeface="+mn-cs"/>
              </a:rPr>
              <a:t> TIẾNG VIỆT </a:t>
            </a:r>
            <a:endParaRPr kumimoji="0" lang="en-US" sz="4400" b="1" i="0" u="none" strike="noStrike" kern="1200" cap="none" spc="0" normalizeH="0" baseline="0" noProof="0" dirty="0">
              <a:ln w="0"/>
              <a:solidFill>
                <a:srgbClr val="002060"/>
              </a:solidFill>
              <a:effectLst/>
              <a:uLnTx/>
              <a:uFillTx/>
              <a:latin typeface="Algerian" panose="04020705040A02060702" pitchFamily="82" charset="0"/>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0"/>
                <a:solidFill>
                  <a:srgbClr val="002060"/>
                </a:solidFill>
                <a:effectLst/>
                <a:uLnTx/>
                <a:uFillTx/>
                <a:latin typeface="Algerian" panose="04020705040A02060702" pitchFamily="82" charset="0"/>
                <a:ea typeface="+mn-ea"/>
                <a:cs typeface="+mn-cs"/>
              </a:rPr>
              <a:t>LỚP 4A7</a:t>
            </a:r>
            <a:endParaRPr kumimoji="0" lang="en-US" sz="4400" b="1" i="0" u="none" strike="noStrike" kern="1200" cap="none" spc="0" normalizeH="0" baseline="0" noProof="0" dirty="0">
              <a:ln w="0"/>
              <a:solidFill>
                <a:srgbClr val="002060"/>
              </a:solidFill>
              <a:effectLst/>
              <a:uLnTx/>
              <a:uFillTx/>
              <a:latin typeface="Algerian" panose="04020705040A02060702" pitchFamily="82" charset="0"/>
              <a:ea typeface="+mn-ea"/>
              <a:cs typeface="+mn-cs"/>
            </a:endParaRPr>
          </a:p>
        </p:txBody>
      </p:sp>
      <p:grpSp>
        <p:nvGrpSpPr>
          <p:cNvPr id="10" name="object 5"/>
          <p:cNvGrpSpPr/>
          <p:nvPr/>
        </p:nvGrpSpPr>
        <p:grpSpPr>
          <a:xfrm>
            <a:off x="68037" y="3033800"/>
            <a:ext cx="12212320" cy="3917897"/>
            <a:chOff x="0" y="1912620"/>
            <a:chExt cx="12145010" cy="4945380"/>
          </a:xfrm>
        </p:grpSpPr>
        <p:pic>
          <p:nvPicPr>
            <p:cNvPr id="11" name="object 6"/>
            <p:cNvPicPr/>
            <p:nvPr/>
          </p:nvPicPr>
          <p:blipFill>
            <a:blip r:embed="rId7" cstate="print"/>
            <a:stretch>
              <a:fillRect/>
            </a:stretch>
          </p:blipFill>
          <p:spPr>
            <a:xfrm>
              <a:off x="6094475" y="5641847"/>
              <a:ext cx="3928872" cy="1216150"/>
            </a:xfrm>
            <a:prstGeom prst="rect">
              <a:avLst/>
            </a:prstGeom>
          </p:spPr>
        </p:pic>
        <p:pic>
          <p:nvPicPr>
            <p:cNvPr id="14" name="object 7"/>
            <p:cNvPicPr/>
            <p:nvPr/>
          </p:nvPicPr>
          <p:blipFill>
            <a:blip r:embed="rId8" cstate="print"/>
            <a:stretch>
              <a:fillRect/>
            </a:stretch>
          </p:blipFill>
          <p:spPr>
            <a:xfrm>
              <a:off x="10023348" y="4093463"/>
              <a:ext cx="2121407" cy="2764534"/>
            </a:xfrm>
            <a:prstGeom prst="rect">
              <a:avLst/>
            </a:prstGeom>
          </p:spPr>
        </p:pic>
        <p:pic>
          <p:nvPicPr>
            <p:cNvPr id="15" name="object 8"/>
            <p:cNvPicPr/>
            <p:nvPr/>
          </p:nvPicPr>
          <p:blipFill>
            <a:blip r:embed="rId9" cstate="print"/>
            <a:stretch>
              <a:fillRect/>
            </a:stretch>
          </p:blipFill>
          <p:spPr>
            <a:xfrm>
              <a:off x="0" y="1912620"/>
              <a:ext cx="2734055" cy="4572000"/>
            </a:xfrm>
            <a:prstGeom prst="rect">
              <a:avLst/>
            </a:prstGeom>
          </p:spPr>
        </p:pic>
        <p:pic>
          <p:nvPicPr>
            <p:cNvPr id="16" name="object 9"/>
            <p:cNvPicPr/>
            <p:nvPr/>
          </p:nvPicPr>
          <p:blipFill>
            <a:blip r:embed="rId10" cstate="print"/>
            <a:stretch>
              <a:fillRect/>
            </a:stretch>
          </p:blipFill>
          <p:spPr>
            <a:xfrm>
              <a:off x="0" y="6134099"/>
              <a:ext cx="6006083" cy="723898"/>
            </a:xfrm>
            <a:prstGeom prst="rect">
              <a:avLst/>
            </a:prstGeom>
          </p:spPr>
        </p:pic>
        <p:pic>
          <p:nvPicPr>
            <p:cNvPr id="17" name="object 10"/>
            <p:cNvPicPr/>
            <p:nvPr/>
          </p:nvPicPr>
          <p:blipFill>
            <a:blip r:embed="rId11" cstate="print"/>
            <a:stretch>
              <a:fillRect/>
            </a:stretch>
          </p:blipFill>
          <p:spPr>
            <a:xfrm>
              <a:off x="4709160" y="4927091"/>
              <a:ext cx="3534155" cy="1930906"/>
            </a:xfrm>
            <a:prstGeom prst="rect">
              <a:avLst/>
            </a:prstGeom>
          </p:spPr>
        </p:pic>
        <p:pic>
          <p:nvPicPr>
            <p:cNvPr id="18" name="object 11"/>
            <p:cNvPicPr/>
            <p:nvPr/>
          </p:nvPicPr>
          <p:blipFill>
            <a:blip r:embed="rId12" cstate="print"/>
            <a:stretch>
              <a:fillRect/>
            </a:stretch>
          </p:blipFill>
          <p:spPr>
            <a:xfrm>
              <a:off x="9067800" y="2060829"/>
              <a:ext cx="2781274" cy="2269578"/>
            </a:xfrm>
            <a:prstGeom prst="rect">
              <a:avLst/>
            </a:prstGeom>
          </p:spPr>
        </p:pic>
        <p:pic>
          <p:nvPicPr>
            <p:cNvPr id="19" name="object 12"/>
            <p:cNvPicPr/>
            <p:nvPr/>
          </p:nvPicPr>
          <p:blipFill>
            <a:blip r:embed="rId13" cstate="print"/>
            <a:stretch>
              <a:fillRect/>
            </a:stretch>
          </p:blipFill>
          <p:spPr>
            <a:xfrm>
              <a:off x="3462527" y="4594860"/>
              <a:ext cx="838200" cy="2159505"/>
            </a:xfrm>
            <a:prstGeom prst="rect">
              <a:avLst/>
            </a:prstGeom>
          </p:spPr>
        </p:pic>
      </p:grpSp>
      <p:sp>
        <p:nvSpPr>
          <p:cNvPr id="2" name="Rectangle 1"/>
          <p:cNvSpPr/>
          <p:nvPr/>
        </p:nvSpPr>
        <p:spPr>
          <a:xfrm>
            <a:off x="2686639" y="4667410"/>
            <a:ext cx="7068916" cy="646331"/>
          </a:xfrm>
          <a:prstGeom prst="rect">
            <a:avLst/>
          </a:prstGeom>
        </p:spPr>
        <p:txBody>
          <a:bodyPr wrap="squar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FF0000"/>
                </a:solidFill>
                <a:effectLst/>
                <a:uLnTx/>
                <a:uFillTx/>
                <a:latin typeface="Italic" panose="020B0609050302020204" pitchFamily="49" charset="0"/>
              </a:rPr>
              <a:t>Giáo</a:t>
            </a:r>
            <a:r>
              <a:rPr kumimoji="0" lang="en-US" sz="3600" b="1" i="0" u="none" strike="noStrike" kern="1200" cap="none" spc="0" normalizeH="0" baseline="0" noProof="0" dirty="0">
                <a:ln w="0"/>
                <a:solidFill>
                  <a:srgbClr val="FF0000"/>
                </a:solidFill>
                <a:effectLst/>
                <a:uLnTx/>
                <a:uFillTx/>
                <a:latin typeface="Italic" panose="020B0609050302020204" pitchFamily="49" charset="0"/>
              </a:rPr>
              <a:t> </a:t>
            </a:r>
            <a:r>
              <a:rPr kumimoji="0" lang="en-US" sz="3600" b="1" i="0" u="none" strike="noStrike" kern="1200" cap="none" spc="0" normalizeH="0" baseline="0" noProof="0" dirty="0" err="1">
                <a:ln w="0"/>
                <a:solidFill>
                  <a:srgbClr val="FF0000"/>
                </a:solidFill>
                <a:effectLst/>
                <a:uLnTx/>
                <a:uFillTx/>
                <a:latin typeface="Italic" panose="020B0609050302020204" pitchFamily="49" charset="0"/>
              </a:rPr>
              <a:t>viên</a:t>
            </a:r>
            <a:r>
              <a:rPr kumimoji="0" lang="en-US" sz="3600" b="1" i="0" u="none" strike="noStrike" kern="1200" cap="none" spc="0" normalizeH="0" baseline="0" noProof="0">
                <a:ln w="0"/>
                <a:solidFill>
                  <a:srgbClr val="FF0000"/>
                </a:solidFill>
                <a:effectLst/>
                <a:uLnTx/>
                <a:uFillTx/>
                <a:latin typeface="Italic" panose="020B0609050302020204" pitchFamily="49" charset="0"/>
              </a:rPr>
              <a:t>: Đào Thị Đảm</a:t>
            </a:r>
            <a:endParaRPr kumimoji="0" lang="en-US" sz="3600" b="1" i="0" u="none" strike="noStrike" kern="1200" cap="none" spc="0" normalizeH="0" baseline="0" noProof="0" dirty="0">
              <a:ln w="0"/>
              <a:solidFill>
                <a:srgbClr val="FF0000"/>
              </a:solidFill>
              <a:effectLst/>
              <a:uLnTx/>
              <a:uFillTx/>
              <a:latin typeface="Italic" panose="020B0609050302020204" pitchFamily="49" charset="0"/>
            </a:endParaRPr>
          </a:p>
        </p:txBody>
      </p:sp>
      <p:sp>
        <p:nvSpPr>
          <p:cNvPr id="6" name="TextBox 5"/>
          <p:cNvSpPr txBox="1"/>
          <p:nvPr/>
        </p:nvSpPr>
        <p:spPr>
          <a:xfrm>
            <a:off x="2686639" y="200373"/>
            <a:ext cx="67024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rPr>
              <a:t>UỶ BAN NHÂN DÂN </a:t>
            </a:r>
            <a:r>
              <a:rPr kumimoji="0" lang="en-US" sz="2400" i="0" u="none" strike="noStrike" kern="1200" cap="none" spc="0" normalizeH="0" baseline="0" noProof="0">
                <a:ln>
                  <a:noFill/>
                </a:ln>
                <a:solidFill>
                  <a:srgbClr val="002060"/>
                </a:solidFill>
                <a:uLnTx/>
                <a:uFillTx/>
                <a:latin typeface="Times New Roman" panose="02020603050405020304" pitchFamily="18" charset="0"/>
                <a:cs typeface="Times New Roman" panose="02020603050405020304" pitchFamily="18" charset="0"/>
              </a:rPr>
              <a:t>PHƯỜNG LONG BIÊN</a:t>
            </a:r>
            <a:endParaRPr kumimoji="0" lang="en-US" sz="24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TRƯỜNG TIỂU </a:t>
            </a: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HỌC LONG BIÊN</a:t>
            </a:r>
            <a:endParaRPr kumimoji="0" lang="vi-V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 name="Freeform 21">
            <a:extLst>
              <a:ext uri="{FF2B5EF4-FFF2-40B4-BE49-F238E27FC236}">
                <a16:creationId xmlns:a16="http://schemas.microsoft.com/office/drawing/2014/main" id="{EAF8E1E1-6385-39C7-7120-982B0DF485BE}"/>
              </a:ext>
            </a:extLst>
          </p:cNvPr>
          <p:cNvSpPr/>
          <p:nvPr/>
        </p:nvSpPr>
        <p:spPr>
          <a:xfrm>
            <a:off x="297847" y="165547"/>
            <a:ext cx="1697708" cy="1708037"/>
          </a:xfrm>
          <a:custGeom>
            <a:avLst/>
            <a:gdLst/>
            <a:ahLst/>
            <a:cxnLst/>
            <a:rect l="l" t="t" r="r" b="b"/>
            <a:pathLst>
              <a:path w="2285242" h="2303236">
                <a:moveTo>
                  <a:pt x="0" y="0"/>
                </a:moveTo>
                <a:lnTo>
                  <a:pt x="2285242" y="0"/>
                </a:lnTo>
                <a:lnTo>
                  <a:pt x="2285242" y="2303236"/>
                </a:lnTo>
                <a:lnTo>
                  <a:pt x="0" y="2303236"/>
                </a:lnTo>
                <a:lnTo>
                  <a:pt x="0" y="0"/>
                </a:lnTo>
                <a:close/>
              </a:path>
            </a:pathLst>
          </a:custGeom>
          <a:blipFill>
            <a:blip r:embed="rId14"/>
            <a:stretch>
              <a:fillRect/>
            </a:stretch>
          </a:blipFill>
        </p:spPr>
        <p:txBody>
          <a:bodyPr/>
          <a:lstStyle/>
          <a:p>
            <a:endParaRPr lang="en-US"/>
          </a:p>
        </p:txBody>
      </p:sp>
      <p:sp>
        <p:nvSpPr>
          <p:cNvPr id="9" name="Rectangle 8">
            <a:extLst>
              <a:ext uri="{FF2B5EF4-FFF2-40B4-BE49-F238E27FC236}">
                <a16:creationId xmlns:a16="http://schemas.microsoft.com/office/drawing/2014/main" id="{169B9822-F3B7-2C9D-2741-F9CD1A146F21}"/>
              </a:ext>
            </a:extLst>
          </p:cNvPr>
          <p:cNvSpPr/>
          <p:nvPr/>
        </p:nvSpPr>
        <p:spPr>
          <a:xfrm>
            <a:off x="1984006" y="1336774"/>
            <a:ext cx="8600431" cy="1754326"/>
          </a:xfrm>
          <a:prstGeom prst="rect">
            <a:avLst/>
          </a:prstGeom>
          <a:noFill/>
        </p:spPr>
        <p:txBody>
          <a:bodyPr wrap="none" lIns="91440" tIns="45720" rIns="91440" bIns="45720">
            <a:spAutoFit/>
          </a:bodyPr>
          <a:lstStyle/>
          <a:p>
            <a:pPr algn="ctr"/>
            <a:r>
              <a:rPr lang="en-US" sz="5400" b="1">
                <a:solidFill>
                  <a:srgbClr val="FF0000"/>
                </a:solidFill>
                <a:latin typeface="Aptos Slab Black" panose="020B0004020202020204" pitchFamily="34" charset="0"/>
                <a:ea typeface="Segoe UI Black" panose="020B0A02040204020203" pitchFamily="34" charset="0"/>
              </a:rPr>
              <a:t>NHIỆT LIỆT CHÀO MỪNG</a:t>
            </a:r>
          </a:p>
          <a:p>
            <a:pPr algn="ctr"/>
            <a:r>
              <a:rPr lang="en-US" sz="5400" b="1">
                <a:solidFill>
                  <a:srgbClr val="FF0000"/>
                </a:solidFill>
                <a:latin typeface="Aptos Slab Black" panose="020B0004020202020204" pitchFamily="34" charset="0"/>
                <a:ea typeface="Segoe UI Black" panose="020B0A02040204020203" pitchFamily="34" charset="0"/>
              </a:rPr>
              <a:t>QUÝ THẦY CÔ VỀ DỰ GIỜ</a:t>
            </a:r>
            <a:endParaRPr lang="en-US" sz="5400" b="1" dirty="0">
              <a:solidFill>
                <a:srgbClr val="FF0000"/>
              </a:solidFill>
              <a:latin typeface="Aptos Slab Black" panose="020B0004020202020204" pitchFamily="34" charset="0"/>
              <a:ea typeface="Segoe UI Black" panose="020B0A02040204020203" pitchFamily="34" charset="0"/>
            </a:endParaRPr>
          </a:p>
        </p:txBody>
      </p:sp>
    </p:spTree>
    <p:extLst>
      <p:ext uri="{BB962C8B-B14F-4D97-AF65-F5344CB8AC3E}">
        <p14:creationId xmlns:p14="http://schemas.microsoft.com/office/powerpoint/2010/main" val="346249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4;p45">
            <a:extLst>
              <a:ext uri="{FF2B5EF4-FFF2-40B4-BE49-F238E27FC236}">
                <a16:creationId xmlns:a16="http://schemas.microsoft.com/office/drawing/2014/main" id="{56D00D30-335B-076A-69F1-AD6316E0C644}"/>
              </a:ext>
            </a:extLst>
          </p:cNvPr>
          <p:cNvSpPr/>
          <p:nvPr/>
        </p:nvSpPr>
        <p:spPr>
          <a:xfrm>
            <a:off x="4055935" y="485635"/>
            <a:ext cx="4464750"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Rectangle 22">
            <a:extLst>
              <a:ext uri="{FF2B5EF4-FFF2-40B4-BE49-F238E27FC236}">
                <a16:creationId xmlns:a16="http://schemas.microsoft.com/office/drawing/2014/main" id="{F3AFACA0-396A-A072-ECA4-382D810FFD0D}"/>
              </a:ext>
            </a:extLst>
          </p:cNvPr>
          <p:cNvSpPr/>
          <p:nvPr/>
        </p:nvSpPr>
        <p:spPr>
          <a:xfrm>
            <a:off x="986636" y="1488135"/>
            <a:ext cx="5599812" cy="2751522"/>
          </a:xfrm>
          <a:prstGeom prst="rect">
            <a:avLst/>
          </a:prstGeom>
        </p:spPr>
        <p:txBody>
          <a:bodyPr wrap="square">
            <a:spAutoFit/>
          </a:bodyPr>
          <a:lstStyle/>
          <a:p>
            <a:pPr algn="ctr">
              <a:lnSpc>
                <a:spcPct val="120000"/>
              </a:lnSpc>
              <a:buClr>
                <a:srgbClr val="000000"/>
              </a:buClr>
              <a:buFont typeface="Arial"/>
              <a:buNone/>
            </a:pPr>
            <a:r>
              <a:rPr lang="en-US" altLang="zh-CN" sz="3600" b="1" dirty="0" err="1">
                <a:solidFill>
                  <a:srgbClr val="FF0000"/>
                </a:solidFill>
                <a:latin typeface="iCiel Pony" panose="02000000000000000000" pitchFamily="2" charset="0"/>
                <a:cs typeface="Calibri" panose="020F0502020204030204" pitchFamily="34" charset="0"/>
                <a:sym typeface="Arial"/>
              </a:rPr>
              <a:t>Yêu</a:t>
            </a:r>
            <a:r>
              <a:rPr lang="zh-CN" altLang="en-US" sz="3600" b="1" dirty="0">
                <a:solidFill>
                  <a:srgbClr val="FF0000"/>
                </a:solidFill>
                <a:latin typeface="iCiel Pony" panose="02000000000000000000" pitchFamily="2" charset="0"/>
                <a:cs typeface="Calibri" panose="020F0502020204030204" pitchFamily="34" charset="0"/>
                <a:sym typeface="Arial"/>
              </a:rPr>
              <a:t> </a:t>
            </a:r>
            <a:r>
              <a:rPr lang="en-US" altLang="zh-CN" sz="3600" b="1" dirty="0" err="1">
                <a:solidFill>
                  <a:srgbClr val="FF0000"/>
                </a:solidFill>
                <a:latin typeface="iCiel Pony" panose="02000000000000000000" pitchFamily="2" charset="0"/>
                <a:cs typeface="Calibri" panose="020F0502020204030204" pitchFamily="34" charset="0"/>
                <a:sym typeface="Arial"/>
              </a:rPr>
              <a:t>cầu</a:t>
            </a:r>
            <a:endParaRPr lang="zh-CN" altLang="en-US" sz="3600" b="1" dirty="0">
              <a:solidFill>
                <a:srgbClr val="FF0000"/>
              </a:solidFill>
              <a:latin typeface="iCiel Pony" panose="02000000000000000000" pitchFamily="2"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Phân</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công</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đọc</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theo</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đoạn</a:t>
            </a:r>
            <a:endParaRPr lang="zh-CN" altLang="en-US" sz="3600" dirty="0">
              <a:solidFill>
                <a:schemeClr val="tx2">
                  <a:lumMod val="50000"/>
                </a:schemeClr>
              </a:solidFill>
              <a:latin typeface="Calibri" panose="020F0502020204030204" pitchFamily="34"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Tất</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cả</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thành</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viên</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đều</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đọc</a:t>
            </a:r>
            <a:endParaRPr lang="zh-CN" altLang="en-US" sz="3600" dirty="0">
              <a:solidFill>
                <a:schemeClr val="tx2">
                  <a:lumMod val="50000"/>
                </a:schemeClr>
              </a:solidFill>
              <a:latin typeface="Calibri" panose="020F0502020204030204" pitchFamily="34"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Giải</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nghĩa</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từ</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cùng</a:t>
            </a:r>
            <a:r>
              <a:rPr lang="zh-CN" altLang="en-US" sz="3600" dirty="0">
                <a:solidFill>
                  <a:schemeClr val="tx2">
                    <a:lumMod val="50000"/>
                  </a:schemeClr>
                </a:solidFill>
                <a:latin typeface="Calibri" panose="020F0502020204030204" pitchFamily="34" charset="0"/>
                <a:cs typeface="Calibri" panose="020F0502020204030204" pitchFamily="34" charset="0"/>
                <a:sym typeface="Arial"/>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a:rPr>
              <a:t>nhau</a:t>
            </a:r>
            <a:endParaRPr lang="zh-CN" altLang="en-US" sz="3600" dirty="0">
              <a:solidFill>
                <a:schemeClr val="tx2">
                  <a:lumMod val="50000"/>
                </a:schemeClr>
              </a:solidFill>
              <a:latin typeface="Calibri" panose="020F0502020204030204" pitchFamily="34" charset="0"/>
              <a:cs typeface="Calibri" panose="020F0502020204030204" pitchFamily="34" charset="0"/>
              <a:sym typeface="Arial"/>
            </a:endParaRPr>
          </a:p>
        </p:txBody>
      </p:sp>
      <p:pic>
        <p:nvPicPr>
          <p:cNvPr id="24" name="Picture 23">
            <a:extLst>
              <a:ext uri="{FF2B5EF4-FFF2-40B4-BE49-F238E27FC236}">
                <a16:creationId xmlns:a16="http://schemas.microsoft.com/office/drawing/2014/main" id="{7F9B7BAD-CB7A-2FD3-9BF1-BAEA0747C045}"/>
              </a:ext>
            </a:extLst>
          </p:cNvPr>
          <p:cNvPicPr>
            <a:picLocks noChangeAspect="1"/>
          </p:cNvPicPr>
          <p:nvPr/>
        </p:nvPicPr>
        <p:blipFill>
          <a:blip r:embed="rId3"/>
          <a:stretch>
            <a:fillRect/>
          </a:stretch>
        </p:blipFill>
        <p:spPr>
          <a:xfrm>
            <a:off x="6760842" y="1488135"/>
            <a:ext cx="5065398" cy="2548381"/>
          </a:xfrm>
          <a:prstGeom prst="rect">
            <a:avLst/>
          </a:prstGeom>
        </p:spPr>
      </p:pic>
      <p:pic>
        <p:nvPicPr>
          <p:cNvPr id="26" name="Picture 25">
            <a:extLst>
              <a:ext uri="{FF2B5EF4-FFF2-40B4-BE49-F238E27FC236}">
                <a16:creationId xmlns:a16="http://schemas.microsoft.com/office/drawing/2014/main" id="{FC589954-3CAF-19DA-392A-5B0C81478C9B}"/>
              </a:ext>
            </a:extLst>
          </p:cNvPr>
          <p:cNvPicPr>
            <a:picLocks noChangeAspect="1"/>
          </p:cNvPicPr>
          <p:nvPr/>
        </p:nvPicPr>
        <p:blipFill>
          <a:blip r:embed="rId4"/>
          <a:stretch>
            <a:fillRect/>
          </a:stretch>
        </p:blipFill>
        <p:spPr>
          <a:xfrm>
            <a:off x="3782714" y="581759"/>
            <a:ext cx="5407621" cy="646232"/>
          </a:xfrm>
          <a:prstGeom prst="rect">
            <a:avLst/>
          </a:prstGeom>
        </p:spPr>
      </p:pic>
    </p:spTree>
    <p:extLst>
      <p:ext uri="{BB962C8B-B14F-4D97-AF65-F5344CB8AC3E}">
        <p14:creationId xmlns:p14="http://schemas.microsoft.com/office/powerpoint/2010/main" val="270385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4;p45">
            <a:extLst>
              <a:ext uri="{FF2B5EF4-FFF2-40B4-BE49-F238E27FC236}">
                <a16:creationId xmlns:a16="http://schemas.microsoft.com/office/drawing/2014/main" id="{B75FEF4E-534E-1022-6B7F-728D930EB62B}"/>
              </a:ext>
            </a:extLst>
          </p:cNvPr>
          <p:cNvSpPr/>
          <p:nvPr/>
        </p:nvSpPr>
        <p:spPr>
          <a:xfrm>
            <a:off x="3456758" y="810904"/>
            <a:ext cx="4802431"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16CFAD5C-08CA-3E5C-097E-799CB3FB4834}"/>
              </a:ext>
            </a:extLst>
          </p:cNvPr>
          <p:cNvSpPr txBox="1"/>
          <p:nvPr/>
        </p:nvSpPr>
        <p:spPr>
          <a:xfrm>
            <a:off x="3150611" y="934858"/>
            <a:ext cx="5404973"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LUYỆN ĐỌC TRƯỚC LỚP</a:t>
            </a:r>
          </a:p>
        </p:txBody>
      </p:sp>
      <p:grpSp>
        <p:nvGrpSpPr>
          <p:cNvPr id="23" name="Group 22">
            <a:extLst>
              <a:ext uri="{FF2B5EF4-FFF2-40B4-BE49-F238E27FC236}">
                <a16:creationId xmlns:a16="http://schemas.microsoft.com/office/drawing/2014/main" id="{2750329E-8C55-77DB-86ED-1E8148A15612}"/>
              </a:ext>
            </a:extLst>
          </p:cNvPr>
          <p:cNvGrpSpPr/>
          <p:nvPr/>
        </p:nvGrpSpPr>
        <p:grpSpPr>
          <a:xfrm>
            <a:off x="2432349" y="2060936"/>
            <a:ext cx="7868387" cy="3785037"/>
            <a:chOff x="2506327" y="1715940"/>
            <a:chExt cx="7868387" cy="3785037"/>
          </a:xfrm>
        </p:grpSpPr>
        <p:sp>
          <p:nvSpPr>
            <p:cNvPr id="24" name="Rounded Rectangle 71">
              <a:extLst>
                <a:ext uri="{FF2B5EF4-FFF2-40B4-BE49-F238E27FC236}">
                  <a16:creationId xmlns:a16="http://schemas.microsoft.com/office/drawing/2014/main" id="{4183EE60-CC88-A4FB-135B-943A6106116E}"/>
                </a:ext>
              </a:extLst>
            </p:cNvPr>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5" name="Rectangle 24">
              <a:extLst>
                <a:ext uri="{FF2B5EF4-FFF2-40B4-BE49-F238E27FC236}">
                  <a16:creationId xmlns:a16="http://schemas.microsoft.com/office/drawing/2014/main" id="{2CCA4063-72A8-FCE3-8402-76326CF7BDFD}"/>
                </a:ext>
              </a:extLst>
            </p:cNvPr>
            <p:cNvSpPr/>
            <p:nvPr/>
          </p:nvSpPr>
          <p:spPr>
            <a:xfrm>
              <a:off x="4413572" y="1715940"/>
              <a:ext cx="4007828" cy="685509"/>
            </a:xfrm>
            <a:prstGeom prst="rect">
              <a:avLst/>
            </a:prstGeom>
          </p:spPr>
          <p:txBody>
            <a:bodyPr wrap="none">
              <a:spAutoFit/>
            </a:bodyPr>
            <a:lstStyle/>
            <a:p>
              <a:pPr algn="ctr">
                <a:lnSpc>
                  <a:spcPct val="112000"/>
                </a:lnSpc>
                <a:buFont typeface="Arial"/>
                <a:buNone/>
                <a:defRPr/>
              </a:pP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Tiêu</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chí</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đánh</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giá</a:t>
              </a:r>
              <a:endPar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endParaRPr>
            </a:p>
          </p:txBody>
        </p:sp>
        <p:sp>
          <p:nvSpPr>
            <p:cNvPr id="26" name="Rectangle 25">
              <a:extLst>
                <a:ext uri="{FF2B5EF4-FFF2-40B4-BE49-F238E27FC236}">
                  <a16:creationId xmlns:a16="http://schemas.microsoft.com/office/drawing/2014/main" id="{3E9FC69D-3696-B559-D917-9D6526E008DB}"/>
                </a:ext>
              </a:extLst>
            </p:cNvPr>
            <p:cNvSpPr/>
            <p:nvPr/>
          </p:nvSpPr>
          <p:spPr>
            <a:xfrm>
              <a:off x="3258682" y="2766532"/>
              <a:ext cx="1776448"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đúng</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27" name="Oval 26">
              <a:extLst>
                <a:ext uri="{FF2B5EF4-FFF2-40B4-BE49-F238E27FC236}">
                  <a16:creationId xmlns:a16="http://schemas.microsoft.com/office/drawing/2014/main" id="{14BF642B-BBFF-F04F-6077-B7E5FEE7482F}"/>
                </a:ext>
              </a:extLst>
            </p:cNvPr>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8" name="Rounded Rectangle 75">
              <a:extLst>
                <a:ext uri="{FF2B5EF4-FFF2-40B4-BE49-F238E27FC236}">
                  <a16:creationId xmlns:a16="http://schemas.microsoft.com/office/drawing/2014/main" id="{91696AA8-C745-D18D-C3C4-F73EFE561312}"/>
                </a:ext>
              </a:extLst>
            </p:cNvPr>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ectangle 28">
              <a:extLst>
                <a:ext uri="{FF2B5EF4-FFF2-40B4-BE49-F238E27FC236}">
                  <a16:creationId xmlns:a16="http://schemas.microsoft.com/office/drawing/2014/main" id="{875B678B-831E-F0A4-4D20-D4D896E49977}"/>
                </a:ext>
              </a:extLst>
            </p:cNvPr>
            <p:cNvSpPr/>
            <p:nvPr/>
          </p:nvSpPr>
          <p:spPr>
            <a:xfrm>
              <a:off x="3258682" y="3743520"/>
              <a:ext cx="1814471"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to,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rõ</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04264F16-3953-BBA7-6083-989D98FE7EC8}"/>
                </a:ext>
              </a:extLst>
            </p:cNvPr>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1" name="Rounded Rectangle 78">
              <a:extLst>
                <a:ext uri="{FF2B5EF4-FFF2-40B4-BE49-F238E27FC236}">
                  <a16:creationId xmlns:a16="http://schemas.microsoft.com/office/drawing/2014/main" id="{D000EDDB-9E53-D9CB-39A0-D4954B6E89FA}"/>
                </a:ext>
              </a:extLst>
            </p:cNvPr>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id="{CA6C397F-ED79-011D-8D4B-C8E590EB6F35}"/>
                </a:ext>
              </a:extLst>
            </p:cNvPr>
            <p:cNvSpPr/>
            <p:nvPr/>
          </p:nvSpPr>
          <p:spPr>
            <a:xfrm>
              <a:off x="3258682" y="4809262"/>
              <a:ext cx="3425746" cy="584775"/>
            </a:xfrm>
            <a:prstGeom prst="rect">
              <a:avLst/>
            </a:prstGeom>
          </p:spPr>
          <p:txBody>
            <a:bodyPr wrap="none">
              <a:spAutoFit/>
            </a:bodyPr>
            <a:lstStyle/>
            <a:p>
              <a:pPr>
                <a:buClr>
                  <a:srgbClr val="000000"/>
                </a:buClr>
                <a:buFont typeface="Arial"/>
                <a:buNone/>
              </a:pPr>
              <a:r>
                <a:rPr lang="en-US" altLang="zh-CN" sz="3200" dirty="0" err="1">
                  <a:solidFill>
                    <a:prstClr val="black"/>
                  </a:solidFill>
                  <a:latin typeface="Calibri" panose="020F0502020204030204" pitchFamily="34" charset="0"/>
                  <a:cs typeface="Calibri" panose="020F0502020204030204" pitchFamily="34" charset="0"/>
                  <a:sym typeface="Arial"/>
                </a:rPr>
                <a:t>Ngắt</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nghỉ</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đúng</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chỗ</a:t>
              </a:r>
              <a:endParaRPr lang="zh-CN" altLang="en-US" sz="3200" dirty="0">
                <a:solidFill>
                  <a:prstClr val="black"/>
                </a:solidFill>
                <a:latin typeface="Calibri" panose="020F0502020204030204" pitchFamily="34" charset="0"/>
                <a:cs typeface="Calibri" panose="020F0502020204030204" pitchFamily="34" charset="0"/>
                <a:sym typeface="Arial"/>
              </a:endParaRPr>
            </a:p>
          </p:txBody>
        </p:sp>
        <p:sp>
          <p:nvSpPr>
            <p:cNvPr id="33" name="Oval 32">
              <a:extLst>
                <a:ext uri="{FF2B5EF4-FFF2-40B4-BE49-F238E27FC236}">
                  <a16:creationId xmlns:a16="http://schemas.microsoft.com/office/drawing/2014/main" id="{803EBC47-C837-9670-C87D-F704E97827CE}"/>
                </a:ext>
              </a:extLst>
            </p:cNvPr>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4" name="Picture 2" descr="Star Cartoon Images, Stock Photos &amp;amp; Vectors | Shutterstock">
              <a:extLst>
                <a:ext uri="{FF2B5EF4-FFF2-40B4-BE49-F238E27FC236}">
                  <a16:creationId xmlns:a16="http://schemas.microsoft.com/office/drawing/2014/main" id="{AC28A9D4-62EB-595C-AE1A-E5A364A8615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3E503C69-AC37-6327-0D28-CBE14A50C52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8E1CC2E5-2C21-0033-5E47-32406D24CE2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977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algn="just"/>
            <a:r>
              <a:rPr lang="en-US" sz="3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endParaRPr lang="vi-VN" sz="3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2165587" cy="1323438"/>
            <a:chOff x="175307" y="1112472"/>
            <a:chExt cx="12128711" cy="878770"/>
          </a:xfrm>
        </p:grpSpPr>
        <p:sp>
          <p:nvSpPr>
            <p:cNvPr id="36" name="Rectangle 35">
              <a:extLst>
                <a:ext uri="{FF2B5EF4-FFF2-40B4-BE49-F238E27FC236}">
                  <a16:creationId xmlns:a16="http://schemas.microsoft.com/office/drawing/2014/main" id="{198EE200-FF35-E3BC-3197-82A1095A7744}"/>
                </a:ext>
              </a:extLst>
            </p:cNvPr>
            <p:cNvSpPr/>
            <p:nvPr/>
          </p:nvSpPr>
          <p:spPr>
            <a:xfrm>
              <a:off x="786138" y="1112472"/>
              <a:ext cx="11517880" cy="878770"/>
            </a:xfrm>
            <a:prstGeom prst="rect">
              <a:avLst/>
            </a:prstGeom>
          </p:spPr>
          <p:txBody>
            <a:bodyPr wrap="square">
              <a:spAutoFit/>
            </a:bodyPr>
            <a:lstStyle/>
            <a:p>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nói lên điều gì? </a:t>
              </a:r>
              <a:endParaRPr lang="en-US" sz="4000" b="1" dirty="0">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4CB9D0"/>
                  </a:solidFill>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961166" y="3333750"/>
            <a:ext cx="10319731" cy="2181225"/>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421286" y="3384955"/>
              <a:ext cx="9569979" cy="3252080"/>
            </a:xfrm>
            <a:prstGeom prst="rect">
              <a:avLst/>
            </a:prstGeom>
            <a:noFill/>
          </p:spPr>
          <p:txBody>
            <a:bodyPr wrap="square" rtlCol="0">
              <a:spAutoFit/>
            </a:bodyPr>
            <a:lstStyle/>
            <a:p>
              <a:pPr algn="just"/>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cho thấy bố bạn rất kính trọng thầy giáo cũ của mình.</a:t>
              </a:r>
              <a:endPar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3"/>
          <a:stretch>
            <a:fillRect/>
          </a:stretch>
        </p:blipFill>
        <p:spPr>
          <a:xfrm>
            <a:off x="2790180" y="526877"/>
            <a:ext cx="6078239" cy="1060796"/>
          </a:xfrm>
          <a:prstGeom prst="rect">
            <a:avLst/>
          </a:prstGeom>
        </p:spPr>
      </p:pic>
    </p:spTree>
    <p:extLst>
      <p:ext uri="{BB962C8B-B14F-4D97-AF65-F5344CB8AC3E}">
        <p14:creationId xmlns:p14="http://schemas.microsoft.com/office/powerpoint/2010/main" val="4284240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cử chỉ, lời nói, việc làm nào của thầy giáo già làm cho bố bạn nhỏ xúc động?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2</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647700" y="3057525"/>
            <a:ext cx="11029950" cy="3008723"/>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5"/>
              <a:ext cx="10086975" cy="325580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Cử chỉ: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ôm hôn bố bạn nhỏ, trò chuyện như chưa hề xa cách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Lời nói: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An-béc-tô Bốt- ti-ni? An-béc-tô, tôi nhớ chứ! Lớp Một, anh ngồi...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Những lời nói này cho thấy thầy rất nhớ các học trò của mình.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Việc làm: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giữ lại bài chính tả của bố</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bạn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đưa</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bố</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tờ</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giấy</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đã</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ngả vàng như một niềm vui bất ngờ</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3"/>
          <a:stretch>
            <a:fillRect/>
          </a:stretch>
        </p:blipFill>
        <p:spPr>
          <a:xfrm>
            <a:off x="2790180" y="526877"/>
            <a:ext cx="6078239" cy="1060796"/>
          </a:xfrm>
          <a:prstGeom prst="rect">
            <a:avLst/>
          </a:prstGeom>
        </p:spPr>
      </p:pic>
    </p:spTree>
    <p:extLst>
      <p:ext uri="{BB962C8B-B14F-4D97-AF65-F5344CB8AC3E}">
        <p14:creationId xmlns:p14="http://schemas.microsoft.com/office/powerpoint/2010/main" val="559777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Vì sao bố bạn nhỏ rưng rưng nước mắt khi nhận lại bài chính tả cũ của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3</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647700" y="3057525"/>
            <a:ext cx="11029950" cy="3008723"/>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5"/>
              <a:ext cx="10086975" cy="3255804"/>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Bố bạn nhỏ lại rưng rưng nước mắt khi nhận lại bài chính tả cũ của mình cho thấy bố rất xúc động. Vì bài chính tả với nét chữ to cồ cộ của bố hồi nhỏ làm bố nhớ lại những kỉ niệm thời thơ ấu. Tờ giấy đã ố vàng cho thấy người thầy giáo đã giữ nó lâu như một kỉ vật về học trò, cho thấy thầy vô cùng yêu thương và trân trọng kỉ niệm với các học trò của mình.</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3"/>
          <a:stretch>
            <a:fillRect/>
          </a:stretch>
        </p:blipFill>
        <p:spPr>
          <a:xfrm>
            <a:off x="2790180" y="526877"/>
            <a:ext cx="6078239" cy="1060796"/>
          </a:xfrm>
          <a:prstGeom prst="rect">
            <a:avLst/>
          </a:prstGeom>
        </p:spPr>
      </p:pic>
    </p:spTree>
    <p:extLst>
      <p:ext uri="{BB962C8B-B14F-4D97-AF65-F5344CB8AC3E}">
        <p14:creationId xmlns:p14="http://schemas.microsoft.com/office/powerpoint/2010/main" val="1892820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Theo em, bạn nhỏ có cảm nghĩ gì khi được tới thăm người thầy đầu tiên của bố?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4</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571500" y="3400426"/>
            <a:ext cx="11029950" cy="2038350"/>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6"/>
              <a:ext cx="10086975" cy="31485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Ban đầu, bạn nhỏ sẽ thấy tò mò, hào hứng vì được tới thăm người thầy của bố. Sau đó, cậu rất xúc động, biết ơn và rút ra cho mình một bài học về lòng biết ơn.</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3"/>
          <a:stretch>
            <a:fillRect/>
          </a:stretch>
        </p:blipFill>
        <p:spPr>
          <a:xfrm>
            <a:off x="2790180" y="526877"/>
            <a:ext cx="6078239" cy="1060796"/>
          </a:xfrm>
          <a:prstGeom prst="rect">
            <a:avLst/>
          </a:prstGeom>
        </p:spPr>
      </p:pic>
    </p:spTree>
    <p:extLst>
      <p:ext uri="{BB962C8B-B14F-4D97-AF65-F5344CB8AC3E}">
        <p14:creationId xmlns:p14="http://schemas.microsoft.com/office/powerpoint/2010/main" val="2620971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904928" y="1653869"/>
            <a:ext cx="10801298" cy="769441"/>
            <a:chOff x="786139" y="1112472"/>
            <a:chExt cx="10768557" cy="510913"/>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5109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Nêu ý nghĩa của câu chuyện.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856122" y="1164944"/>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5</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571500" y="2895600"/>
            <a:ext cx="11029950" cy="4381500"/>
            <a:chOff x="1146143" y="3226085"/>
            <a:chExt cx="10319731" cy="5296058"/>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6"/>
              <a:ext cx="10086975" cy="51371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Ca ngợi tình cảm của thầy giáo đối với học trò và tình cảm của học trò đối với thầy giáo. Học trò yêu quý, ghi nhớ công lao dạy dỗ của thầy cô. Các thầy cô rất yêu thương, nâng niu từng kỉ niệm và dõi theo sự tiến bộ của từng em.</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3"/>
          <a:stretch>
            <a:fillRect/>
          </a:stretch>
        </p:blipFill>
        <p:spPr>
          <a:xfrm>
            <a:off x="2790180" y="526877"/>
            <a:ext cx="6078239" cy="1060796"/>
          </a:xfrm>
          <a:prstGeom prst="rect">
            <a:avLst/>
          </a:prstGeom>
        </p:spPr>
      </p:pic>
    </p:spTree>
    <p:extLst>
      <p:ext uri="{BB962C8B-B14F-4D97-AF65-F5344CB8AC3E}">
        <p14:creationId xmlns:p14="http://schemas.microsoft.com/office/powerpoint/2010/main" val="470238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583887-A2AB-8011-53C4-517AF54639B2}"/>
              </a:ext>
            </a:extLst>
          </p:cNvPr>
          <p:cNvSpPr txBox="1"/>
          <p:nvPr/>
        </p:nvSpPr>
        <p:spPr>
          <a:xfrm>
            <a:off x="668806" y="2117491"/>
            <a:ext cx="10761194"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954E70-413F-174C-D936-1797544CA3EC}"/>
              </a:ext>
            </a:extLst>
          </p:cNvPr>
          <p:cNvSpPr txBox="1"/>
          <p:nvPr/>
        </p:nvSpPr>
        <p:spPr>
          <a:xfrm>
            <a:off x="827095" y="2216843"/>
            <a:ext cx="10226800"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Câu chuyện kể về cuộc gặp gỡ đầy cảm động giữa người thầy giáo già và học trò cũ. Qua đó, câu chuyện muốn nói rằng: học trò luôn kính trọng và biết ơn thầy cô giáo đã dạy dỗ mình nên người. Thầy cô giáo cũng vô cùng thương yêu và dành cho học trò những điều tốt đẹp.</a:t>
            </a:r>
          </a:p>
        </p:txBody>
      </p:sp>
      <p:pic>
        <p:nvPicPr>
          <p:cNvPr id="6" name="Picture 5">
            <a:extLst>
              <a:ext uri="{FF2B5EF4-FFF2-40B4-BE49-F238E27FC236}">
                <a16:creationId xmlns:a16="http://schemas.microsoft.com/office/drawing/2014/main" id="{E6F1AA6A-F51A-078C-C11D-673B3AEC9327}"/>
              </a:ext>
            </a:extLst>
          </p:cNvPr>
          <p:cNvPicPr>
            <a:picLocks noChangeAspect="1"/>
          </p:cNvPicPr>
          <p:nvPr/>
        </p:nvPicPr>
        <p:blipFill>
          <a:blip r:embed="rId2"/>
          <a:stretch>
            <a:fillRect/>
          </a:stretch>
        </p:blipFill>
        <p:spPr>
          <a:xfrm>
            <a:off x="2599874" y="522338"/>
            <a:ext cx="6462320" cy="1121761"/>
          </a:xfrm>
          <a:prstGeom prst="rect">
            <a:avLst/>
          </a:prstGeom>
        </p:spPr>
      </p:pic>
    </p:spTree>
    <p:extLst>
      <p:ext uri="{BB962C8B-B14F-4D97-AF65-F5344CB8AC3E}">
        <p14:creationId xmlns:p14="http://schemas.microsoft.com/office/powerpoint/2010/main" val="4064900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4">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5" name="Picture 4">
            <a:extLst>
              <a:ext uri="{FF2B5EF4-FFF2-40B4-BE49-F238E27FC236}">
                <a16:creationId xmlns:a16="http://schemas.microsoft.com/office/drawing/2014/main" id="{4CDC215D-119D-0FE1-794C-DEB2354E9DD3}"/>
              </a:ext>
            </a:extLst>
          </p:cNvPr>
          <p:cNvPicPr>
            <a:picLocks noChangeAspect="1"/>
          </p:cNvPicPr>
          <p:nvPr/>
        </p:nvPicPr>
        <p:blipFill>
          <a:blip r:embed="rId5"/>
          <a:stretch>
            <a:fillRect/>
          </a:stretch>
        </p:blipFill>
        <p:spPr>
          <a:xfrm>
            <a:off x="1256996" y="2141898"/>
            <a:ext cx="7011008" cy="1926503"/>
          </a:xfrm>
          <a:prstGeom prst="rect">
            <a:avLst/>
          </a:prstGeom>
        </p:spPr>
      </p:pic>
    </p:spTree>
    <p:extLst>
      <p:ext uri="{BB962C8B-B14F-4D97-AF65-F5344CB8AC3E}">
        <p14:creationId xmlns:p14="http://schemas.microsoft.com/office/powerpoint/2010/main" val="2433039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96515C-8D79-D54C-B2E5-DEFF6A42F066}"/>
              </a:ext>
            </a:extLst>
          </p:cNvPr>
          <p:cNvGrpSpPr/>
          <p:nvPr/>
        </p:nvGrpSpPr>
        <p:grpSpPr>
          <a:xfrm>
            <a:off x="2912612" y="-200224"/>
            <a:ext cx="5345564" cy="2210000"/>
            <a:chOff x="5169915" y="309375"/>
            <a:chExt cx="6965221" cy="2953275"/>
          </a:xfrm>
        </p:grpSpPr>
        <p:pic>
          <p:nvPicPr>
            <p:cNvPr id="3" name="图片 9">
              <a:extLst>
                <a:ext uri="{FF2B5EF4-FFF2-40B4-BE49-F238E27FC236}">
                  <a16:creationId xmlns:a16="http://schemas.microsoft.com/office/drawing/2014/main" id="{33C47802-784A-2270-FA9A-30708339D0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22" t="15577" r="7573" b="51923"/>
            <a:stretch/>
          </p:blipFill>
          <p:spPr>
            <a:xfrm>
              <a:off x="5169915" y="423494"/>
              <a:ext cx="6965221" cy="2839156"/>
            </a:xfrm>
            <a:prstGeom prst="rect">
              <a:avLst/>
            </a:prstGeom>
          </p:spPr>
        </p:pic>
        <p:sp>
          <p:nvSpPr>
            <p:cNvPr id="4" name="Speech Bubble: Rectangle with Corners Rounded 4">
              <a:extLst>
                <a:ext uri="{FF2B5EF4-FFF2-40B4-BE49-F238E27FC236}">
                  <a16:creationId xmlns:a16="http://schemas.microsoft.com/office/drawing/2014/main" id="{6215A39F-C9AA-218B-6424-4D3ACADD1FF5}"/>
                </a:ext>
              </a:extLst>
            </p:cNvPr>
            <p:cNvSpPr/>
            <p:nvPr/>
          </p:nvSpPr>
          <p:spPr>
            <a:xfrm>
              <a:off x="5974587" y="309375"/>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FF0000"/>
                  </a:solidFill>
                  <a:latin typeface="iCiel Cadena" panose="02000503000000020004" pitchFamily="50" charset="0"/>
                </a:rPr>
                <a:t>GIỌNG ĐỌC</a:t>
              </a:r>
              <a:endParaRPr kumimoji="0" lang="en-US" sz="4400" b="0" i="0" u="none" strike="noStrike" kern="1200" cap="none" spc="0" normalizeH="0" baseline="0" noProof="0" dirty="0">
                <a:ln>
                  <a:noFill/>
                </a:ln>
                <a:solidFill>
                  <a:srgbClr val="FF0000"/>
                </a:solidFill>
                <a:effectLst/>
                <a:uLnTx/>
                <a:uFillTx/>
                <a:latin typeface="iCiel Cadena" panose="02000503000000020004" pitchFamily="50" charset="0"/>
              </a:endParaRPr>
            </a:p>
          </p:txBody>
        </p:sp>
      </p:grpSp>
      <p:sp>
        <p:nvSpPr>
          <p:cNvPr id="6" name="Rectangle 5">
            <a:extLst>
              <a:ext uri="{FF2B5EF4-FFF2-40B4-BE49-F238E27FC236}">
                <a16:creationId xmlns:a16="http://schemas.microsoft.com/office/drawing/2014/main" id="{A40CD032-4F0E-4A33-7CE7-7EECA252BE94}"/>
              </a:ext>
            </a:extLst>
          </p:cNvPr>
          <p:cNvSpPr/>
          <p:nvPr/>
        </p:nvSpPr>
        <p:spPr>
          <a:xfrm>
            <a:off x="540837" y="2423193"/>
            <a:ext cx="10660563" cy="2259080"/>
          </a:xfrm>
          <a:prstGeom prst="rect">
            <a:avLst/>
          </a:prstGeom>
        </p:spPr>
        <p:txBody>
          <a:bodyPr wrap="square">
            <a:spAutoFit/>
          </a:bodyPr>
          <a:lstStyle/>
          <a:p>
            <a:pPr marL="1371600" lvl="2" indent="-457200" algn="just">
              <a:lnSpc>
                <a:spcPct val="120000"/>
              </a:lnSpc>
              <a:spcBef>
                <a:spcPts val="1200"/>
              </a:spcBef>
              <a:spcAft>
                <a:spcPts val="1200"/>
              </a:spcAft>
              <a:buFont typeface="Wingdings" panose="05000000000000000000" pitchFamily="2" charset="2"/>
              <a:buChar char="ü"/>
            </a:pP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diễn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cảm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ngắt</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nghỉ</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đúng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các</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dấu</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câu</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thể</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hiện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theo</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tâm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trạng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của</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nhân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vật</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nhẹ</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nhàng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tình</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cảm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endParaRPr kumimoji="0" lang="en-US" sz="40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900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C8A7-7249-A31C-FDD9-BEECF7172E51}"/>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94C6E53C-6615-3AEE-6479-84B07E014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8B3A70AA-95AC-E131-CFE2-677305E1D364}"/>
              </a:ext>
            </a:extLst>
          </p:cNvPr>
          <p:cNvPicPr>
            <a:picLocks noChangeAspect="1"/>
          </p:cNvPicPr>
          <p:nvPr/>
        </p:nvPicPr>
        <p:blipFill rotWithShape="1">
          <a:blip r:embed="rId4">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2" name="Picture 1">
            <a:extLst>
              <a:ext uri="{FF2B5EF4-FFF2-40B4-BE49-F238E27FC236}">
                <a16:creationId xmlns:a16="http://schemas.microsoft.com/office/drawing/2014/main" id="{D7767C6F-0438-7D56-060D-1FB4368895AB}"/>
              </a:ext>
            </a:extLst>
          </p:cNvPr>
          <p:cNvPicPr>
            <a:picLocks noChangeAspect="1"/>
          </p:cNvPicPr>
          <p:nvPr/>
        </p:nvPicPr>
        <p:blipFill>
          <a:blip r:embed="rId5"/>
          <a:stretch>
            <a:fillRect/>
          </a:stretch>
        </p:blipFill>
        <p:spPr>
          <a:xfrm>
            <a:off x="1210492" y="2166645"/>
            <a:ext cx="7523116" cy="2353260"/>
          </a:xfrm>
          <a:prstGeom prst="rect">
            <a:avLst/>
          </a:prstGeom>
        </p:spPr>
      </p:pic>
    </p:spTree>
    <p:extLst>
      <p:ext uri="{BB962C8B-B14F-4D97-AF65-F5344CB8AC3E}">
        <p14:creationId xmlns:p14="http://schemas.microsoft.com/office/powerpoint/2010/main" val="1641808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2E4A4-21CB-94DE-E9E0-CC1947B54828}"/>
              </a:ext>
            </a:extLst>
          </p:cNvPr>
          <p:cNvPicPr>
            <a:picLocks noChangeAspect="1"/>
          </p:cNvPicPr>
          <p:nvPr/>
        </p:nvPicPr>
        <p:blipFill>
          <a:blip r:embed="rId3"/>
          <a:stretch>
            <a:fillRect/>
          </a:stretch>
        </p:blipFill>
        <p:spPr>
          <a:xfrm>
            <a:off x="2289825" y="363051"/>
            <a:ext cx="8431499" cy="969348"/>
          </a:xfrm>
          <a:prstGeom prst="rect">
            <a:avLst/>
          </a:prstGeom>
        </p:spPr>
      </p:pic>
      <p:sp>
        <p:nvSpPr>
          <p:cNvPr id="4" name="TextBox 3">
            <a:extLst>
              <a:ext uri="{FF2B5EF4-FFF2-40B4-BE49-F238E27FC236}">
                <a16:creationId xmlns:a16="http://schemas.microsoft.com/office/drawing/2014/main" id="{12920946-EAB8-3E86-D0E5-8DD25D9C5A9E}"/>
              </a:ext>
            </a:extLst>
          </p:cNvPr>
          <p:cNvSpPr txBox="1"/>
          <p:nvPr/>
        </p:nvSpPr>
        <p:spPr>
          <a:xfrm>
            <a:off x="771525" y="1304925"/>
            <a:ext cx="10610850"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Hôm qua, bố rủ tôi đi tàu đến thăm người thầy đầu tiên của bố, thầy Cơ-rô-xét-ti, năm nay đã tám mươi tuổi.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Xuống tàu, chúng tôi hỏi thăm đường đến nhà thầy, một ngôi nhà nhỏ cuối làng. Bố nhẹ nhàng gõ cửa. Ra mở cửa là một cụ già râu tóc đã bạc.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Con chào thầy ạ! – Bố vừa nói vừa bỏ mũ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Chào anh. Xin lỗi, anh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Con là An-béc-tô, học trò cũ của thầy. Con đến thăm thầy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Thật hân hạnh quá! Nhưng... anh học với tôi hồi nào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 nói tên lớp và ngày bố vào trường. Cụ cúi đầu suy nghĩ rồi bỗng ngẩng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An-béc-tô Bốt-ti-ni?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Đúng ạ! – Bố đưa cả hai tay về phía cụ.</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Cụ bước tới ôm hôn bố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Xin mời vào nhà.</a:t>
            </a:r>
          </a:p>
        </p:txBody>
      </p:sp>
    </p:spTree>
    <p:extLst>
      <p:ext uri="{BB962C8B-B14F-4D97-AF65-F5344CB8AC3E}">
        <p14:creationId xmlns:p14="http://schemas.microsoft.com/office/powerpoint/2010/main" val="3142610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D7B659-F4E8-022B-9EDF-E33660E81840}"/>
              </a:ext>
            </a:extLst>
          </p:cNvPr>
          <p:cNvSpPr txBox="1"/>
          <p:nvPr/>
        </p:nvSpPr>
        <p:spPr>
          <a:xfrm>
            <a:off x="628650" y="361950"/>
            <a:ext cx="76104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Chúng tôi vào nhà và ngồi xuống ghế yên lặng. Cụ nhìn bố tôi một lần nữa rồi nói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Cụ trò chuyện cùng bố tôi như chưa hề xa cách. Bỗng cụ đứng dậy: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Tôi dành cho anh một bất ngờ đây.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Nói rồi cụ lục tìm trên giá sách, rút ra một tờ giấy đã ngả vàng đưa cho bố. Bố nhận ra bài chính tả của mình, nét chữ to cồ cộ. Bố vừa đọc vừa mỉm cười. Rồi bố cúi xuống hôn vào trang giấy, mắt rung rưng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Thưa thầy kính yêu, con xin cảm ơn thầy! – Bố đưa tay lên gạt nước mắt rồi ôm lấy người thầy của mình. </a:t>
            </a:r>
          </a:p>
        </p:txBody>
      </p:sp>
    </p:spTree>
    <p:extLst>
      <p:ext uri="{BB962C8B-B14F-4D97-AF65-F5344CB8AC3E}">
        <p14:creationId xmlns:p14="http://schemas.microsoft.com/office/powerpoint/2010/main" val="333898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0">
            <a:extLst>
              <a:ext uri="{FF2B5EF4-FFF2-40B4-BE49-F238E27FC236}">
                <a16:creationId xmlns:a16="http://schemas.microsoft.com/office/drawing/2014/main" id="{DEEABE88-F4AE-8E53-A393-6A0AE8CB1932}"/>
              </a:ext>
            </a:extLst>
          </p:cNvPr>
          <p:cNvPicPr>
            <a:picLocks noChangeAspect="1"/>
          </p:cNvPicPr>
          <p:nvPr/>
        </p:nvPicPr>
        <p:blipFill>
          <a:blip r:embed="rId3"/>
          <a:stretch>
            <a:fillRect/>
          </a:stretch>
        </p:blipFill>
        <p:spPr>
          <a:xfrm>
            <a:off x="4594861" y="2753362"/>
            <a:ext cx="2886711" cy="3747135"/>
          </a:xfrm>
          <a:prstGeom prst="rect">
            <a:avLst/>
          </a:prstGeom>
        </p:spPr>
      </p:pic>
      <p:pic>
        <p:nvPicPr>
          <p:cNvPr id="14" name="图片 5" descr="e93f49669616f82afc3aeb26989c1d4b">
            <a:extLst>
              <a:ext uri="{FF2B5EF4-FFF2-40B4-BE49-F238E27FC236}">
                <a16:creationId xmlns:a16="http://schemas.microsoft.com/office/drawing/2014/main" id="{596B6EE8-69EE-F44D-6116-F76CA886D549}"/>
              </a:ext>
            </a:extLst>
          </p:cNvPr>
          <p:cNvPicPr>
            <a:picLocks noChangeAspect="1"/>
          </p:cNvPicPr>
          <p:nvPr/>
        </p:nvPicPr>
        <p:blipFill>
          <a:blip r:embed="rId4"/>
          <a:stretch>
            <a:fillRect/>
          </a:stretch>
        </p:blipFill>
        <p:spPr>
          <a:xfrm rot="8580000" flipV="1">
            <a:off x="1292861" y="2514600"/>
            <a:ext cx="3278505" cy="2630805"/>
          </a:xfrm>
          <a:prstGeom prst="rect">
            <a:avLst/>
          </a:prstGeom>
        </p:spPr>
      </p:pic>
      <p:sp>
        <p:nvSpPr>
          <p:cNvPr id="17" name="TextBox 7">
            <a:extLst>
              <a:ext uri="{FF2B5EF4-FFF2-40B4-BE49-F238E27FC236}">
                <a16:creationId xmlns:a16="http://schemas.microsoft.com/office/drawing/2014/main" id="{18E41775-369C-12AA-DE6E-BFFC35E06C2E}"/>
              </a:ext>
            </a:extLst>
          </p:cNvPr>
          <p:cNvSpPr txBox="1"/>
          <p:nvPr/>
        </p:nvSpPr>
        <p:spPr>
          <a:xfrm rot="18960000">
            <a:off x="1557021" y="3395960"/>
            <a:ext cx="2750185" cy="923330"/>
          </a:xfrm>
          <a:prstGeom prst="rect">
            <a:avLst/>
          </a:prstGeom>
          <a:noFill/>
        </p:spPr>
        <p:txBody>
          <a:bodyPr wrap="square" lIns="0" tIns="0" rIns="0" bIns="0" rtlCol="0">
            <a:spAutoFit/>
          </a:bodyPr>
          <a:lstStyle/>
          <a:p>
            <a:pPr algn="ctr" defTabSz="914377">
              <a:defRPr/>
            </a:pPr>
            <a:r>
              <a:rPr lang="en-US" sz="6000" b="1" dirty="0">
                <a:solidFill>
                  <a:srgbClr val="F8077A"/>
                </a:solidFill>
                <a:latin typeface="Cambria" panose="02040503050406030204" pitchFamily="18" charset="0"/>
                <a:ea typeface="Cambria" panose="02040503050406030204" pitchFamily="18" charset="0"/>
              </a:rPr>
              <a:t>Tay </a:t>
            </a:r>
            <a:r>
              <a:rPr lang="en-US" sz="6000" b="1" dirty="0" err="1">
                <a:solidFill>
                  <a:srgbClr val="F8077A"/>
                </a:solidFill>
                <a:latin typeface="Cambria" panose="02040503050406030204" pitchFamily="18" charset="0"/>
                <a:ea typeface="Cambria" panose="02040503050406030204" pitchFamily="18" charset="0"/>
              </a:rPr>
              <a:t>dò</a:t>
            </a:r>
            <a:endParaRPr lang="en-US" sz="6000" b="1" dirty="0">
              <a:solidFill>
                <a:srgbClr val="F8077A"/>
              </a:solidFill>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id="{2DD97081-5BB5-937B-A926-48C0F5D553EA}"/>
              </a:ext>
            </a:extLst>
          </p:cNvPr>
          <p:cNvGrpSpPr/>
          <p:nvPr/>
        </p:nvGrpSpPr>
        <p:grpSpPr>
          <a:xfrm>
            <a:off x="4399281" y="107951"/>
            <a:ext cx="3278505" cy="2630806"/>
            <a:chOff x="6928" y="202"/>
            <a:chExt cx="5163" cy="4143"/>
          </a:xfrm>
        </p:grpSpPr>
        <p:pic>
          <p:nvPicPr>
            <p:cNvPr id="34" name="图片 5" descr="e93f49669616f82afc3aeb26989c1d4b">
              <a:extLst>
                <a:ext uri="{FF2B5EF4-FFF2-40B4-BE49-F238E27FC236}">
                  <a16:creationId xmlns:a16="http://schemas.microsoft.com/office/drawing/2014/main" id="{60A1C476-EFE1-BA78-55F3-6CA194DE0A2A}"/>
                </a:ext>
              </a:extLst>
            </p:cNvPr>
            <p:cNvPicPr>
              <a:picLocks noChangeAspect="1"/>
            </p:cNvPicPr>
            <p:nvPr/>
          </p:nvPicPr>
          <p:blipFill>
            <a:blip r:embed="rId4"/>
            <a:stretch>
              <a:fillRect/>
            </a:stretch>
          </p:blipFill>
          <p:spPr>
            <a:xfrm rot="10800000" flipV="1">
              <a:off x="6928" y="202"/>
              <a:ext cx="5163" cy="4143"/>
            </a:xfrm>
            <a:prstGeom prst="rect">
              <a:avLst/>
            </a:prstGeom>
          </p:spPr>
        </p:pic>
        <p:sp>
          <p:nvSpPr>
            <p:cNvPr id="36" name="TextBox 7">
              <a:extLst>
                <a:ext uri="{FF2B5EF4-FFF2-40B4-BE49-F238E27FC236}">
                  <a16:creationId xmlns:a16="http://schemas.microsoft.com/office/drawing/2014/main" id="{68EE7DD8-C3D6-AC40-6F6A-850C7879B3F0}"/>
                </a:ext>
              </a:extLst>
            </p:cNvPr>
            <p:cNvSpPr txBox="1"/>
            <p:nvPr/>
          </p:nvSpPr>
          <p:spPr>
            <a:xfrm>
              <a:off x="7434" y="1546"/>
              <a:ext cx="4331" cy="1309"/>
            </a:xfrm>
            <a:prstGeom prst="rect">
              <a:avLst/>
            </a:prstGeom>
            <a:noFill/>
          </p:spPr>
          <p:txBody>
            <a:bodyPr wrap="square" lIns="0" tIns="0" rIns="0" bIns="0" rtlCol="0">
              <a:spAutoFit/>
            </a:bodyPr>
            <a:lstStyle/>
            <a:p>
              <a:pPr algn="ctr" defTabSz="914377">
                <a:defRPr/>
              </a:pPr>
              <a:r>
                <a:rPr lang="en-US" sz="5400" b="1">
                  <a:solidFill>
                    <a:srgbClr val="ED7D31"/>
                  </a:solidFill>
                  <a:latin typeface="Cambria" panose="02040503050406030204" pitchFamily="18" charset="0"/>
                  <a:ea typeface="Cambria" panose="02040503050406030204" pitchFamily="18" charset="0"/>
                </a:rPr>
                <a:t>Mắt dõi</a:t>
              </a:r>
            </a:p>
          </p:txBody>
        </p:sp>
      </p:grpSp>
      <p:grpSp>
        <p:nvGrpSpPr>
          <p:cNvPr id="37" name="Group 36">
            <a:extLst>
              <a:ext uri="{FF2B5EF4-FFF2-40B4-BE49-F238E27FC236}">
                <a16:creationId xmlns:a16="http://schemas.microsoft.com/office/drawing/2014/main" id="{ED1014C3-ED13-8038-BB4F-C294CBC73BEF}"/>
              </a:ext>
            </a:extLst>
          </p:cNvPr>
          <p:cNvGrpSpPr/>
          <p:nvPr/>
        </p:nvGrpSpPr>
        <p:grpSpPr>
          <a:xfrm>
            <a:off x="7504432" y="2495551"/>
            <a:ext cx="3278505" cy="2630805"/>
            <a:chOff x="11818" y="3930"/>
            <a:chExt cx="5163" cy="4143"/>
          </a:xfrm>
        </p:grpSpPr>
        <p:pic>
          <p:nvPicPr>
            <p:cNvPr id="38" name="图片 5" descr="e93f49669616f82afc3aeb26989c1d4b">
              <a:extLst>
                <a:ext uri="{FF2B5EF4-FFF2-40B4-BE49-F238E27FC236}">
                  <a16:creationId xmlns:a16="http://schemas.microsoft.com/office/drawing/2014/main" id="{1F61BCDA-1E81-6E39-9D58-60C852CFBF2D}"/>
                </a:ext>
              </a:extLst>
            </p:cNvPr>
            <p:cNvPicPr>
              <a:picLocks noChangeAspect="1"/>
            </p:cNvPicPr>
            <p:nvPr/>
          </p:nvPicPr>
          <p:blipFill>
            <a:blip r:embed="rId4"/>
            <a:stretch>
              <a:fillRect/>
            </a:stretch>
          </p:blipFill>
          <p:spPr>
            <a:xfrm rot="12900000" flipH="1" flipV="1">
              <a:off x="11818" y="3930"/>
              <a:ext cx="5163" cy="4143"/>
            </a:xfrm>
            <a:prstGeom prst="rect">
              <a:avLst/>
            </a:prstGeom>
          </p:spPr>
        </p:pic>
        <p:sp>
          <p:nvSpPr>
            <p:cNvPr id="39" name="TextBox 7">
              <a:extLst>
                <a:ext uri="{FF2B5EF4-FFF2-40B4-BE49-F238E27FC236}">
                  <a16:creationId xmlns:a16="http://schemas.microsoft.com/office/drawing/2014/main" id="{0B861441-462E-8758-023A-BAA66A9FDA1A}"/>
                </a:ext>
              </a:extLst>
            </p:cNvPr>
            <p:cNvSpPr txBox="1"/>
            <p:nvPr/>
          </p:nvSpPr>
          <p:spPr>
            <a:xfrm rot="2160000">
              <a:off x="12234" y="5195"/>
              <a:ext cx="4331" cy="1260"/>
            </a:xfrm>
            <a:prstGeom prst="rect">
              <a:avLst/>
            </a:prstGeom>
            <a:noFill/>
          </p:spPr>
          <p:txBody>
            <a:bodyPr wrap="square" lIns="0" tIns="0" rIns="0" bIns="0" rtlCol="0">
              <a:spAutoFit/>
            </a:bodyPr>
            <a:lstStyle/>
            <a:p>
              <a:pPr algn="ctr" defTabSz="914377">
                <a:defRPr/>
              </a:pPr>
              <a:r>
                <a:rPr lang="en-US" sz="5200" b="1">
                  <a:solidFill>
                    <a:srgbClr val="00B0F0"/>
                  </a:solidFill>
                  <a:latin typeface="Cambria" panose="02040503050406030204" pitchFamily="18" charset="0"/>
                  <a:ea typeface="Cambria" panose="02040503050406030204" pitchFamily="18" charset="0"/>
                </a:rPr>
                <a:t>Tai nghe</a:t>
              </a:r>
            </a:p>
          </p:txBody>
        </p:sp>
      </p:grpSp>
    </p:spTree>
    <p:extLst>
      <p:ext uri="{BB962C8B-B14F-4D97-AF65-F5344CB8AC3E}">
        <p14:creationId xmlns:p14="http://schemas.microsoft.com/office/powerpoint/2010/main" val="957180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heckerboard(across)">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2E4A4-21CB-94DE-E9E0-CC1947B54828}"/>
              </a:ext>
            </a:extLst>
          </p:cNvPr>
          <p:cNvPicPr>
            <a:picLocks noChangeAspect="1"/>
          </p:cNvPicPr>
          <p:nvPr/>
        </p:nvPicPr>
        <p:blipFill>
          <a:blip r:embed="rId3"/>
          <a:stretch>
            <a:fillRect/>
          </a:stretch>
        </p:blipFill>
        <p:spPr>
          <a:xfrm>
            <a:off x="2289825" y="363051"/>
            <a:ext cx="8431499" cy="969348"/>
          </a:xfrm>
          <a:prstGeom prst="rect">
            <a:avLst/>
          </a:prstGeom>
        </p:spPr>
      </p:pic>
      <p:sp>
        <p:nvSpPr>
          <p:cNvPr id="4" name="TextBox 3">
            <a:extLst>
              <a:ext uri="{FF2B5EF4-FFF2-40B4-BE49-F238E27FC236}">
                <a16:creationId xmlns:a16="http://schemas.microsoft.com/office/drawing/2014/main" id="{12920946-EAB8-3E86-D0E5-8DD25D9C5A9E}"/>
              </a:ext>
            </a:extLst>
          </p:cNvPr>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extLst>
      <p:ext uri="{BB962C8B-B14F-4D97-AF65-F5344CB8AC3E}">
        <p14:creationId xmlns:p14="http://schemas.microsoft.com/office/powerpoint/2010/main" val="2961836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D7B659-F4E8-022B-9EDF-E33660E81840}"/>
              </a:ext>
            </a:extLst>
          </p:cNvPr>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rung rưng</a:t>
            </a: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extLst>
      <p:ext uri="{BB962C8B-B14F-4D97-AF65-F5344CB8AC3E}">
        <p14:creationId xmlns:p14="http://schemas.microsoft.com/office/powerpoint/2010/main" val="3811585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8">
            <a:extLst>
              <a:ext uri="{FF2B5EF4-FFF2-40B4-BE49-F238E27FC236}">
                <a16:creationId xmlns:a16="http://schemas.microsoft.com/office/drawing/2014/main" id="{22DF46AB-FD4C-623C-C54E-9B6225B3217F}"/>
              </a:ext>
            </a:extLst>
          </p:cNvPr>
          <p:cNvGrpSpPr/>
          <p:nvPr/>
        </p:nvGrpSpPr>
        <p:grpSpPr>
          <a:xfrm>
            <a:off x="767787" y="1076731"/>
            <a:ext cx="10079968" cy="1138416"/>
            <a:chOff x="3650553" y="1360914"/>
            <a:chExt cx="7559976" cy="853812"/>
          </a:xfrm>
        </p:grpSpPr>
        <p:sp>
          <p:nvSpPr>
            <p:cNvPr id="4" name="Hình chữ nhật: Góc Tròn 14">
              <a:extLst>
                <a:ext uri="{FF2B5EF4-FFF2-40B4-BE49-F238E27FC236}">
                  <a16:creationId xmlns:a16="http://schemas.microsoft.com/office/drawing/2014/main" id="{3A819632-547B-0F93-7D0E-2BEB08316CF4}"/>
                </a:ext>
              </a:extLst>
            </p:cNvPr>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từ đầu đến </a:t>
              </a:r>
              <a:r>
                <a:rPr lang="vi-VN" sz="3733" b="1" i="1" dirty="0">
                  <a:solidFill>
                    <a:srgbClr val="FF3869"/>
                  </a:solidFill>
                  <a:latin typeface="Calibri" panose="020F0502020204030204" pitchFamily="34" charset="0"/>
                  <a:ea typeface="Calibri" panose="020F0502020204030204" pitchFamily="34" charset="0"/>
                  <a:cs typeface="Calibri" panose="020F0502020204030204" pitchFamily="34" charset="0"/>
                </a:rPr>
                <a:t>xin mời vào nhà</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9" name="Hình ảnh 10">
              <a:extLst>
                <a:ext uri="{FF2B5EF4-FFF2-40B4-BE49-F238E27FC236}">
                  <a16:creationId xmlns:a16="http://schemas.microsoft.com/office/drawing/2014/main" id="{D8898AAC-04D8-D09A-9974-0510F417C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
        <p:nvSpPr>
          <p:cNvPr id="10" name="Rectangle: Rounded Corners 9">
            <a:extLst>
              <a:ext uri="{FF2B5EF4-FFF2-40B4-BE49-F238E27FC236}">
                <a16:creationId xmlns:a16="http://schemas.microsoft.com/office/drawing/2014/main" id="{ABFA3DC0-92BA-BE35-625A-2BEC9E294ABC}"/>
              </a:ext>
            </a:extLst>
          </p:cNvPr>
          <p:cNvSpPr/>
          <p:nvPr/>
        </p:nvSpPr>
        <p:spPr>
          <a:xfrm>
            <a:off x="458502" y="2447925"/>
            <a:ext cx="11285415" cy="419631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1" name="TextBox 10">
            <a:extLst>
              <a:ext uri="{FF2B5EF4-FFF2-40B4-BE49-F238E27FC236}">
                <a16:creationId xmlns:a16="http://schemas.microsoft.com/office/drawing/2014/main" id="{23A9A529-97C1-9F48-837A-C4B1CD6BE81E}"/>
              </a:ext>
            </a:extLst>
          </p:cNvPr>
          <p:cNvSpPr txBox="1"/>
          <p:nvPr/>
        </p:nvSpPr>
        <p:spPr>
          <a:xfrm>
            <a:off x="723491" y="2583597"/>
            <a:ext cx="10873804" cy="4093428"/>
          </a:xfrm>
          <a:prstGeom prst="rect">
            <a:avLst/>
          </a:prstGeom>
          <a:noFill/>
        </p:spPr>
        <p:txBody>
          <a:bodyPr wrap="square" rtlCol="0">
            <a:spAutoFit/>
          </a:bodyPr>
          <a:lstStyle/>
          <a:p>
            <a:pPr algn="just" defTabSz="1219170"/>
            <a:r>
              <a:rPr lang="en-US" sz="2000" dirty="0">
                <a:solidFill>
                  <a:prstClr val="black"/>
                </a:solidFill>
                <a:latin typeface="Cambria" panose="02040503050406030204" pitchFamily="18" charset="0"/>
                <a:ea typeface="Cambria" panose="02040503050406030204" pitchFamily="18" charset="0"/>
              </a:rPr>
              <a:t>   </a:t>
            </a:r>
            <a:r>
              <a:rPr lang="vi-VN" sz="2000" dirty="0">
                <a:solidFill>
                  <a:prstClr val="black"/>
                </a:solidFill>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defTabSz="1219170"/>
            <a:r>
              <a:rPr lang="vi-VN" sz="2000" dirty="0">
                <a:solidFill>
                  <a:prstClr val="black"/>
                </a:solidFill>
                <a:latin typeface="Cambria" panose="02040503050406030204" pitchFamily="18" charset="0"/>
                <a:ea typeface="Cambria" panose="02040503050406030204" pitchFamily="18" charset="0"/>
              </a:rPr>
              <a:t>   Xuống tàu, chúng tôi hỏi thăm đường đến nhà thầy, một ngôi nhà nhỏ cuối làng. Bố nhẹ nhàng gõ cửa. Ra mở cửa là một cụ già râu tóc đã bạc.</a:t>
            </a:r>
          </a:p>
          <a:p>
            <a:pPr algn="just" defTabSz="1219170"/>
            <a:r>
              <a:rPr lang="vi-VN" sz="2000" dirty="0">
                <a:solidFill>
                  <a:prstClr val="black"/>
                </a:solidFill>
                <a:latin typeface="Cambria" panose="02040503050406030204" pitchFamily="18" charset="0"/>
                <a:ea typeface="Cambria" panose="02040503050406030204" pitchFamily="18" charset="0"/>
              </a:rPr>
              <a:t>   – Con chào thầy ạ! – Bố vừa nói vừa bỏ mũ ra.</a:t>
            </a:r>
          </a:p>
          <a:p>
            <a:pPr algn="just" defTabSz="1219170"/>
            <a:r>
              <a:rPr lang="vi-VN" sz="2000" dirty="0">
                <a:solidFill>
                  <a:prstClr val="black"/>
                </a:solidFill>
                <a:latin typeface="Cambria" panose="02040503050406030204" pitchFamily="18" charset="0"/>
                <a:ea typeface="Cambria" panose="02040503050406030204" pitchFamily="18" charset="0"/>
              </a:rPr>
              <a:t>   – Chào anh. Xin lỗi, anh là...</a:t>
            </a:r>
          </a:p>
          <a:p>
            <a:pPr algn="just" defTabSz="1219170"/>
            <a:r>
              <a:rPr lang="vi-VN" sz="2000" dirty="0">
                <a:solidFill>
                  <a:prstClr val="black"/>
                </a:solidFill>
                <a:latin typeface="Cambria" panose="02040503050406030204" pitchFamily="18" charset="0"/>
                <a:ea typeface="Cambria" panose="02040503050406030204" pitchFamily="18" charset="0"/>
              </a:rPr>
              <a:t>   – Con là An-béc-tô, học trò cũ của thầy. Con đến thăm thầy ạ.</a:t>
            </a:r>
          </a:p>
          <a:p>
            <a:pPr algn="just" defTabSz="1219170"/>
            <a:r>
              <a:rPr lang="vi-VN" sz="2000" dirty="0">
                <a:solidFill>
                  <a:prstClr val="black"/>
                </a:solidFill>
                <a:latin typeface="Cambria" panose="02040503050406030204" pitchFamily="18" charset="0"/>
                <a:ea typeface="Cambria" panose="02040503050406030204" pitchFamily="18" charset="0"/>
              </a:rPr>
              <a:t>   – Thật hân hạnh quá! Nhưng... anh học với tôi hồi nào nhỉ?</a:t>
            </a:r>
          </a:p>
          <a:p>
            <a:pPr algn="just" defTabSz="1219170"/>
            <a:r>
              <a:rPr lang="vi-VN" sz="2000" dirty="0">
                <a:solidFill>
                  <a:prstClr val="black"/>
                </a:solidFill>
                <a:latin typeface="Cambria" panose="02040503050406030204" pitchFamily="18" charset="0"/>
                <a:ea typeface="Cambria" panose="02040503050406030204" pitchFamily="18" charset="0"/>
              </a:rPr>
              <a:t>   Bố nói tên lớp và ngày bố vào trường. Cụ cúi đầu suy nghĩ rồi bỗng ngẩng lên:</a:t>
            </a:r>
          </a:p>
          <a:p>
            <a:pPr algn="just" defTabSz="1219170"/>
            <a:r>
              <a:rPr lang="vi-VN" sz="2000" dirty="0">
                <a:solidFill>
                  <a:prstClr val="black"/>
                </a:solidFill>
                <a:latin typeface="Cambria" panose="02040503050406030204" pitchFamily="18" charset="0"/>
                <a:ea typeface="Cambria" panose="02040503050406030204" pitchFamily="18" charset="0"/>
              </a:rPr>
              <a:t>   – An-béc-tô Bốt-ti-ni?</a:t>
            </a:r>
          </a:p>
          <a:p>
            <a:pPr algn="just" defTabSz="1219170"/>
            <a:r>
              <a:rPr lang="vi-VN" sz="2000" dirty="0">
                <a:solidFill>
                  <a:prstClr val="black"/>
                </a:solidFill>
                <a:latin typeface="Cambria" panose="02040503050406030204" pitchFamily="18" charset="0"/>
                <a:ea typeface="Cambria" panose="02040503050406030204" pitchFamily="18" charset="0"/>
              </a:rPr>
              <a:t>   – Đúng ạ! – Bố đưa cả hai tay về phía cụ.</a:t>
            </a:r>
          </a:p>
          <a:p>
            <a:pPr algn="just" defTabSz="1219170"/>
            <a:r>
              <a:rPr lang="vi-VN" sz="2000" dirty="0">
                <a:solidFill>
                  <a:prstClr val="black"/>
                </a:solidFill>
                <a:latin typeface="Cambria" panose="02040503050406030204" pitchFamily="18" charset="0"/>
                <a:ea typeface="Cambria" panose="02040503050406030204" pitchFamily="18" charset="0"/>
              </a:rPr>
              <a:t>   Cụ bước tới ôm hôn bố và nói:</a:t>
            </a:r>
          </a:p>
          <a:p>
            <a:pPr algn="just" defTabSz="1219170"/>
            <a:r>
              <a:rPr lang="vi-VN" sz="2000" dirty="0">
                <a:solidFill>
                  <a:prstClr val="black"/>
                </a:solidFill>
                <a:latin typeface="Cambria" panose="02040503050406030204" pitchFamily="18" charset="0"/>
                <a:ea typeface="Cambria" panose="02040503050406030204" pitchFamily="18" charset="0"/>
              </a:rPr>
              <a:t>   – Xin mời vào nhà.</a:t>
            </a:r>
          </a:p>
        </p:txBody>
      </p:sp>
      <p:pic>
        <p:nvPicPr>
          <p:cNvPr id="12" name="Picture 2" descr="Number png images | PNGWing">
            <a:extLst>
              <a:ext uri="{FF2B5EF4-FFF2-40B4-BE49-F238E27FC236}">
                <a16:creationId xmlns:a16="http://schemas.microsoft.com/office/drawing/2014/main" id="{9905791A-1C95-439F-18B5-9D748E5D3AE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p:blipFill>
        <p:spPr bwMode="auto">
          <a:xfrm>
            <a:off x="150284" y="2279333"/>
            <a:ext cx="705351" cy="970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5E46FAD-112A-ABF6-3C4A-B2060F056C81}"/>
              </a:ext>
            </a:extLst>
          </p:cNvPr>
          <p:cNvCxnSpPr>
            <a:cxnSpLocks/>
          </p:cNvCxnSpPr>
          <p:nvPr/>
        </p:nvCxnSpPr>
        <p:spPr>
          <a:xfrm flipH="1">
            <a:off x="11160371" y="5868695"/>
            <a:ext cx="372531" cy="49808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A759E62-2C5E-33C3-81F1-C41808DF514E}"/>
              </a:ext>
            </a:extLst>
          </p:cNvPr>
          <p:cNvPicPr>
            <a:picLocks noChangeAspect="1"/>
          </p:cNvPicPr>
          <p:nvPr/>
        </p:nvPicPr>
        <p:blipFill>
          <a:blip r:embed="rId6"/>
          <a:stretch>
            <a:fillRect/>
          </a:stretch>
        </p:blipFill>
        <p:spPr>
          <a:xfrm>
            <a:off x="4236165" y="198431"/>
            <a:ext cx="4005419" cy="1603387"/>
          </a:xfrm>
          <a:prstGeom prst="rect">
            <a:avLst/>
          </a:prstGeom>
        </p:spPr>
      </p:pic>
    </p:spTree>
    <p:extLst>
      <p:ext uri="{BB962C8B-B14F-4D97-AF65-F5344CB8AC3E}">
        <p14:creationId xmlns:p14="http://schemas.microsoft.com/office/powerpoint/2010/main" val="718074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E47EB60-7B20-BFC2-3D05-BFCE1B9BED99}"/>
              </a:ext>
            </a:extLst>
          </p:cNvPr>
          <p:cNvSpPr/>
          <p:nvPr/>
        </p:nvSpPr>
        <p:spPr>
          <a:xfrm>
            <a:off x="458502" y="2171700"/>
            <a:ext cx="11285415" cy="4472543"/>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0" name="TextBox 9">
            <a:extLst>
              <a:ext uri="{FF2B5EF4-FFF2-40B4-BE49-F238E27FC236}">
                <a16:creationId xmlns:a16="http://schemas.microsoft.com/office/drawing/2014/main" id="{BBD336CE-1089-F31D-1955-B88BE26DFE4E}"/>
              </a:ext>
            </a:extLst>
          </p:cNvPr>
          <p:cNvSpPr txBox="1"/>
          <p:nvPr/>
        </p:nvSpPr>
        <p:spPr>
          <a:xfrm>
            <a:off x="611473" y="2264844"/>
            <a:ext cx="10873804" cy="4293483"/>
          </a:xfrm>
          <a:prstGeom prst="rect">
            <a:avLst/>
          </a:prstGeom>
          <a:noFill/>
        </p:spPr>
        <p:txBody>
          <a:bodyPr wrap="square" rtlCol="0">
            <a:spAutoFit/>
          </a:bodyPr>
          <a:lstStyle/>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Một tuần rồi một tháng trôi qua, chậu đất vẫn im lìm, không có cây nào mọc lên cả. Có lẽ hạt táo chỉ nảy mầm  Chúng tôi vào nhà và ngồi xuống ghế yên lặng. Cụ nhìn bố tôi một lần nữa rồi nói to:</a:t>
            </a:r>
          </a:p>
          <a:p>
            <a:pPr algn="just" defTabSz="1219170">
              <a:defRPr/>
            </a:pPr>
            <a:r>
              <a:rPr lang="vi-VN" sz="2100" dirty="0">
                <a:solidFill>
                  <a:prstClr val="black"/>
                </a:solidFill>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Cụ trò chuyện cùng bố tôi như chưa hề xa cách. Bỗng cụ đứng dậy: </a:t>
            </a:r>
          </a:p>
          <a:p>
            <a:pPr algn="just" defTabSz="1219170">
              <a:defRPr/>
            </a:pPr>
            <a:r>
              <a:rPr lang="vi-VN" sz="2100" dirty="0">
                <a:solidFill>
                  <a:prstClr val="black"/>
                </a:solidFill>
                <a:latin typeface="Cambria" panose="02040503050406030204" pitchFamily="18" charset="0"/>
                <a:ea typeface="Cambria" panose="02040503050406030204" pitchFamily="18" charset="0"/>
              </a:rPr>
              <a:t>   – Tôi dành cho anh một bất ngờ đây.</a:t>
            </a:r>
          </a:p>
          <a:p>
            <a:pPr algn="just" defTabSz="1219170">
              <a:defRPr/>
            </a:pPr>
            <a:r>
              <a:rPr lang="vi-VN" sz="2100" dirty="0">
                <a:solidFill>
                  <a:prstClr val="black"/>
                </a:solidFill>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a:t>
            </a:r>
            <a:r>
              <a:rPr lang="en-US" sz="2100" dirty="0">
                <a:solidFill>
                  <a:prstClr val="black"/>
                </a:solidFill>
                <a:latin typeface="Cambria" panose="02040503050406030204" pitchFamily="18" charset="0"/>
                <a:ea typeface="Cambria" panose="02040503050406030204" pitchFamily="18" charset="0"/>
              </a:rPr>
              <a:t>ỉ</a:t>
            </a:r>
            <a:r>
              <a:rPr lang="vi-VN" sz="2100" dirty="0">
                <a:solidFill>
                  <a:prstClr val="black"/>
                </a:solidFill>
                <a:latin typeface="Cambria" panose="02040503050406030204" pitchFamily="18" charset="0"/>
                <a:ea typeface="Cambria" panose="02040503050406030204" pitchFamily="18" charset="0"/>
              </a:rPr>
              <a:t>m cười. Rồi bố cúi xuống hôn vào trang giấy, mắt </a:t>
            </a:r>
            <a:r>
              <a:rPr lang="en-US" sz="2100" dirty="0">
                <a:solidFill>
                  <a:prstClr val="black"/>
                </a:solidFill>
                <a:latin typeface="Cambria" panose="02040503050406030204" pitchFamily="18" charset="0"/>
                <a:ea typeface="Cambria" panose="02040503050406030204" pitchFamily="18" charset="0"/>
              </a:rPr>
              <a:t>rung </a:t>
            </a:r>
            <a:r>
              <a:rPr lang="en-US" sz="2100" dirty="0" err="1">
                <a:solidFill>
                  <a:prstClr val="black"/>
                </a:solidFill>
                <a:latin typeface="Cambria" panose="02040503050406030204" pitchFamily="18" charset="0"/>
                <a:ea typeface="Cambria" panose="02040503050406030204" pitchFamily="18" charset="0"/>
              </a:rPr>
              <a:t>rưng</a:t>
            </a:r>
            <a:endParaRPr lang="vi-VN" sz="2100" dirty="0">
              <a:solidFill>
                <a:prstClr val="black"/>
              </a:solidFill>
              <a:latin typeface="Cambria" panose="02040503050406030204" pitchFamily="18" charset="0"/>
              <a:ea typeface="Cambria" panose="02040503050406030204" pitchFamily="18" charset="0"/>
            </a:endParaRPr>
          </a:p>
          <a:p>
            <a:pPr algn="just" defTabSz="1219170">
              <a:defRPr/>
            </a:pPr>
            <a:r>
              <a:rPr lang="vi-VN" sz="2100" dirty="0">
                <a:solidFill>
                  <a:prstClr val="black"/>
                </a:solidFill>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grpSp>
        <p:nvGrpSpPr>
          <p:cNvPr id="11" name="Nhóm 18">
            <a:extLst>
              <a:ext uri="{FF2B5EF4-FFF2-40B4-BE49-F238E27FC236}">
                <a16:creationId xmlns:a16="http://schemas.microsoft.com/office/drawing/2014/main" id="{96313AB0-0D94-6651-007A-E4E76745F83C}"/>
              </a:ext>
            </a:extLst>
          </p:cNvPr>
          <p:cNvGrpSpPr/>
          <p:nvPr/>
        </p:nvGrpSpPr>
        <p:grpSpPr>
          <a:xfrm>
            <a:off x="458502" y="904627"/>
            <a:ext cx="10630591" cy="1138416"/>
            <a:chOff x="3650553" y="1360914"/>
            <a:chExt cx="7972943" cy="853812"/>
          </a:xfrm>
        </p:grpSpPr>
        <p:sp>
          <p:nvSpPr>
            <p:cNvPr id="12" name="Hình chữ nhật: Góc Tròn 14">
              <a:extLst>
                <a:ext uri="{FF2B5EF4-FFF2-40B4-BE49-F238E27FC236}">
                  <a16:creationId xmlns:a16="http://schemas.microsoft.com/office/drawing/2014/main" id="{ECD81939-95C8-6AF8-4D3E-C25F10AB1FE5}"/>
                </a:ext>
              </a:extLst>
            </p:cNvPr>
            <p:cNvSpPr/>
            <p:nvPr/>
          </p:nvSpPr>
          <p:spPr>
            <a:xfrm>
              <a:off x="4369632" y="1609548"/>
              <a:ext cx="7253864" cy="53022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733"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đoạn còn lại.</a:t>
              </a:r>
              <a:endParaRPr lang="en-US" sz="3733" b="1" dirty="0">
                <a:solidFill>
                  <a:srgbClr val="4472C4">
                    <a:lumMod val="50000"/>
                  </a:srgbClr>
                </a:solidFill>
                <a:latin typeface="Calibri" panose="020F0502020204030204" pitchFamily="34" charset="0"/>
                <a:cs typeface="Calibri" panose="020F0502020204030204" pitchFamily="34" charset="0"/>
              </a:endParaRPr>
            </a:p>
          </p:txBody>
        </p:sp>
        <p:pic>
          <p:nvPicPr>
            <p:cNvPr id="13" name="Hình ảnh 10">
              <a:extLst>
                <a:ext uri="{FF2B5EF4-FFF2-40B4-BE49-F238E27FC236}">
                  <a16:creationId xmlns:a16="http://schemas.microsoft.com/office/drawing/2014/main" id="{818D4049-D92D-0572-40C1-D493D83C9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14" name="Picture 2" descr="Number png images | PNGWing">
            <a:extLst>
              <a:ext uri="{FF2B5EF4-FFF2-40B4-BE49-F238E27FC236}">
                <a16:creationId xmlns:a16="http://schemas.microsoft.com/office/drawing/2014/main" id="{40BDFB21-17DC-3E89-43C9-412198CCAB8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p:blipFill>
        <p:spPr bwMode="auto">
          <a:xfrm>
            <a:off x="-137499" y="1866655"/>
            <a:ext cx="937845" cy="975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1C14A98-9D98-59AE-4289-913975B0BA1F}"/>
              </a:ext>
            </a:extLst>
          </p:cNvPr>
          <p:cNvPicPr>
            <a:picLocks noChangeAspect="1"/>
          </p:cNvPicPr>
          <p:nvPr/>
        </p:nvPicPr>
        <p:blipFill>
          <a:blip r:embed="rId6"/>
          <a:stretch>
            <a:fillRect/>
          </a:stretch>
        </p:blipFill>
        <p:spPr>
          <a:xfrm>
            <a:off x="4236165" y="198431"/>
            <a:ext cx="4005419" cy="1603387"/>
          </a:xfrm>
          <a:prstGeom prst="rect">
            <a:avLst/>
          </a:prstGeom>
        </p:spPr>
      </p:pic>
    </p:spTree>
    <p:extLst>
      <p:ext uri="{BB962C8B-B14F-4D97-AF65-F5344CB8AC3E}">
        <p14:creationId xmlns:p14="http://schemas.microsoft.com/office/powerpoint/2010/main" val="255637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91" name="Group 50190">
            <a:extLst>
              <a:ext uri="{FF2B5EF4-FFF2-40B4-BE49-F238E27FC236}">
                <a16:creationId xmlns:a16="http://schemas.microsoft.com/office/drawing/2014/main" id="{416336E8-6BCD-2804-1228-FD33CD093DF2}"/>
              </a:ext>
            </a:extLst>
          </p:cNvPr>
          <p:cNvGrpSpPr/>
          <p:nvPr/>
        </p:nvGrpSpPr>
        <p:grpSpPr>
          <a:xfrm>
            <a:off x="581026" y="2125394"/>
            <a:ext cx="5176996" cy="1916130"/>
            <a:chOff x="2835134" y="2470935"/>
            <a:chExt cx="5176996" cy="1916130"/>
          </a:xfrm>
        </p:grpSpPr>
        <p:sp>
          <p:nvSpPr>
            <p:cNvPr id="50196" name="Rectangle: Rounded Corners 50195">
              <a:extLst>
                <a:ext uri="{FF2B5EF4-FFF2-40B4-BE49-F238E27FC236}">
                  <a16:creationId xmlns:a16="http://schemas.microsoft.com/office/drawing/2014/main" id="{9BF5630A-6356-0025-8330-BA4F12B294A6}"/>
                </a:ext>
              </a:extLst>
            </p:cNvPr>
            <p:cNvSpPr/>
            <p:nvPr/>
          </p:nvSpPr>
          <p:spPr>
            <a:xfrm>
              <a:off x="3016108" y="2842698"/>
              <a:ext cx="390867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50197" name="Picture 2" descr="Con Ong Hình ảnh PNG | Vector Và Các Tập Tin PSD | Tải Về ...">
              <a:extLst>
                <a:ext uri="{FF2B5EF4-FFF2-40B4-BE49-F238E27FC236}">
                  <a16:creationId xmlns:a16="http://schemas.microsoft.com/office/drawing/2014/main" id="{C4088B85-09D1-9D68-D143-6CB9CC93384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50198" name="TextBox 50197">
              <a:extLst>
                <a:ext uri="{FF2B5EF4-FFF2-40B4-BE49-F238E27FC236}">
                  <a16:creationId xmlns:a16="http://schemas.microsoft.com/office/drawing/2014/main" id="{7542AC74-E580-1DEB-5F01-3588CF89DA61}"/>
                </a:ext>
              </a:extLst>
            </p:cNvPr>
            <p:cNvSpPr txBox="1"/>
            <p:nvPr/>
          </p:nvSpPr>
          <p:spPr>
            <a:xfrm>
              <a:off x="2835134" y="3013501"/>
              <a:ext cx="3973208" cy="707886"/>
            </a:xfrm>
            <a:prstGeom prst="rect">
              <a:avLst/>
            </a:prstGeom>
            <a:noFill/>
          </p:spPr>
          <p:txBody>
            <a:bodyPr wrap="square" rtlCol="0">
              <a:spAutoFit/>
            </a:bodyPr>
            <a:lstStyle/>
            <a:p>
              <a:pPr algn="ctr"/>
              <a:r>
                <a:rPr lang="en-US" sz="4000" b="1" dirty="0" err="1">
                  <a:solidFill>
                    <a:srgbClr val="0070C0"/>
                  </a:solidFill>
                  <a:effectLst/>
                  <a:latin typeface="Cambria" panose="02040503050406030204" pitchFamily="18" charset="0"/>
                  <a:ea typeface="Cambria" panose="02040503050406030204" pitchFamily="18" charset="0"/>
                </a:rPr>
                <a:t>Cơ-rô-xét-ti</a:t>
              </a:r>
              <a:endParaRPr lang="en-US" sz="8800" b="1" dirty="0">
                <a:solidFill>
                  <a:srgbClr val="0070C0"/>
                </a:solidFill>
                <a:latin typeface="Cambria" panose="02040503050406030204" pitchFamily="18" charset="0"/>
                <a:ea typeface="Cambria" panose="02040503050406030204" pitchFamily="18" charset="0"/>
              </a:endParaRPr>
            </a:p>
          </p:txBody>
        </p:sp>
      </p:grpSp>
      <p:grpSp>
        <p:nvGrpSpPr>
          <p:cNvPr id="50199" name="Group 50198">
            <a:extLst>
              <a:ext uri="{FF2B5EF4-FFF2-40B4-BE49-F238E27FC236}">
                <a16:creationId xmlns:a16="http://schemas.microsoft.com/office/drawing/2014/main" id="{40B76EF4-A8D6-D8EE-7B39-5EEE38BB17E1}"/>
              </a:ext>
            </a:extLst>
          </p:cNvPr>
          <p:cNvGrpSpPr/>
          <p:nvPr/>
        </p:nvGrpSpPr>
        <p:grpSpPr>
          <a:xfrm>
            <a:off x="5862689" y="2134919"/>
            <a:ext cx="5576836" cy="1916130"/>
            <a:chOff x="2435830" y="2391310"/>
            <a:chExt cx="5576836" cy="1916130"/>
          </a:xfrm>
        </p:grpSpPr>
        <p:sp>
          <p:nvSpPr>
            <p:cNvPr id="50200" name="Rectangle: Rounded Corners 50199">
              <a:extLst>
                <a:ext uri="{FF2B5EF4-FFF2-40B4-BE49-F238E27FC236}">
                  <a16:creationId xmlns:a16="http://schemas.microsoft.com/office/drawing/2014/main" id="{ECD86B4D-DC35-C363-38FF-853F307846AD}"/>
                </a:ext>
              </a:extLst>
            </p:cNvPr>
            <p:cNvSpPr/>
            <p:nvPr/>
          </p:nvSpPr>
          <p:spPr>
            <a:xfrm>
              <a:off x="3595955" y="2842698"/>
              <a:ext cx="4330985"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50201" name="Picture 2" descr="Con Ong Hình ảnh PNG | Vector Và Các Tập Tin PSD | Tải Về ...">
              <a:extLst>
                <a:ext uri="{FF2B5EF4-FFF2-40B4-BE49-F238E27FC236}">
                  <a16:creationId xmlns:a16="http://schemas.microsoft.com/office/drawing/2014/main" id="{AAB684FB-0FFE-918A-86F3-E454C09B7CD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50202" name="TextBox 50201">
              <a:extLst>
                <a:ext uri="{FF2B5EF4-FFF2-40B4-BE49-F238E27FC236}">
                  <a16:creationId xmlns:a16="http://schemas.microsoft.com/office/drawing/2014/main" id="{0EE07135-7468-30CC-E7E9-225CD7F44F3B}"/>
                </a:ext>
              </a:extLst>
            </p:cNvPr>
            <p:cNvSpPr txBox="1"/>
            <p:nvPr/>
          </p:nvSpPr>
          <p:spPr>
            <a:xfrm>
              <a:off x="4120258" y="3068708"/>
              <a:ext cx="3892408" cy="628890"/>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70C0"/>
                  </a:solidFill>
                  <a:effectLst/>
                  <a:latin typeface="Cambria" panose="02040503050406030204" pitchFamily="18" charset="0"/>
                  <a:ea typeface="Cambria" panose="02040503050406030204" pitchFamily="18" charset="0"/>
                </a:rPr>
                <a:t>An-</a:t>
              </a:r>
              <a:r>
                <a:rPr lang="en-US" sz="3200" b="1" dirty="0" err="1">
                  <a:solidFill>
                    <a:srgbClr val="0070C0"/>
                  </a:solidFill>
                  <a:effectLst/>
                  <a:latin typeface="Cambria" panose="02040503050406030204" pitchFamily="18" charset="0"/>
                  <a:ea typeface="Cambria" panose="02040503050406030204" pitchFamily="18" charset="0"/>
                </a:rPr>
                <a:t>béc</a:t>
              </a:r>
              <a:r>
                <a:rPr lang="en-US" sz="3200" b="1" dirty="0">
                  <a:solidFill>
                    <a:srgbClr val="0070C0"/>
                  </a:solidFill>
                  <a:effectLst/>
                  <a:latin typeface="Cambria" panose="02040503050406030204" pitchFamily="18" charset="0"/>
                  <a:ea typeface="Cambria" panose="02040503050406030204" pitchFamily="18" charset="0"/>
                </a:rPr>
                <a:t>-</a:t>
              </a:r>
              <a:r>
                <a:rPr lang="en-US" sz="3200" b="1" dirty="0" err="1">
                  <a:solidFill>
                    <a:srgbClr val="0070C0"/>
                  </a:solidFill>
                  <a:effectLst/>
                  <a:latin typeface="Cambria" panose="02040503050406030204" pitchFamily="18" charset="0"/>
                  <a:ea typeface="Cambria" panose="02040503050406030204" pitchFamily="18" charset="0"/>
                </a:rPr>
                <a:t>tô</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Bốt-ti-ni</a:t>
              </a:r>
              <a:endParaRPr lang="en-US" sz="3200" b="1" dirty="0">
                <a:solidFill>
                  <a:srgbClr val="0070C0"/>
                </a:solidFill>
                <a:effectLst/>
                <a:latin typeface="Cambria" panose="02040503050406030204" pitchFamily="18" charset="0"/>
                <a:ea typeface="Cambria" panose="02040503050406030204" pitchFamily="18" charset="0"/>
              </a:endParaRPr>
            </a:p>
          </p:txBody>
        </p:sp>
      </p:grpSp>
      <p:pic>
        <p:nvPicPr>
          <p:cNvPr id="40" name="Picture 39">
            <a:extLst>
              <a:ext uri="{FF2B5EF4-FFF2-40B4-BE49-F238E27FC236}">
                <a16:creationId xmlns:a16="http://schemas.microsoft.com/office/drawing/2014/main" id="{62914087-5F35-17F6-3EAF-509E95D545DB}"/>
              </a:ext>
            </a:extLst>
          </p:cNvPr>
          <p:cNvPicPr>
            <a:picLocks noChangeAspect="1"/>
          </p:cNvPicPr>
          <p:nvPr/>
        </p:nvPicPr>
        <p:blipFill>
          <a:blip r:embed="rId5"/>
          <a:stretch>
            <a:fillRect/>
          </a:stretch>
        </p:blipFill>
        <p:spPr>
          <a:xfrm>
            <a:off x="2249110" y="529892"/>
            <a:ext cx="7236579" cy="1816765"/>
          </a:xfrm>
          <a:prstGeom prst="rect">
            <a:avLst/>
          </a:prstGeom>
        </p:spPr>
      </p:pic>
    </p:spTree>
    <p:extLst>
      <p:ext uri="{BB962C8B-B14F-4D97-AF65-F5344CB8AC3E}">
        <p14:creationId xmlns:p14="http://schemas.microsoft.com/office/powerpoint/2010/main" val="2495918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fade">
                                      <p:cBhvr>
                                        <p:cTn id="7" dur="1000"/>
                                        <p:tgtEl>
                                          <p:spTgt spid="50191"/>
                                        </p:tgtEl>
                                      </p:cBhvr>
                                    </p:animEffect>
                                    <p:anim calcmode="lin" valueType="num">
                                      <p:cBhvr>
                                        <p:cTn id="8" dur="1000" fill="hold"/>
                                        <p:tgtEl>
                                          <p:spTgt spid="50191"/>
                                        </p:tgtEl>
                                        <p:attrNameLst>
                                          <p:attrName>ppt_x</p:attrName>
                                        </p:attrNameLst>
                                      </p:cBhvr>
                                      <p:tavLst>
                                        <p:tav tm="0">
                                          <p:val>
                                            <p:strVal val="#ppt_x"/>
                                          </p:val>
                                        </p:tav>
                                        <p:tav tm="100000">
                                          <p:val>
                                            <p:strVal val="#ppt_x"/>
                                          </p:val>
                                        </p:tav>
                                      </p:tavLst>
                                    </p:anim>
                                    <p:anim calcmode="lin" valueType="num">
                                      <p:cBhvr>
                                        <p:cTn id="9" dur="1000" fill="hold"/>
                                        <p:tgtEl>
                                          <p:spTgt spid="501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199"/>
                                        </p:tgtEl>
                                        <p:attrNameLst>
                                          <p:attrName>style.visibility</p:attrName>
                                        </p:attrNameLst>
                                      </p:cBhvr>
                                      <p:to>
                                        <p:strVal val="visible"/>
                                      </p:to>
                                    </p:set>
                                    <p:animEffect transition="in" filter="fade">
                                      <p:cBhvr>
                                        <p:cTn id="14" dur="1000"/>
                                        <p:tgtEl>
                                          <p:spTgt spid="50199"/>
                                        </p:tgtEl>
                                      </p:cBhvr>
                                    </p:animEffect>
                                    <p:anim calcmode="lin" valueType="num">
                                      <p:cBhvr>
                                        <p:cTn id="15" dur="1000" fill="hold"/>
                                        <p:tgtEl>
                                          <p:spTgt spid="50199"/>
                                        </p:tgtEl>
                                        <p:attrNameLst>
                                          <p:attrName>ppt_x</p:attrName>
                                        </p:attrNameLst>
                                      </p:cBhvr>
                                      <p:tavLst>
                                        <p:tav tm="0">
                                          <p:val>
                                            <p:strVal val="#ppt_x"/>
                                          </p:val>
                                        </p:tav>
                                        <p:tav tm="100000">
                                          <p:val>
                                            <p:strVal val="#ppt_x"/>
                                          </p:val>
                                        </p:tav>
                                      </p:tavLst>
                                    </p:anim>
                                    <p:anim calcmode="lin" valueType="num">
                                      <p:cBhvr>
                                        <p:cTn id="16" dur="1000" fill="hold"/>
                                        <p:tgtEl>
                                          <p:spTgt spid="50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8A878B-0567-79AE-092A-D02667C9FE5D}"/>
              </a:ext>
            </a:extLst>
          </p:cNvPr>
          <p:cNvSpPr/>
          <p:nvPr/>
        </p:nvSpPr>
        <p:spPr>
          <a:xfrm>
            <a:off x="733425" y="2115392"/>
            <a:ext cx="10533794" cy="3416320"/>
          </a:xfrm>
          <a:prstGeom prst="rect">
            <a:avLst/>
          </a:prstGeom>
        </p:spPr>
        <p:txBody>
          <a:bodyPr wrap="square">
            <a:spAutoFit/>
          </a:bodyPr>
          <a:lstStyle/>
          <a:p>
            <a:pPr lvl="0" algn="just">
              <a:defRPr/>
            </a:pPr>
            <a:r>
              <a:rPr lang="en-US"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Hôm qua,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bố rủ tôi đi tàu</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đến thăm người thầy đầu tiên của bố,</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5400">
                <a:solidFill>
                  <a:srgbClr val="000000"/>
                </a:solidFill>
                <a:latin typeface="Cambria" panose="02040503050406030204" pitchFamily="18" charset="0"/>
                <a:ea typeface="Cambria" panose="02040503050406030204" pitchFamily="18" charset="0"/>
                <a:cs typeface="Calibri" panose="020F0502020204030204" pitchFamily="34" charset="0"/>
              </a:rPr>
              <a:t>thầy Cơ-rô-xét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–ti,</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năm nay đã tám mươi tuổi</a:t>
            </a:r>
            <a:r>
              <a:rPr lang="vi-VN" sz="5400" dirty="0">
                <a:solidFill>
                  <a:schemeClr val="accent6"/>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1244;p45">
            <a:extLst>
              <a:ext uri="{FF2B5EF4-FFF2-40B4-BE49-F238E27FC236}">
                <a16:creationId xmlns:a16="http://schemas.microsoft.com/office/drawing/2014/main" id="{3D15ADB2-1727-C129-9852-7A903113FFF9}"/>
              </a:ext>
            </a:extLst>
          </p:cNvPr>
          <p:cNvSpPr/>
          <p:nvPr/>
        </p:nvSpPr>
        <p:spPr>
          <a:xfrm>
            <a:off x="3152775" y="502656"/>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Picture 7">
            <a:extLst>
              <a:ext uri="{FF2B5EF4-FFF2-40B4-BE49-F238E27FC236}">
                <a16:creationId xmlns:a16="http://schemas.microsoft.com/office/drawing/2014/main" id="{E1CEA935-41A2-76C1-8D18-A96C94BA57AF}"/>
              </a:ext>
            </a:extLst>
          </p:cNvPr>
          <p:cNvPicPr>
            <a:picLocks noChangeAspect="1"/>
          </p:cNvPicPr>
          <p:nvPr/>
        </p:nvPicPr>
        <p:blipFill>
          <a:blip r:embed="rId3"/>
          <a:stretch>
            <a:fillRect/>
          </a:stretch>
        </p:blipFill>
        <p:spPr>
          <a:xfrm>
            <a:off x="2466284" y="596980"/>
            <a:ext cx="7145131" cy="1072989"/>
          </a:xfrm>
          <a:prstGeom prst="rect">
            <a:avLst/>
          </a:prstGeom>
        </p:spPr>
      </p:pic>
    </p:spTree>
    <p:extLst>
      <p:ext uri="{BB962C8B-B14F-4D97-AF65-F5344CB8AC3E}">
        <p14:creationId xmlns:p14="http://schemas.microsoft.com/office/powerpoint/2010/main" val="144707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4"/>
</p:tagLst>
</file>

<file path=ppt/theme/theme1.xml><?xml version="1.0" encoding="utf-8"?>
<a:theme xmlns:a="http://schemas.openxmlformats.org/drawingml/2006/main" name="千图网海量PPT模板www.58pic.com​​">
  <a:themeElements>
    <a:clrScheme name="自定义 1033">
      <a:dk1>
        <a:sysClr val="windowText" lastClr="000000"/>
      </a:dk1>
      <a:lt1>
        <a:sysClr val="window" lastClr="FFFFFF"/>
      </a:lt1>
      <a:dk2>
        <a:srgbClr val="5A6378"/>
      </a:dk2>
      <a:lt2>
        <a:srgbClr val="7F7F7F"/>
      </a:lt2>
      <a:accent1>
        <a:srgbClr val="C9934B"/>
      </a:accent1>
      <a:accent2>
        <a:srgbClr val="2F2F2F"/>
      </a:accent2>
      <a:accent3>
        <a:srgbClr val="C9934B"/>
      </a:accent3>
      <a:accent4>
        <a:srgbClr val="2F2F2F"/>
      </a:accent4>
      <a:accent5>
        <a:srgbClr val="C9934B"/>
      </a:accent5>
      <a:accent6>
        <a:srgbClr val="2F2F2F"/>
      </a:accent6>
      <a:hlink>
        <a:srgbClr val="168BBA"/>
      </a:hlink>
      <a:folHlink>
        <a:srgbClr val="680000"/>
      </a:folHlink>
    </a:clrScheme>
    <a:fontScheme name="espqpu33">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1810</Words>
  <Application>Microsoft Office PowerPoint</Application>
  <PresentationFormat>Widescreen</PresentationFormat>
  <Paragraphs>121</Paragraphs>
  <Slides>21</Slides>
  <Notes>18</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21</vt:i4>
      </vt:variant>
    </vt:vector>
  </HeadingPairs>
  <TitlesOfParts>
    <vt:vector size="40" baseType="lpstr">
      <vt:lpstr>等线</vt:lpstr>
      <vt:lpstr>微软雅黑</vt:lpstr>
      <vt:lpstr>Algerian</vt:lpstr>
      <vt:lpstr>Aptos Slab Black</vt:lpstr>
      <vt:lpstr>Arial</vt:lpstr>
      <vt:lpstr>Calibri</vt:lpstr>
      <vt:lpstr>Calibri Light</vt:lpstr>
      <vt:lpstr>Cambria</vt:lpstr>
      <vt:lpstr>iCiel Cadena</vt:lpstr>
      <vt:lpstr>iCiel Pony</vt:lpstr>
      <vt:lpstr>Italic</vt:lpstr>
      <vt:lpstr>Lato Hairline</vt:lpstr>
      <vt:lpstr>Lato Light</vt:lpstr>
      <vt:lpstr>Lato Regular</vt:lpstr>
      <vt:lpstr>Times New Roman</vt:lpstr>
      <vt:lpstr>Wingdings</vt:lpstr>
      <vt:lpstr>字魂59号-创粗黑</vt:lpstr>
      <vt:lpstr>千图网海量PPT模板www.58pic.com​​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dc:title>
  <dc:creator>lenovo</dc:creator>
  <cp:lastModifiedBy>admin</cp:lastModifiedBy>
  <cp:revision>146</cp:revision>
  <dcterms:created xsi:type="dcterms:W3CDTF">2018-04-10T08:10:31Z</dcterms:created>
  <dcterms:modified xsi:type="dcterms:W3CDTF">2026-03-17T15:04:46Z</dcterms:modified>
</cp:coreProperties>
</file>